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21" r:id="rId2"/>
    <p:sldId id="271" r:id="rId3"/>
    <p:sldId id="308" r:id="rId4"/>
    <p:sldId id="277" r:id="rId5"/>
    <p:sldId id="309" r:id="rId6"/>
    <p:sldId id="310" r:id="rId7"/>
    <p:sldId id="279" r:id="rId8"/>
    <p:sldId id="314" r:id="rId9"/>
    <p:sldId id="311" r:id="rId10"/>
    <p:sldId id="265" r:id="rId11"/>
    <p:sldId id="315" r:id="rId12"/>
    <p:sldId id="283" r:id="rId13"/>
    <p:sldId id="275" r:id="rId14"/>
    <p:sldId id="266" r:id="rId15"/>
    <p:sldId id="316" r:id="rId16"/>
    <p:sldId id="324" r:id="rId17"/>
    <p:sldId id="317" r:id="rId18"/>
    <p:sldId id="319" r:id="rId19"/>
    <p:sldId id="323" r:id="rId20"/>
    <p:sldId id="291" r:id="rId21"/>
    <p:sldId id="294" r:id="rId22"/>
    <p:sldId id="293" r:id="rId23"/>
    <p:sldId id="322" r:id="rId24"/>
    <p:sldId id="325" r:id="rId25"/>
    <p:sldId id="3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3587"/>
  </p:normalViewPr>
  <p:slideViewPr>
    <p:cSldViewPr snapToGrid="0">
      <p:cViewPr varScale="1">
        <p:scale>
          <a:sx n="69" d="100"/>
          <a:sy n="69" d="100"/>
        </p:scale>
        <p:origin x="89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B9AC1-5D82-FB40-A7F6-41E4ED462DA8}" type="datetimeFigureOut">
              <a:rPr lang="en-GB" smtClean="0"/>
              <a:t>24/11/2025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F8A53-9C33-5E46-B372-ED45823B9049}" type="slidenum">
              <a:rPr lang="en-GB" smtClean="0"/>
              <a:t>‹#›</a:t>
            </a:fld>
            <a:endParaRPr lang="en-GB"/>
          </a:p>
        </p:txBody>
      </p:sp>
    </p:spTree>
    <p:extLst>
      <p:ext uri="{BB962C8B-B14F-4D97-AF65-F5344CB8AC3E}">
        <p14:creationId xmlns:p14="http://schemas.microsoft.com/office/powerpoint/2010/main" val="175776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04FD1-116A-53C3-0D90-9A0D28E50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BC869-E7EF-4D95-66B2-6732F747E4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DE0152-6107-8325-D29E-89F494C60C5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731204-FFF5-A5A3-7F43-E3551D6B3C57}"/>
              </a:ext>
            </a:extLst>
          </p:cNvPr>
          <p:cNvSpPr>
            <a:spLocks noGrp="1"/>
          </p:cNvSpPr>
          <p:nvPr>
            <p:ph type="sldNum" sz="quarter" idx="5"/>
          </p:nvPr>
        </p:nvSpPr>
        <p:spPr/>
        <p:txBody>
          <a:bodyPr/>
          <a:lstStyle/>
          <a:p>
            <a:fld id="{063F8A53-9C33-5E46-B372-ED45823B9049}" type="slidenum">
              <a:rPr lang="en-GB" smtClean="0"/>
              <a:t>4</a:t>
            </a:fld>
            <a:endParaRPr lang="en-GB"/>
          </a:p>
        </p:txBody>
      </p:sp>
    </p:spTree>
    <p:extLst>
      <p:ext uri="{BB962C8B-B14F-4D97-AF65-F5344CB8AC3E}">
        <p14:creationId xmlns:p14="http://schemas.microsoft.com/office/powerpoint/2010/main" val="2087874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21</a:t>
            </a:fld>
            <a:endParaRPr lang="en-GB"/>
          </a:p>
        </p:txBody>
      </p:sp>
    </p:spTree>
    <p:extLst>
      <p:ext uri="{BB962C8B-B14F-4D97-AF65-F5344CB8AC3E}">
        <p14:creationId xmlns:p14="http://schemas.microsoft.com/office/powerpoint/2010/main" val="2993697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22</a:t>
            </a:fld>
            <a:endParaRPr lang="en-GB"/>
          </a:p>
        </p:txBody>
      </p:sp>
    </p:spTree>
    <p:extLst>
      <p:ext uri="{BB962C8B-B14F-4D97-AF65-F5344CB8AC3E}">
        <p14:creationId xmlns:p14="http://schemas.microsoft.com/office/powerpoint/2010/main" val="3275809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A323-4A89-8F1C-7F65-A14DE5B41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D0E06-185D-EAC7-D065-61E0CB5D67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128EDFF-336B-EE84-F121-C37C0340AE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DB5FDBE-94C6-6B67-0BE1-85BE1C18CC1C}"/>
              </a:ext>
            </a:extLst>
          </p:cNvPr>
          <p:cNvSpPr>
            <a:spLocks noGrp="1"/>
          </p:cNvSpPr>
          <p:nvPr>
            <p:ph type="sldNum" sz="quarter" idx="5"/>
          </p:nvPr>
        </p:nvSpPr>
        <p:spPr/>
        <p:txBody>
          <a:bodyPr/>
          <a:lstStyle/>
          <a:p>
            <a:fld id="{063F8A53-9C33-5E46-B372-ED45823B9049}" type="slidenum">
              <a:rPr lang="en-GB" smtClean="0"/>
              <a:t>23</a:t>
            </a:fld>
            <a:endParaRPr lang="en-GB"/>
          </a:p>
        </p:txBody>
      </p:sp>
    </p:spTree>
    <p:extLst>
      <p:ext uri="{BB962C8B-B14F-4D97-AF65-F5344CB8AC3E}">
        <p14:creationId xmlns:p14="http://schemas.microsoft.com/office/powerpoint/2010/main" val="2642020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more product information and best practice design advice on specifying for clients with a range of conditions and care requirements, please visit the AKW Clinical Hub, which is home to a collection of digital resources, including videos and educational guides.</a:t>
            </a:r>
          </a:p>
        </p:txBody>
      </p:sp>
      <p:sp>
        <p:nvSpPr>
          <p:cNvPr id="4" name="Slide Number Placeholder 3"/>
          <p:cNvSpPr>
            <a:spLocks noGrp="1"/>
          </p:cNvSpPr>
          <p:nvPr>
            <p:ph type="sldNum" sz="quarter" idx="5"/>
          </p:nvPr>
        </p:nvSpPr>
        <p:spPr/>
        <p:txBody>
          <a:bodyPr/>
          <a:lstStyle/>
          <a:p>
            <a:fld id="{063F8A53-9C33-5E46-B372-ED45823B9049}" type="slidenum">
              <a:rPr lang="en-GB" smtClean="0"/>
              <a:t>24</a:t>
            </a:fld>
            <a:endParaRPr lang="en-GB"/>
          </a:p>
        </p:txBody>
      </p:sp>
    </p:spTree>
    <p:extLst>
      <p:ext uri="{BB962C8B-B14F-4D97-AF65-F5344CB8AC3E}">
        <p14:creationId xmlns:p14="http://schemas.microsoft.com/office/powerpoint/2010/main" val="146872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Thank you so much for your time today, I hope this session has been beneficial; if you have any questions, please feel free to ask us.</a:t>
            </a:r>
          </a:p>
        </p:txBody>
      </p:sp>
      <p:sp>
        <p:nvSpPr>
          <p:cNvPr id="4" name="Slide Number Placeholder 3"/>
          <p:cNvSpPr>
            <a:spLocks noGrp="1"/>
          </p:cNvSpPr>
          <p:nvPr>
            <p:ph type="sldNum" sz="quarter" idx="5"/>
          </p:nvPr>
        </p:nvSpPr>
        <p:spPr/>
        <p:txBody>
          <a:bodyPr/>
          <a:lstStyle/>
          <a:p>
            <a:fld id="{063F8A53-9C33-5E46-B372-ED45823B9049}" type="slidenum">
              <a:rPr lang="en-GB" smtClean="0"/>
              <a:t>25</a:t>
            </a:fld>
            <a:endParaRPr lang="en-GB"/>
          </a:p>
        </p:txBody>
      </p:sp>
    </p:spTree>
    <p:extLst>
      <p:ext uri="{BB962C8B-B14F-4D97-AF65-F5344CB8AC3E}">
        <p14:creationId xmlns:p14="http://schemas.microsoft.com/office/powerpoint/2010/main" val="297216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Arthritis UK, The Occupational Therapy Service and AKW hosted a focus group with people living with arthritis to learn more about their everyday experiences. Here is what we found.</a:t>
            </a:r>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7</a:t>
            </a:fld>
            <a:endParaRPr lang="en-GB"/>
          </a:p>
        </p:txBody>
      </p:sp>
    </p:spTree>
    <p:extLst>
      <p:ext uri="{BB962C8B-B14F-4D97-AF65-F5344CB8AC3E}">
        <p14:creationId xmlns:p14="http://schemas.microsoft.com/office/powerpoint/2010/main" val="319622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13</a:t>
            </a:fld>
            <a:endParaRPr lang="en-GB"/>
          </a:p>
        </p:txBody>
      </p:sp>
    </p:spTree>
    <p:extLst>
      <p:ext uri="{BB962C8B-B14F-4D97-AF65-F5344CB8AC3E}">
        <p14:creationId xmlns:p14="http://schemas.microsoft.com/office/powerpoint/2010/main" val="3905302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EE9D-6B84-4535-6F5D-68FBD727B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7DDA4-95E9-7121-BD87-91B79981D2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8E7BF60-238C-D7F0-EA05-805990E802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E0AA040-E352-D327-922A-A6F48519F33E}"/>
              </a:ext>
            </a:extLst>
          </p:cNvPr>
          <p:cNvSpPr>
            <a:spLocks noGrp="1"/>
          </p:cNvSpPr>
          <p:nvPr>
            <p:ph type="sldNum" sz="quarter" idx="5"/>
          </p:nvPr>
        </p:nvSpPr>
        <p:spPr/>
        <p:txBody>
          <a:bodyPr/>
          <a:lstStyle/>
          <a:p>
            <a:fld id="{063F8A53-9C33-5E46-B372-ED45823B9049}" type="slidenum">
              <a:rPr lang="en-GB" smtClean="0"/>
              <a:t>15</a:t>
            </a:fld>
            <a:endParaRPr lang="en-GB"/>
          </a:p>
        </p:txBody>
      </p:sp>
    </p:spTree>
    <p:extLst>
      <p:ext uri="{BB962C8B-B14F-4D97-AF65-F5344CB8AC3E}">
        <p14:creationId xmlns:p14="http://schemas.microsoft.com/office/powerpoint/2010/main" val="273892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1DB93-A8AD-74C7-5B1A-D3ED8690E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9333F-D819-AE37-7606-880535F5AB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F379C2-D34B-7FE9-D793-BAF457A401A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B45B0AF-7D08-5A11-15B8-4BECB8236EBB}"/>
              </a:ext>
            </a:extLst>
          </p:cNvPr>
          <p:cNvSpPr>
            <a:spLocks noGrp="1"/>
          </p:cNvSpPr>
          <p:nvPr>
            <p:ph type="sldNum" sz="quarter" idx="5"/>
          </p:nvPr>
        </p:nvSpPr>
        <p:spPr/>
        <p:txBody>
          <a:bodyPr/>
          <a:lstStyle/>
          <a:p>
            <a:fld id="{063F8A53-9C33-5E46-B372-ED45823B9049}" type="slidenum">
              <a:rPr lang="en-GB" smtClean="0"/>
              <a:t>16</a:t>
            </a:fld>
            <a:endParaRPr lang="en-GB"/>
          </a:p>
        </p:txBody>
      </p:sp>
    </p:spTree>
    <p:extLst>
      <p:ext uri="{BB962C8B-B14F-4D97-AF65-F5344CB8AC3E}">
        <p14:creationId xmlns:p14="http://schemas.microsoft.com/office/powerpoint/2010/main" val="1432082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002D0-C190-71F5-233B-1C7DACCAC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55B69-7BB7-62E7-D7F2-47308541EEF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3AC8FD-F857-147D-11FA-CDBDFC7788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69EE231-D4DE-7B38-9198-5CDC62260467}"/>
              </a:ext>
            </a:extLst>
          </p:cNvPr>
          <p:cNvSpPr>
            <a:spLocks noGrp="1"/>
          </p:cNvSpPr>
          <p:nvPr>
            <p:ph type="sldNum" sz="quarter" idx="5"/>
          </p:nvPr>
        </p:nvSpPr>
        <p:spPr/>
        <p:txBody>
          <a:bodyPr/>
          <a:lstStyle/>
          <a:p>
            <a:fld id="{063F8A53-9C33-5E46-B372-ED45823B9049}" type="slidenum">
              <a:rPr lang="en-GB" smtClean="0"/>
              <a:t>17</a:t>
            </a:fld>
            <a:endParaRPr lang="en-GB"/>
          </a:p>
        </p:txBody>
      </p:sp>
    </p:spTree>
    <p:extLst>
      <p:ext uri="{BB962C8B-B14F-4D97-AF65-F5344CB8AC3E}">
        <p14:creationId xmlns:p14="http://schemas.microsoft.com/office/powerpoint/2010/main" val="1877842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C11A3-667B-0741-C245-2DADD322E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4ABE2-845A-7847-7ECB-E062F79090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4B94AB-A6A4-5FA9-6F3C-F7EAB86740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C46FA1-EA81-1E18-BEE2-3594D9B0063A}"/>
              </a:ext>
            </a:extLst>
          </p:cNvPr>
          <p:cNvSpPr>
            <a:spLocks noGrp="1"/>
          </p:cNvSpPr>
          <p:nvPr>
            <p:ph type="sldNum" sz="quarter" idx="5"/>
          </p:nvPr>
        </p:nvSpPr>
        <p:spPr/>
        <p:txBody>
          <a:bodyPr/>
          <a:lstStyle/>
          <a:p>
            <a:fld id="{063F8A53-9C33-5E46-B372-ED45823B9049}" type="slidenum">
              <a:rPr lang="en-GB" smtClean="0"/>
              <a:t>18</a:t>
            </a:fld>
            <a:endParaRPr lang="en-GB"/>
          </a:p>
        </p:txBody>
      </p:sp>
    </p:spTree>
    <p:extLst>
      <p:ext uri="{BB962C8B-B14F-4D97-AF65-F5344CB8AC3E}">
        <p14:creationId xmlns:p14="http://schemas.microsoft.com/office/powerpoint/2010/main" val="346648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10F96-CC45-3838-97F8-849BA5ED3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92FA2-B586-1B5F-DD1B-2249536530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8C2060-330A-2B13-47CA-7A42BFB879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E1FA29-9110-A11C-8C0A-E2F899E02007}"/>
              </a:ext>
            </a:extLst>
          </p:cNvPr>
          <p:cNvSpPr>
            <a:spLocks noGrp="1"/>
          </p:cNvSpPr>
          <p:nvPr>
            <p:ph type="sldNum" sz="quarter" idx="5"/>
          </p:nvPr>
        </p:nvSpPr>
        <p:spPr/>
        <p:txBody>
          <a:bodyPr/>
          <a:lstStyle/>
          <a:p>
            <a:fld id="{063F8A53-9C33-5E46-B372-ED45823B9049}" type="slidenum">
              <a:rPr lang="en-GB" smtClean="0"/>
              <a:t>19</a:t>
            </a:fld>
            <a:endParaRPr lang="en-GB"/>
          </a:p>
        </p:txBody>
      </p:sp>
    </p:spTree>
    <p:extLst>
      <p:ext uri="{BB962C8B-B14F-4D97-AF65-F5344CB8AC3E}">
        <p14:creationId xmlns:p14="http://schemas.microsoft.com/office/powerpoint/2010/main" val="142633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lnSpc>
                <a:spcPct val="120000"/>
              </a:lnSpc>
              <a:buNone/>
            </a:pPr>
            <a:endParaRPr lang="en-GB" sz="1200" dirty="0"/>
          </a:p>
        </p:txBody>
      </p:sp>
      <p:sp>
        <p:nvSpPr>
          <p:cNvPr id="4" name="Slide Number Placeholder 3"/>
          <p:cNvSpPr>
            <a:spLocks noGrp="1"/>
          </p:cNvSpPr>
          <p:nvPr>
            <p:ph type="sldNum" sz="quarter" idx="5"/>
          </p:nvPr>
        </p:nvSpPr>
        <p:spPr/>
        <p:txBody>
          <a:bodyPr/>
          <a:lstStyle/>
          <a:p>
            <a:fld id="{063F8A53-9C33-5E46-B372-ED45823B9049}" type="slidenum">
              <a:rPr lang="en-GB" smtClean="0"/>
              <a:t>20</a:t>
            </a:fld>
            <a:endParaRPr lang="en-GB"/>
          </a:p>
        </p:txBody>
      </p:sp>
    </p:spTree>
    <p:extLst>
      <p:ext uri="{BB962C8B-B14F-4D97-AF65-F5344CB8AC3E}">
        <p14:creationId xmlns:p14="http://schemas.microsoft.com/office/powerpoint/2010/main" val="1361635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22" name="Picture 21" descr="A person and person wearing hard hats and vests&#10;&#10;Description automatically generated">
            <a:extLst>
              <a:ext uri="{FF2B5EF4-FFF2-40B4-BE49-F238E27FC236}">
                <a16:creationId xmlns:a16="http://schemas.microsoft.com/office/drawing/2014/main" id="{48E825AB-929F-0AF9-CF5C-9B609F5158EA}"/>
              </a:ext>
            </a:extLst>
          </p:cNvPr>
          <p:cNvPicPr>
            <a:picLocks noChangeAspect="1"/>
          </p:cNvPicPr>
          <p:nvPr userDrawn="1"/>
        </p:nvPicPr>
        <p:blipFill rotWithShape="1">
          <a:blip r:embed="rId2"/>
          <a:srcRect t="9139" b="10948"/>
          <a:stretch/>
        </p:blipFill>
        <p:spPr>
          <a:xfrm>
            <a:off x="-1" y="0"/>
            <a:ext cx="12191999" cy="6489700"/>
          </a:xfrm>
          <a:prstGeom prst="rect">
            <a:avLst/>
          </a:prstGeom>
        </p:spPr>
      </p:pic>
      <p:sp>
        <p:nvSpPr>
          <p:cNvPr id="9" name="Slide Number Placeholder 5">
            <a:extLst>
              <a:ext uri="{FF2B5EF4-FFF2-40B4-BE49-F238E27FC236}">
                <a16:creationId xmlns:a16="http://schemas.microsoft.com/office/drawing/2014/main" id="{5709B058-23F7-58CD-B561-603E52352EB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pic>
        <p:nvPicPr>
          <p:cNvPr id="14" name="Picture 13" descr="A red and black rectangle&#10;&#10;Description automatically generated">
            <a:extLst>
              <a:ext uri="{FF2B5EF4-FFF2-40B4-BE49-F238E27FC236}">
                <a16:creationId xmlns:a16="http://schemas.microsoft.com/office/drawing/2014/main" id="{06940D47-94FD-6B01-3155-4969218248A2}"/>
              </a:ext>
            </a:extLst>
          </p:cNvPr>
          <p:cNvPicPr>
            <a:picLocks noChangeAspect="1"/>
          </p:cNvPicPr>
          <p:nvPr userDrawn="1"/>
        </p:nvPicPr>
        <p:blipFill>
          <a:blip r:embed="rId3"/>
          <a:stretch>
            <a:fillRect/>
          </a:stretch>
        </p:blipFill>
        <p:spPr>
          <a:xfrm>
            <a:off x="0" y="1778000"/>
            <a:ext cx="12192000" cy="5080000"/>
          </a:xfrm>
          <a:prstGeom prst="rect">
            <a:avLst/>
          </a:prstGeom>
        </p:spPr>
      </p:pic>
      <p:pic>
        <p:nvPicPr>
          <p:cNvPr id="16" name="Picture 15" descr="A black background with white text&#10;&#10;Description automatically generated">
            <a:extLst>
              <a:ext uri="{FF2B5EF4-FFF2-40B4-BE49-F238E27FC236}">
                <a16:creationId xmlns:a16="http://schemas.microsoft.com/office/drawing/2014/main" id="{70D50F34-48FB-F7A7-F0CD-836599CD0714}"/>
              </a:ext>
            </a:extLst>
          </p:cNvPr>
          <p:cNvPicPr>
            <a:picLocks noChangeAspect="1"/>
          </p:cNvPicPr>
          <p:nvPr userDrawn="1"/>
        </p:nvPicPr>
        <p:blipFill>
          <a:blip r:embed="rId4"/>
          <a:stretch>
            <a:fillRect/>
          </a:stretch>
        </p:blipFill>
        <p:spPr>
          <a:xfrm>
            <a:off x="430696" y="4420366"/>
            <a:ext cx="5771321" cy="1179086"/>
          </a:xfrm>
          <a:prstGeom prst="rect">
            <a:avLst/>
          </a:prstGeom>
        </p:spPr>
      </p:pic>
      <p:sp>
        <p:nvSpPr>
          <p:cNvPr id="17" name="Text Placeholder 2">
            <a:extLst>
              <a:ext uri="{FF2B5EF4-FFF2-40B4-BE49-F238E27FC236}">
                <a16:creationId xmlns:a16="http://schemas.microsoft.com/office/drawing/2014/main" id="{00A6EF7A-63A4-E791-8ABD-A34819F4CBD1}"/>
              </a:ext>
            </a:extLst>
          </p:cNvPr>
          <p:cNvSpPr>
            <a:spLocks noGrp="1"/>
          </p:cNvSpPr>
          <p:nvPr>
            <p:ph type="body" idx="1" hasCustomPrompt="1"/>
          </p:nvPr>
        </p:nvSpPr>
        <p:spPr>
          <a:xfrm>
            <a:off x="371475" y="5928052"/>
            <a:ext cx="10647708" cy="561648"/>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pic>
        <p:nvPicPr>
          <p:cNvPr id="18" name="Picture 17" descr="A white letter on a black background&#10;&#10;Description automatically generated">
            <a:extLst>
              <a:ext uri="{FF2B5EF4-FFF2-40B4-BE49-F238E27FC236}">
                <a16:creationId xmlns:a16="http://schemas.microsoft.com/office/drawing/2014/main" id="{57E92718-0447-3266-DD7B-A33C19F2603E}"/>
              </a:ext>
            </a:extLst>
          </p:cNvPr>
          <p:cNvPicPr>
            <a:picLocks noChangeAspect="1"/>
          </p:cNvPicPr>
          <p:nvPr userDrawn="1"/>
        </p:nvPicPr>
        <p:blipFill>
          <a:blip r:embed="rId5"/>
          <a:stretch>
            <a:fillRect/>
          </a:stretch>
        </p:blipFill>
        <p:spPr>
          <a:xfrm>
            <a:off x="442011" y="3379028"/>
            <a:ext cx="1711467" cy="633009"/>
          </a:xfrm>
          <a:prstGeom prst="rect">
            <a:avLst/>
          </a:prstGeom>
        </p:spPr>
      </p:pic>
    </p:spTree>
    <p:extLst>
      <p:ext uri="{BB962C8B-B14F-4D97-AF65-F5344CB8AC3E}">
        <p14:creationId xmlns:p14="http://schemas.microsoft.com/office/powerpoint/2010/main" val="251770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D WHITE (no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rgbClr val="FF0000"/>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5" name="Picture 4" descr="A red and black logo&#10;&#10;Description automatically generated">
            <a:extLst>
              <a:ext uri="{FF2B5EF4-FFF2-40B4-BE49-F238E27FC236}">
                <a16:creationId xmlns:a16="http://schemas.microsoft.com/office/drawing/2014/main" id="{04892470-F12F-BA52-6751-6B3E60611649}"/>
              </a:ext>
            </a:extLst>
          </p:cNvPr>
          <p:cNvPicPr>
            <a:picLocks noChangeAspect="1"/>
          </p:cNvPicPr>
          <p:nvPr userDrawn="1"/>
        </p:nvPicPr>
        <p:blipFill>
          <a:blip r:embed="rId2"/>
          <a:stretch>
            <a:fillRect/>
          </a:stretch>
        </p:blipFill>
        <p:spPr>
          <a:xfrm>
            <a:off x="442011" y="368300"/>
            <a:ext cx="854367" cy="315653"/>
          </a:xfrm>
          <a:prstGeom prst="rect">
            <a:avLst/>
          </a:prstGeom>
        </p:spPr>
      </p:pic>
    </p:spTree>
    <p:extLst>
      <p:ext uri="{BB962C8B-B14F-4D97-AF65-F5344CB8AC3E}">
        <p14:creationId xmlns:p14="http://schemas.microsoft.com/office/powerpoint/2010/main" val="133474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at Sets AKW Apar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600C308-DB70-58BB-97D6-70B4675A1883}"/>
              </a:ext>
            </a:extLst>
          </p:cNvPr>
          <p:cNvSpPr txBox="1"/>
          <p:nvPr userDrawn="1"/>
        </p:nvSpPr>
        <p:spPr>
          <a:xfrm>
            <a:off x="371475" y="185553"/>
            <a:ext cx="276453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WHAT SETS</a:t>
            </a:r>
          </a:p>
        </p:txBody>
      </p:sp>
      <p:sp>
        <p:nvSpPr>
          <p:cNvPr id="6" name="TextBox 5">
            <a:extLst>
              <a:ext uri="{FF2B5EF4-FFF2-40B4-BE49-F238E27FC236}">
                <a16:creationId xmlns:a16="http://schemas.microsoft.com/office/drawing/2014/main" id="{E7952D95-2689-CAAE-C1A7-5FA8432B5E99}"/>
              </a:ext>
            </a:extLst>
          </p:cNvPr>
          <p:cNvSpPr txBox="1"/>
          <p:nvPr userDrawn="1"/>
        </p:nvSpPr>
        <p:spPr>
          <a:xfrm>
            <a:off x="4106348" y="185553"/>
            <a:ext cx="276453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APART?</a:t>
            </a:r>
          </a:p>
        </p:txBody>
      </p:sp>
      <p:sp>
        <p:nvSpPr>
          <p:cNvPr id="9" name="TextBox 8">
            <a:extLst>
              <a:ext uri="{FF2B5EF4-FFF2-40B4-BE49-F238E27FC236}">
                <a16:creationId xmlns:a16="http://schemas.microsoft.com/office/drawing/2014/main" id="{4ADAF4BC-4873-118D-D22F-5D3485AA6442}"/>
              </a:ext>
            </a:extLst>
          </p:cNvPr>
          <p:cNvSpPr txBox="1"/>
          <p:nvPr userDrawn="1"/>
        </p:nvSpPr>
        <p:spPr>
          <a:xfrm>
            <a:off x="3011644" y="185553"/>
            <a:ext cx="1772391" cy="646331"/>
          </a:xfrm>
          <a:prstGeom prst="rect">
            <a:avLst/>
          </a:prstGeom>
          <a:noFill/>
        </p:spPr>
        <p:txBody>
          <a:bodyPr wrap="square" rtlCol="0" anchor="ctr">
            <a:spAutoFit/>
          </a:bodyPr>
          <a:lstStyle/>
          <a:p>
            <a:r>
              <a:rPr lang="en-GB" sz="3600" b="1" i="0" dirty="0">
                <a:ln>
                  <a:noFill/>
                </a:ln>
                <a:solidFill>
                  <a:srgbClr val="FF0000"/>
                </a:solidFill>
                <a:latin typeface="Roboto" panose="02000000000000000000" pitchFamily="2" charset="0"/>
                <a:ea typeface="Roboto" panose="02000000000000000000" pitchFamily="2" charset="0"/>
              </a:rPr>
              <a:t>AKW</a:t>
            </a:r>
          </a:p>
        </p:txBody>
      </p:sp>
      <p:pic>
        <p:nvPicPr>
          <p:cNvPr id="10" name="Picture 9" descr="A black and white logo&#10;&#10;Description automatically generated">
            <a:extLst>
              <a:ext uri="{FF2B5EF4-FFF2-40B4-BE49-F238E27FC236}">
                <a16:creationId xmlns:a16="http://schemas.microsoft.com/office/drawing/2014/main" id="{DAA2AA6A-E69D-D6AB-D7A1-4F9BECBCE2DD}"/>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11" name="Rectangle 10">
            <a:extLst>
              <a:ext uri="{FF2B5EF4-FFF2-40B4-BE49-F238E27FC236}">
                <a16:creationId xmlns:a16="http://schemas.microsoft.com/office/drawing/2014/main" id="{127C9E25-6DB3-B958-CC39-3FD62EFB0174}"/>
              </a:ext>
            </a:extLst>
          </p:cNvPr>
          <p:cNvSpPr/>
          <p:nvPr userDrawn="1"/>
        </p:nvSpPr>
        <p:spPr>
          <a:xfrm rot="5400000">
            <a:off x="102966" y="1243445"/>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DC02FEB-E753-6C4D-802C-C0328DC00ABD}"/>
              </a:ext>
            </a:extLst>
          </p:cNvPr>
          <p:cNvSpPr txBox="1"/>
          <p:nvPr userDrawn="1"/>
        </p:nvSpPr>
        <p:spPr>
          <a:xfrm>
            <a:off x="516834" y="1259905"/>
            <a:ext cx="5434704"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Industry Innovators</a:t>
            </a:r>
          </a:p>
        </p:txBody>
      </p:sp>
      <p:sp>
        <p:nvSpPr>
          <p:cNvPr id="16" name="TextBox 15">
            <a:extLst>
              <a:ext uri="{FF2B5EF4-FFF2-40B4-BE49-F238E27FC236}">
                <a16:creationId xmlns:a16="http://schemas.microsoft.com/office/drawing/2014/main" id="{8E8E28B7-4181-6C6F-B404-364BF8C5895B}"/>
              </a:ext>
            </a:extLst>
          </p:cNvPr>
          <p:cNvSpPr txBox="1"/>
          <p:nvPr userDrawn="1"/>
        </p:nvSpPr>
        <p:spPr>
          <a:xfrm>
            <a:off x="516833" y="1598459"/>
            <a:ext cx="5434703"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With a portfolio of over 5,500 products designed to offer a one-stop-shop solution, our expert in-house engineers create inclusive innovations that aim to make life better for people living with reduced mobility, dementia, or visual impairment – and we do exactly that, better than anybody else.</a:t>
            </a:r>
          </a:p>
        </p:txBody>
      </p:sp>
      <p:sp>
        <p:nvSpPr>
          <p:cNvPr id="17" name="Rectangle 16">
            <a:extLst>
              <a:ext uri="{FF2B5EF4-FFF2-40B4-BE49-F238E27FC236}">
                <a16:creationId xmlns:a16="http://schemas.microsoft.com/office/drawing/2014/main" id="{C481A5C9-6A37-4FB6-8F88-ECC641EB671E}"/>
              </a:ext>
            </a:extLst>
          </p:cNvPr>
          <p:cNvSpPr/>
          <p:nvPr userDrawn="1"/>
        </p:nvSpPr>
        <p:spPr>
          <a:xfrm rot="5400000">
            <a:off x="6198965" y="124344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1D10296-EB1A-3A52-2426-D71909E9906D}"/>
              </a:ext>
            </a:extLst>
          </p:cNvPr>
          <p:cNvSpPr txBox="1"/>
          <p:nvPr userDrawn="1"/>
        </p:nvSpPr>
        <p:spPr>
          <a:xfrm>
            <a:off x="6612833" y="1259906"/>
            <a:ext cx="4976195"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Here To Help</a:t>
            </a:r>
          </a:p>
        </p:txBody>
      </p:sp>
      <p:sp>
        <p:nvSpPr>
          <p:cNvPr id="19" name="TextBox 18">
            <a:extLst>
              <a:ext uri="{FF2B5EF4-FFF2-40B4-BE49-F238E27FC236}">
                <a16:creationId xmlns:a16="http://schemas.microsoft.com/office/drawing/2014/main" id="{3C39CCF2-5A32-FDB5-0E10-808AA4B85BF9}"/>
              </a:ext>
            </a:extLst>
          </p:cNvPr>
          <p:cNvSpPr txBox="1"/>
          <p:nvPr userDrawn="1"/>
        </p:nvSpPr>
        <p:spPr>
          <a:xfrm>
            <a:off x="6612833" y="1598460"/>
            <a:ext cx="4976194"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Customer Services department is comprised of regional advisors trained to deliver market-leading support to our customers.</a:t>
            </a:r>
          </a:p>
        </p:txBody>
      </p:sp>
      <p:sp>
        <p:nvSpPr>
          <p:cNvPr id="20" name="Rectangle 19">
            <a:extLst>
              <a:ext uri="{FF2B5EF4-FFF2-40B4-BE49-F238E27FC236}">
                <a16:creationId xmlns:a16="http://schemas.microsoft.com/office/drawing/2014/main" id="{F73EE775-BD45-B06F-1719-571986F960B3}"/>
              </a:ext>
            </a:extLst>
          </p:cNvPr>
          <p:cNvSpPr/>
          <p:nvPr userDrawn="1"/>
        </p:nvSpPr>
        <p:spPr>
          <a:xfrm rot="5400000">
            <a:off x="102966" y="2259107"/>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5421F39-E82E-F87A-C0D4-D0E81E6C6EC3}"/>
              </a:ext>
            </a:extLst>
          </p:cNvPr>
          <p:cNvSpPr txBox="1"/>
          <p:nvPr userDrawn="1"/>
        </p:nvSpPr>
        <p:spPr>
          <a:xfrm>
            <a:off x="516834" y="2275567"/>
            <a:ext cx="5201481"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Manufactured To Last</a:t>
            </a:r>
          </a:p>
        </p:txBody>
      </p:sp>
      <p:sp>
        <p:nvSpPr>
          <p:cNvPr id="22" name="TextBox 21">
            <a:extLst>
              <a:ext uri="{FF2B5EF4-FFF2-40B4-BE49-F238E27FC236}">
                <a16:creationId xmlns:a16="http://schemas.microsoft.com/office/drawing/2014/main" id="{C720A1D8-3B59-96A4-7680-F98429307548}"/>
              </a:ext>
            </a:extLst>
          </p:cNvPr>
          <p:cNvSpPr txBox="1"/>
          <p:nvPr userDrawn="1"/>
        </p:nvSpPr>
        <p:spPr>
          <a:xfrm>
            <a:off x="516834" y="2614121"/>
            <a:ext cx="5201480"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As experienced manufacturers, we oversee every stage of the production process from beginning to end, that’s why we’re confident enough to offer the longest warranties in the market and give our customers ultimate peace of mind.</a:t>
            </a:r>
          </a:p>
        </p:txBody>
      </p:sp>
      <p:sp>
        <p:nvSpPr>
          <p:cNvPr id="23" name="Rectangle 22">
            <a:extLst>
              <a:ext uri="{FF2B5EF4-FFF2-40B4-BE49-F238E27FC236}">
                <a16:creationId xmlns:a16="http://schemas.microsoft.com/office/drawing/2014/main" id="{C6DBDE27-BE6E-AA49-C1F6-AB258DF34BBA}"/>
              </a:ext>
            </a:extLst>
          </p:cNvPr>
          <p:cNvSpPr/>
          <p:nvPr userDrawn="1"/>
        </p:nvSpPr>
        <p:spPr>
          <a:xfrm rot="5400000">
            <a:off x="102966" y="3274769"/>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0AC3BDF-7F0F-9180-B6CE-3CDCA32ECC5C}"/>
              </a:ext>
            </a:extLst>
          </p:cNvPr>
          <p:cNvSpPr txBox="1"/>
          <p:nvPr userDrawn="1"/>
        </p:nvSpPr>
        <p:spPr>
          <a:xfrm>
            <a:off x="516834" y="3291229"/>
            <a:ext cx="5201481"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Tried &amp; Tested</a:t>
            </a:r>
          </a:p>
        </p:txBody>
      </p:sp>
      <p:sp>
        <p:nvSpPr>
          <p:cNvPr id="25" name="TextBox 24">
            <a:extLst>
              <a:ext uri="{FF2B5EF4-FFF2-40B4-BE49-F238E27FC236}">
                <a16:creationId xmlns:a16="http://schemas.microsoft.com/office/drawing/2014/main" id="{83CF05D0-9319-F6FD-C604-15E99DFE3013}"/>
              </a:ext>
            </a:extLst>
          </p:cNvPr>
          <p:cNvSpPr txBox="1"/>
          <p:nvPr userDrawn="1"/>
        </p:nvSpPr>
        <p:spPr>
          <a:xfrm>
            <a:off x="516834" y="3629783"/>
            <a:ext cx="5201480"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products are independently assessed and certified by various third-party organisations, including the RNIB, DSDC and BEAB Care, to ensure they meet the required care and safety standards for our customers.</a:t>
            </a:r>
          </a:p>
        </p:txBody>
      </p:sp>
      <p:sp>
        <p:nvSpPr>
          <p:cNvPr id="26" name="Rectangle 25">
            <a:extLst>
              <a:ext uri="{FF2B5EF4-FFF2-40B4-BE49-F238E27FC236}">
                <a16:creationId xmlns:a16="http://schemas.microsoft.com/office/drawing/2014/main" id="{47F26975-E571-67D1-F4E4-9A060B9423C0}"/>
              </a:ext>
            </a:extLst>
          </p:cNvPr>
          <p:cNvSpPr/>
          <p:nvPr userDrawn="1"/>
        </p:nvSpPr>
        <p:spPr>
          <a:xfrm rot="5400000">
            <a:off x="102966" y="4290431"/>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18E0D7CB-5326-D12C-50BA-43CA1BAD63AC}"/>
              </a:ext>
            </a:extLst>
          </p:cNvPr>
          <p:cNvSpPr txBox="1"/>
          <p:nvPr userDrawn="1"/>
        </p:nvSpPr>
        <p:spPr>
          <a:xfrm>
            <a:off x="516834" y="4306891"/>
            <a:ext cx="5201481"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Personable Sales Approach</a:t>
            </a:r>
            <a:endParaRPr lang="en-GB" sz="1600" dirty="0">
              <a:solidFill>
                <a:srgbClr val="3B3F41"/>
              </a:solidFill>
              <a:effectLst/>
              <a:latin typeface="Roboto" panose="02000000000000000000" pitchFamily="2" charset="0"/>
            </a:endParaRPr>
          </a:p>
        </p:txBody>
      </p:sp>
      <p:sp>
        <p:nvSpPr>
          <p:cNvPr id="28" name="TextBox 27">
            <a:extLst>
              <a:ext uri="{FF2B5EF4-FFF2-40B4-BE49-F238E27FC236}">
                <a16:creationId xmlns:a16="http://schemas.microsoft.com/office/drawing/2014/main" id="{AD3E540A-14D3-28D4-030E-B82F86618E11}"/>
              </a:ext>
            </a:extLst>
          </p:cNvPr>
          <p:cNvSpPr txBox="1"/>
          <p:nvPr userDrawn="1"/>
        </p:nvSpPr>
        <p:spPr>
          <a:xfrm>
            <a:off x="516834" y="4645445"/>
            <a:ext cx="5201480"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experienced network of Sales Representatives are there to offer insightful knowledge and practical advice, on-hand in your local area, when you need it.</a:t>
            </a:r>
          </a:p>
        </p:txBody>
      </p:sp>
      <p:sp>
        <p:nvSpPr>
          <p:cNvPr id="29" name="Rectangle 28">
            <a:extLst>
              <a:ext uri="{FF2B5EF4-FFF2-40B4-BE49-F238E27FC236}">
                <a16:creationId xmlns:a16="http://schemas.microsoft.com/office/drawing/2014/main" id="{FD385176-CEF2-81FF-CB2E-E80BDB5F53C3}"/>
              </a:ext>
            </a:extLst>
          </p:cNvPr>
          <p:cNvSpPr/>
          <p:nvPr userDrawn="1"/>
        </p:nvSpPr>
        <p:spPr>
          <a:xfrm rot="5400000">
            <a:off x="102966" y="5167593"/>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C402301A-0675-D4CB-2FCF-3BAD018374C7}"/>
              </a:ext>
            </a:extLst>
          </p:cNvPr>
          <p:cNvSpPr txBox="1"/>
          <p:nvPr userDrawn="1"/>
        </p:nvSpPr>
        <p:spPr>
          <a:xfrm>
            <a:off x="516834" y="5184053"/>
            <a:ext cx="5201481"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Dedicated Surveying Service</a:t>
            </a:r>
            <a:endParaRPr lang="en-GB" sz="1600" dirty="0">
              <a:solidFill>
                <a:srgbClr val="3B3F41"/>
              </a:solidFill>
              <a:effectLst/>
              <a:latin typeface="Roboto" panose="02000000000000000000" pitchFamily="2" charset="0"/>
            </a:endParaRPr>
          </a:p>
        </p:txBody>
      </p:sp>
      <p:sp>
        <p:nvSpPr>
          <p:cNvPr id="31" name="TextBox 30">
            <a:extLst>
              <a:ext uri="{FF2B5EF4-FFF2-40B4-BE49-F238E27FC236}">
                <a16:creationId xmlns:a16="http://schemas.microsoft.com/office/drawing/2014/main" id="{42AC8BEE-F41A-7694-68E0-48B4051ABB53}"/>
              </a:ext>
            </a:extLst>
          </p:cNvPr>
          <p:cNvSpPr txBox="1"/>
          <p:nvPr userDrawn="1"/>
        </p:nvSpPr>
        <p:spPr>
          <a:xfrm>
            <a:off x="516834" y="5522607"/>
            <a:ext cx="5201480"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nationwide team of Surveyors conduct on-site visits and provide drawings to design the most effective adaptation for our customers.</a:t>
            </a:r>
          </a:p>
        </p:txBody>
      </p:sp>
      <p:sp>
        <p:nvSpPr>
          <p:cNvPr id="33" name="Rectangle 32">
            <a:extLst>
              <a:ext uri="{FF2B5EF4-FFF2-40B4-BE49-F238E27FC236}">
                <a16:creationId xmlns:a16="http://schemas.microsoft.com/office/drawing/2014/main" id="{520AA128-8E0F-FEA5-DFD8-0B65230EC066}"/>
              </a:ext>
            </a:extLst>
          </p:cNvPr>
          <p:cNvSpPr/>
          <p:nvPr userDrawn="1"/>
        </p:nvSpPr>
        <p:spPr>
          <a:xfrm rot="5400000">
            <a:off x="6198964" y="2104835"/>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796ABCA1-E742-EDC3-6A59-20F596252C03}"/>
              </a:ext>
            </a:extLst>
          </p:cNvPr>
          <p:cNvSpPr txBox="1"/>
          <p:nvPr userDrawn="1"/>
        </p:nvSpPr>
        <p:spPr>
          <a:xfrm>
            <a:off x="6612833" y="2121295"/>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Always Prioritising Safety</a:t>
            </a:r>
            <a:endParaRPr lang="en-GB" sz="1600" dirty="0">
              <a:solidFill>
                <a:srgbClr val="3B3F41"/>
              </a:solidFill>
              <a:effectLst/>
              <a:latin typeface="Roboto" panose="02000000000000000000" pitchFamily="2" charset="0"/>
            </a:endParaRPr>
          </a:p>
        </p:txBody>
      </p:sp>
      <p:sp>
        <p:nvSpPr>
          <p:cNvPr id="35" name="TextBox 34">
            <a:extLst>
              <a:ext uri="{FF2B5EF4-FFF2-40B4-BE49-F238E27FC236}">
                <a16:creationId xmlns:a16="http://schemas.microsoft.com/office/drawing/2014/main" id="{8AB89F54-69AA-EEC9-2CAD-B759E4D24CC8}"/>
              </a:ext>
            </a:extLst>
          </p:cNvPr>
          <p:cNvSpPr txBox="1"/>
          <p:nvPr userDrawn="1"/>
        </p:nvSpPr>
        <p:spPr>
          <a:xfrm>
            <a:off x="6612832" y="2459849"/>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AKW Quality Control colleagues work to ISO standards and rigorously inspect our products before dispatch.</a:t>
            </a:r>
          </a:p>
        </p:txBody>
      </p:sp>
      <p:sp>
        <p:nvSpPr>
          <p:cNvPr id="36" name="Rectangle 35">
            <a:extLst>
              <a:ext uri="{FF2B5EF4-FFF2-40B4-BE49-F238E27FC236}">
                <a16:creationId xmlns:a16="http://schemas.microsoft.com/office/drawing/2014/main" id="{83A17B21-8AE3-EAD8-5BED-8F378AD90B39}"/>
              </a:ext>
            </a:extLst>
          </p:cNvPr>
          <p:cNvSpPr/>
          <p:nvPr userDrawn="1"/>
        </p:nvSpPr>
        <p:spPr>
          <a:xfrm rot="5400000">
            <a:off x="6198964" y="296995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471C5EA1-EADF-09A8-A279-321E99BFDEF4}"/>
              </a:ext>
            </a:extLst>
          </p:cNvPr>
          <p:cNvSpPr txBox="1"/>
          <p:nvPr userDrawn="1"/>
        </p:nvSpPr>
        <p:spPr>
          <a:xfrm>
            <a:off x="6612833" y="2986416"/>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Dedicated Transport Network</a:t>
            </a:r>
            <a:endParaRPr lang="en-GB" sz="1600" dirty="0">
              <a:solidFill>
                <a:srgbClr val="3B3F41"/>
              </a:solidFill>
              <a:effectLst/>
              <a:latin typeface="Roboto" panose="02000000000000000000" pitchFamily="2" charset="0"/>
            </a:endParaRPr>
          </a:p>
        </p:txBody>
      </p:sp>
      <p:sp>
        <p:nvSpPr>
          <p:cNvPr id="38" name="TextBox 37">
            <a:extLst>
              <a:ext uri="{FF2B5EF4-FFF2-40B4-BE49-F238E27FC236}">
                <a16:creationId xmlns:a16="http://schemas.microsoft.com/office/drawing/2014/main" id="{57E0A873-8F62-0465-0756-5EF64C0BC535}"/>
              </a:ext>
            </a:extLst>
          </p:cNvPr>
          <p:cNvSpPr txBox="1"/>
          <p:nvPr userDrawn="1"/>
        </p:nvSpPr>
        <p:spPr>
          <a:xfrm>
            <a:off x="6612832" y="3324970"/>
            <a:ext cx="4976193"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With stock available from several UK-wide distribution hubs, we’re able to provide next-working-day delivery services in partnership with renowned national distributors XPO and DPD, who delivered an impressive 99.15% of orders on time and in full in 2023.</a:t>
            </a:r>
          </a:p>
        </p:txBody>
      </p:sp>
      <p:sp>
        <p:nvSpPr>
          <p:cNvPr id="39" name="Rectangle 38">
            <a:extLst>
              <a:ext uri="{FF2B5EF4-FFF2-40B4-BE49-F238E27FC236}">
                <a16:creationId xmlns:a16="http://schemas.microsoft.com/office/drawing/2014/main" id="{649207D1-2639-9632-DDD9-47BA08D8021F}"/>
              </a:ext>
            </a:extLst>
          </p:cNvPr>
          <p:cNvSpPr/>
          <p:nvPr userDrawn="1"/>
        </p:nvSpPr>
        <p:spPr>
          <a:xfrm rot="5400000">
            <a:off x="6198964" y="4015970"/>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B6F3590E-6C1D-A01E-9C66-8DD49C352A3B}"/>
              </a:ext>
            </a:extLst>
          </p:cNvPr>
          <p:cNvSpPr txBox="1"/>
          <p:nvPr userDrawn="1"/>
        </p:nvSpPr>
        <p:spPr>
          <a:xfrm>
            <a:off x="6612833" y="4032430"/>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Aftersales Assistance</a:t>
            </a:r>
            <a:endParaRPr lang="en-GB" sz="1600" dirty="0">
              <a:solidFill>
                <a:srgbClr val="3B3F41"/>
              </a:solidFill>
              <a:effectLst/>
              <a:latin typeface="Roboto" panose="02000000000000000000" pitchFamily="2" charset="0"/>
            </a:endParaRPr>
          </a:p>
        </p:txBody>
      </p:sp>
      <p:sp>
        <p:nvSpPr>
          <p:cNvPr id="41" name="TextBox 40">
            <a:extLst>
              <a:ext uri="{FF2B5EF4-FFF2-40B4-BE49-F238E27FC236}">
                <a16:creationId xmlns:a16="http://schemas.microsoft.com/office/drawing/2014/main" id="{D9D87904-AC49-A601-1EA7-AB9FF481E152}"/>
              </a:ext>
            </a:extLst>
          </p:cNvPr>
          <p:cNvSpPr txBox="1"/>
          <p:nvPr userDrawn="1"/>
        </p:nvSpPr>
        <p:spPr>
          <a:xfrm>
            <a:off x="6612832" y="4370984"/>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Take advantage of expert aftersales guidance and assistance from our Technical Team who are just at the end of the phone.</a:t>
            </a:r>
          </a:p>
        </p:txBody>
      </p:sp>
      <p:sp>
        <p:nvSpPr>
          <p:cNvPr id="42" name="Rectangle 41">
            <a:extLst>
              <a:ext uri="{FF2B5EF4-FFF2-40B4-BE49-F238E27FC236}">
                <a16:creationId xmlns:a16="http://schemas.microsoft.com/office/drawing/2014/main" id="{E572839C-58E7-81A9-D226-F8D28794BEBC}"/>
              </a:ext>
            </a:extLst>
          </p:cNvPr>
          <p:cNvSpPr/>
          <p:nvPr userDrawn="1"/>
        </p:nvSpPr>
        <p:spPr>
          <a:xfrm rot="5400000">
            <a:off x="6198964" y="494864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472649A-381C-E283-A8C5-DBFAC18AE79E}"/>
              </a:ext>
            </a:extLst>
          </p:cNvPr>
          <p:cNvSpPr txBox="1"/>
          <p:nvPr userDrawn="1"/>
        </p:nvSpPr>
        <p:spPr>
          <a:xfrm>
            <a:off x="6612833" y="4965106"/>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On-Site Care &amp; Repair</a:t>
            </a:r>
            <a:endParaRPr lang="en-GB" sz="1600" dirty="0">
              <a:solidFill>
                <a:srgbClr val="3B3F41"/>
              </a:solidFill>
              <a:effectLst/>
              <a:latin typeface="Roboto" panose="02000000000000000000" pitchFamily="2" charset="0"/>
            </a:endParaRPr>
          </a:p>
        </p:txBody>
      </p:sp>
      <p:sp>
        <p:nvSpPr>
          <p:cNvPr id="44" name="TextBox 43">
            <a:extLst>
              <a:ext uri="{FF2B5EF4-FFF2-40B4-BE49-F238E27FC236}">
                <a16:creationId xmlns:a16="http://schemas.microsoft.com/office/drawing/2014/main" id="{523A589C-B80C-7E12-E6D4-74890F1A7C2D}"/>
              </a:ext>
            </a:extLst>
          </p:cNvPr>
          <p:cNvSpPr txBox="1"/>
          <p:nvPr userDrawn="1"/>
        </p:nvSpPr>
        <p:spPr>
          <a:xfrm>
            <a:off x="6612832" y="5303660"/>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skilled nationwide team of Maintenance Engineers offer on-site technical support within</a:t>
            </a:r>
            <a:br>
              <a:rPr lang="en-GB" sz="900" dirty="0">
                <a:solidFill>
                  <a:srgbClr val="3B3F41"/>
                </a:solidFill>
                <a:effectLst/>
                <a:latin typeface="Roboto" panose="02000000000000000000" pitchFamily="2" charset="0"/>
              </a:rPr>
            </a:br>
            <a:r>
              <a:rPr lang="en-GB" sz="900" dirty="0">
                <a:solidFill>
                  <a:srgbClr val="3B3F41"/>
                </a:solidFill>
                <a:effectLst/>
                <a:latin typeface="Roboto" panose="02000000000000000000" pitchFamily="2" charset="0"/>
              </a:rPr>
              <a:t>3-working-days, if required.</a:t>
            </a:r>
          </a:p>
        </p:txBody>
      </p:sp>
    </p:spTree>
    <p:extLst>
      <p:ext uri="{BB962C8B-B14F-4D97-AF65-F5344CB8AC3E}">
        <p14:creationId xmlns:p14="http://schemas.microsoft.com/office/powerpoint/2010/main" val="2896273244"/>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guide id="3" orient="horz" pos="84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 Market Leader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600C308-DB70-58BB-97D6-70B4675A1883}"/>
              </a:ext>
            </a:extLst>
          </p:cNvPr>
          <p:cNvSpPr txBox="1"/>
          <p:nvPr userDrawn="1"/>
        </p:nvSpPr>
        <p:spPr>
          <a:xfrm>
            <a:off x="371475" y="185553"/>
            <a:ext cx="356302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THE MARKET</a:t>
            </a:r>
          </a:p>
        </p:txBody>
      </p:sp>
      <p:sp>
        <p:nvSpPr>
          <p:cNvPr id="9" name="TextBox 8">
            <a:extLst>
              <a:ext uri="{FF2B5EF4-FFF2-40B4-BE49-F238E27FC236}">
                <a16:creationId xmlns:a16="http://schemas.microsoft.com/office/drawing/2014/main" id="{4ADAF4BC-4873-118D-D22F-5D3485AA6442}"/>
              </a:ext>
            </a:extLst>
          </p:cNvPr>
          <p:cNvSpPr txBox="1"/>
          <p:nvPr userDrawn="1"/>
        </p:nvSpPr>
        <p:spPr>
          <a:xfrm>
            <a:off x="3282100" y="185553"/>
            <a:ext cx="2764531" cy="646331"/>
          </a:xfrm>
          <a:prstGeom prst="rect">
            <a:avLst/>
          </a:prstGeom>
          <a:noFill/>
        </p:spPr>
        <p:txBody>
          <a:bodyPr wrap="square" rtlCol="0" anchor="ctr">
            <a:spAutoFit/>
          </a:bodyPr>
          <a:lstStyle/>
          <a:p>
            <a:r>
              <a:rPr lang="en-GB" sz="3600" b="1" i="0" dirty="0">
                <a:ln>
                  <a:noFill/>
                </a:ln>
                <a:solidFill>
                  <a:srgbClr val="FF0000"/>
                </a:solidFill>
                <a:latin typeface="Roboto" panose="02000000000000000000" pitchFamily="2" charset="0"/>
                <a:ea typeface="Roboto" panose="02000000000000000000" pitchFamily="2" charset="0"/>
              </a:rPr>
              <a:t>LEADERS</a:t>
            </a:r>
          </a:p>
        </p:txBody>
      </p:sp>
      <p:pic>
        <p:nvPicPr>
          <p:cNvPr id="2" name="Picture 1" descr="A black and white logo&#10;&#10;Description automatically generated">
            <a:extLst>
              <a:ext uri="{FF2B5EF4-FFF2-40B4-BE49-F238E27FC236}">
                <a16:creationId xmlns:a16="http://schemas.microsoft.com/office/drawing/2014/main" id="{6B03090B-6650-7639-2943-93C75A07389F}"/>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3" name="TextBox 2">
            <a:extLst>
              <a:ext uri="{FF2B5EF4-FFF2-40B4-BE49-F238E27FC236}">
                <a16:creationId xmlns:a16="http://schemas.microsoft.com/office/drawing/2014/main" id="{41EAFED5-814F-03D1-B130-8F013B152B34}"/>
              </a:ext>
            </a:extLst>
          </p:cNvPr>
          <p:cNvSpPr txBox="1"/>
          <p:nvPr userDrawn="1"/>
        </p:nvSpPr>
        <p:spPr>
          <a:xfrm>
            <a:off x="371476" y="3754681"/>
            <a:ext cx="1868556" cy="900246"/>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Introduced Tuff Form &amp; Tuff Form8, innovating the manufacture of single structure SMC, level-access wet-floor formers</a:t>
            </a:r>
          </a:p>
        </p:txBody>
      </p:sp>
      <p:sp>
        <p:nvSpPr>
          <p:cNvPr id="8" name="TextBox 7">
            <a:extLst>
              <a:ext uri="{FF2B5EF4-FFF2-40B4-BE49-F238E27FC236}">
                <a16:creationId xmlns:a16="http://schemas.microsoft.com/office/drawing/2014/main" id="{6BEB5597-9417-FAD5-4CAF-ACFFAE533B5E}"/>
              </a:ext>
            </a:extLst>
          </p:cNvPr>
          <p:cNvSpPr txBox="1"/>
          <p:nvPr userDrawn="1"/>
        </p:nvSpPr>
        <p:spPr>
          <a:xfrm>
            <a:off x="2766599" y="3753368"/>
            <a:ext cx="1868556" cy="738664"/>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Developed 4000 Series Shower Seats – still the most widely specified seats in the UK care market</a:t>
            </a:r>
          </a:p>
        </p:txBody>
      </p:sp>
      <p:sp>
        <p:nvSpPr>
          <p:cNvPr id="10" name="TextBox 9">
            <a:extLst>
              <a:ext uri="{FF2B5EF4-FFF2-40B4-BE49-F238E27FC236}">
                <a16:creationId xmlns:a16="http://schemas.microsoft.com/office/drawing/2014/main" id="{53835462-2070-7F5F-3522-AE4B76A3002E}"/>
              </a:ext>
            </a:extLst>
          </p:cNvPr>
          <p:cNvSpPr txBox="1"/>
          <p:nvPr userDrawn="1"/>
        </p:nvSpPr>
        <p:spPr>
          <a:xfrm>
            <a:off x="5161722" y="3754681"/>
            <a:ext cx="1868556" cy="1223412"/>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AKW SmartCare Plus and AKW SmartCare Lever are the first electric care showers to be both dementia-friendly product accredited by the DSDC and RNIB Tried &amp; Tested</a:t>
            </a:r>
          </a:p>
        </p:txBody>
      </p:sp>
      <p:sp>
        <p:nvSpPr>
          <p:cNvPr id="11" name="TextBox 10">
            <a:extLst>
              <a:ext uri="{FF2B5EF4-FFF2-40B4-BE49-F238E27FC236}">
                <a16:creationId xmlns:a16="http://schemas.microsoft.com/office/drawing/2014/main" id="{503819C0-9D85-6C92-6562-DEE440045CBE}"/>
              </a:ext>
            </a:extLst>
          </p:cNvPr>
          <p:cNvSpPr txBox="1"/>
          <p:nvPr userDrawn="1"/>
        </p:nvSpPr>
        <p:spPr>
          <a:xfrm>
            <a:off x="7556845" y="3753368"/>
            <a:ext cx="1868556" cy="900246"/>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Launched AKW </a:t>
            </a:r>
            <a:r>
              <a:rPr lang="en-GB" sz="1050" dirty="0" err="1">
                <a:solidFill>
                  <a:srgbClr val="3B3F41"/>
                </a:solidFill>
                <a:effectLst/>
                <a:latin typeface="Roboto Light" panose="02000000000000000000" pitchFamily="2" charset="0"/>
              </a:rPr>
              <a:t>DigiPumps</a:t>
            </a:r>
            <a:r>
              <a:rPr lang="en-GB" sz="1050" dirty="0">
                <a:solidFill>
                  <a:srgbClr val="3B3F41"/>
                </a:solidFill>
                <a:effectLst/>
                <a:latin typeface="Roboto Light" panose="02000000000000000000" pitchFamily="2" charset="0"/>
              </a:rPr>
              <a:t>; the first range of quiet, self-regulating digital pumps to combine the controls and pump in one sleek design</a:t>
            </a:r>
          </a:p>
        </p:txBody>
      </p:sp>
      <p:sp>
        <p:nvSpPr>
          <p:cNvPr id="12" name="TextBox 11">
            <a:extLst>
              <a:ext uri="{FF2B5EF4-FFF2-40B4-BE49-F238E27FC236}">
                <a16:creationId xmlns:a16="http://schemas.microsoft.com/office/drawing/2014/main" id="{C44D07CD-22F2-4517-927D-98AC115BBF19}"/>
              </a:ext>
            </a:extLst>
          </p:cNvPr>
          <p:cNvSpPr txBox="1"/>
          <p:nvPr userDrawn="1"/>
        </p:nvSpPr>
        <p:spPr>
          <a:xfrm>
            <a:off x="9951968" y="3754681"/>
            <a:ext cx="1868556" cy="738664"/>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AKW Rise &amp; Fall Bidet is the only on-demand height-adjustable, care wash &amp; dry toilet on the market</a:t>
            </a:r>
          </a:p>
        </p:txBody>
      </p:sp>
      <p:pic>
        <p:nvPicPr>
          <p:cNvPr id="14" name="Picture 13" descr="A sign with a toilet in the middle&#10;&#10;Description automatically generated">
            <a:extLst>
              <a:ext uri="{FF2B5EF4-FFF2-40B4-BE49-F238E27FC236}">
                <a16:creationId xmlns:a16="http://schemas.microsoft.com/office/drawing/2014/main" id="{D82AA09D-8ECF-11A8-B0AE-1C5352A9D6C5}"/>
              </a:ext>
            </a:extLst>
          </p:cNvPr>
          <p:cNvPicPr>
            <a:picLocks noChangeAspect="1"/>
          </p:cNvPicPr>
          <p:nvPr userDrawn="1"/>
        </p:nvPicPr>
        <p:blipFill>
          <a:blip r:embed="rId3"/>
          <a:stretch>
            <a:fillRect/>
          </a:stretch>
        </p:blipFill>
        <p:spPr>
          <a:xfrm>
            <a:off x="10277626" y="2271751"/>
            <a:ext cx="1217240" cy="1217240"/>
          </a:xfrm>
          <a:prstGeom prst="rect">
            <a:avLst/>
          </a:prstGeom>
        </p:spPr>
      </p:pic>
      <p:pic>
        <p:nvPicPr>
          <p:cNvPr id="16" name="Picture 15" descr="A red circle with black background&#10;&#10;Description automatically generated">
            <a:extLst>
              <a:ext uri="{FF2B5EF4-FFF2-40B4-BE49-F238E27FC236}">
                <a16:creationId xmlns:a16="http://schemas.microsoft.com/office/drawing/2014/main" id="{B38E3E2D-FEA2-C201-04B4-932B97AD974A}"/>
              </a:ext>
            </a:extLst>
          </p:cNvPr>
          <p:cNvPicPr>
            <a:picLocks noChangeAspect="1"/>
          </p:cNvPicPr>
          <p:nvPr userDrawn="1"/>
        </p:nvPicPr>
        <p:blipFill>
          <a:blip r:embed="rId4"/>
          <a:stretch>
            <a:fillRect/>
          </a:stretch>
        </p:blipFill>
        <p:spPr>
          <a:xfrm>
            <a:off x="7882503" y="2271751"/>
            <a:ext cx="1217240" cy="1217240"/>
          </a:xfrm>
          <a:prstGeom prst="rect">
            <a:avLst/>
          </a:prstGeom>
        </p:spPr>
      </p:pic>
      <p:pic>
        <p:nvPicPr>
          <p:cNvPr id="18" name="Picture 17" descr="A red and white chair with a black background&#10;&#10;Description automatically generated">
            <a:extLst>
              <a:ext uri="{FF2B5EF4-FFF2-40B4-BE49-F238E27FC236}">
                <a16:creationId xmlns:a16="http://schemas.microsoft.com/office/drawing/2014/main" id="{C81CE440-031B-EF31-7754-FC7B0B345461}"/>
              </a:ext>
            </a:extLst>
          </p:cNvPr>
          <p:cNvPicPr>
            <a:picLocks noChangeAspect="1"/>
          </p:cNvPicPr>
          <p:nvPr userDrawn="1"/>
        </p:nvPicPr>
        <p:blipFill>
          <a:blip r:embed="rId5"/>
          <a:stretch>
            <a:fillRect/>
          </a:stretch>
        </p:blipFill>
        <p:spPr>
          <a:xfrm>
            <a:off x="3092257" y="2271751"/>
            <a:ext cx="1217240" cy="1217240"/>
          </a:xfrm>
          <a:prstGeom prst="rect">
            <a:avLst/>
          </a:prstGeom>
        </p:spPr>
      </p:pic>
      <p:pic>
        <p:nvPicPr>
          <p:cNvPr id="20" name="Picture 19" descr="A red and white circular object with a black background&#10;&#10;Description automatically generated">
            <a:extLst>
              <a:ext uri="{FF2B5EF4-FFF2-40B4-BE49-F238E27FC236}">
                <a16:creationId xmlns:a16="http://schemas.microsoft.com/office/drawing/2014/main" id="{391E9A30-5CA6-C620-828D-3D2896A4E5C1}"/>
              </a:ext>
            </a:extLst>
          </p:cNvPr>
          <p:cNvPicPr>
            <a:picLocks noChangeAspect="1"/>
          </p:cNvPicPr>
          <p:nvPr userDrawn="1"/>
        </p:nvPicPr>
        <p:blipFill>
          <a:blip r:embed="rId6"/>
          <a:stretch>
            <a:fillRect/>
          </a:stretch>
        </p:blipFill>
        <p:spPr>
          <a:xfrm>
            <a:off x="5487380" y="2271751"/>
            <a:ext cx="1217240" cy="1217240"/>
          </a:xfrm>
          <a:prstGeom prst="rect">
            <a:avLst/>
          </a:prstGeom>
        </p:spPr>
      </p:pic>
      <p:pic>
        <p:nvPicPr>
          <p:cNvPr id="22" name="Picture 21" descr="A red circle with a white square with a red circle around it&#10;&#10;Description automatically generated">
            <a:extLst>
              <a:ext uri="{FF2B5EF4-FFF2-40B4-BE49-F238E27FC236}">
                <a16:creationId xmlns:a16="http://schemas.microsoft.com/office/drawing/2014/main" id="{4EF347C0-8683-DF4F-50CC-BF1C20418B67}"/>
              </a:ext>
            </a:extLst>
          </p:cNvPr>
          <p:cNvPicPr>
            <a:picLocks noChangeAspect="1"/>
          </p:cNvPicPr>
          <p:nvPr userDrawn="1"/>
        </p:nvPicPr>
        <p:blipFill>
          <a:blip r:embed="rId7"/>
          <a:stretch>
            <a:fillRect/>
          </a:stretch>
        </p:blipFill>
        <p:spPr>
          <a:xfrm>
            <a:off x="697134" y="2271751"/>
            <a:ext cx="1217240" cy="1217240"/>
          </a:xfrm>
          <a:prstGeom prst="rect">
            <a:avLst/>
          </a:prstGeom>
        </p:spPr>
      </p:pic>
    </p:spTree>
    <p:extLst>
      <p:ext uri="{BB962C8B-B14F-4D97-AF65-F5344CB8AC3E}">
        <p14:creationId xmlns:p14="http://schemas.microsoft.com/office/powerpoint/2010/main" val="2630767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F0EE-A7D9-8C2A-0D45-40E1F823906A}"/>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C7651F2E-E66B-9431-A1CB-992EF5EEBC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5">
            <a:extLst>
              <a:ext uri="{FF2B5EF4-FFF2-40B4-BE49-F238E27FC236}">
                <a16:creationId xmlns:a16="http://schemas.microsoft.com/office/drawing/2014/main" id="{C8A76FA8-9CF7-8B01-FBF1-787FAA29992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
        <p:nvSpPr>
          <p:cNvPr id="10" name="Rectangle 9">
            <a:extLst>
              <a:ext uri="{FF2B5EF4-FFF2-40B4-BE49-F238E27FC236}">
                <a16:creationId xmlns:a16="http://schemas.microsoft.com/office/drawing/2014/main" id="{77D9F798-6FBE-228F-0ED7-D41C0C2E5BC5}"/>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lack and white logo&#10;&#10;Description automatically generated">
            <a:extLst>
              <a:ext uri="{FF2B5EF4-FFF2-40B4-BE49-F238E27FC236}">
                <a16:creationId xmlns:a16="http://schemas.microsoft.com/office/drawing/2014/main" id="{F22326ED-1CE4-B94C-8E1D-7B4FB2D0A530}"/>
              </a:ext>
            </a:extLst>
          </p:cNvPr>
          <p:cNvPicPr>
            <a:picLocks noChangeAspect="1"/>
          </p:cNvPicPr>
          <p:nvPr userDrawn="1"/>
        </p:nvPicPr>
        <p:blipFill>
          <a:blip r:embed="rId2"/>
          <a:stretch>
            <a:fillRect/>
          </a:stretch>
        </p:blipFill>
        <p:spPr>
          <a:xfrm>
            <a:off x="10966158" y="365125"/>
            <a:ext cx="854367" cy="315912"/>
          </a:xfrm>
          <a:prstGeom prst="rect">
            <a:avLst/>
          </a:prstGeom>
        </p:spPr>
      </p:pic>
    </p:spTree>
    <p:extLst>
      <p:ext uri="{BB962C8B-B14F-4D97-AF65-F5344CB8AC3E}">
        <p14:creationId xmlns:p14="http://schemas.microsoft.com/office/powerpoint/2010/main" val="1960544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3B94F21-970E-C53F-0A6C-85616345BCDE}"/>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10" name="Rectangle 9">
            <a:extLst>
              <a:ext uri="{FF2B5EF4-FFF2-40B4-BE49-F238E27FC236}">
                <a16:creationId xmlns:a16="http://schemas.microsoft.com/office/drawing/2014/main" id="{F7FF3D2E-1B72-A191-9983-873CA9F49BEB}"/>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0F827B76-BA33-3275-8C0D-AE4FFC3EF52A}"/>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pic>
        <p:nvPicPr>
          <p:cNvPr id="12" name="Picture 11" descr="A black and white logo&#10;&#10;Description automatically generated">
            <a:extLst>
              <a:ext uri="{FF2B5EF4-FFF2-40B4-BE49-F238E27FC236}">
                <a16:creationId xmlns:a16="http://schemas.microsoft.com/office/drawing/2014/main" id="{0FA71A25-322D-8500-2A6C-0EC48A830CA6}"/>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14" name="Content Placeholder 2">
            <a:extLst>
              <a:ext uri="{FF2B5EF4-FFF2-40B4-BE49-F238E27FC236}">
                <a16:creationId xmlns:a16="http://schemas.microsoft.com/office/drawing/2014/main" id="{F84E02CD-F550-74F1-FBBE-820722AC6872}"/>
              </a:ext>
            </a:extLst>
          </p:cNvPr>
          <p:cNvSpPr>
            <a:spLocks noGrp="1"/>
          </p:cNvSpPr>
          <p:nvPr>
            <p:ph idx="1"/>
          </p:nvPr>
        </p:nvSpPr>
        <p:spPr>
          <a:xfrm>
            <a:off x="370804" y="1825625"/>
            <a:ext cx="558073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Content Placeholder 2">
            <a:extLst>
              <a:ext uri="{FF2B5EF4-FFF2-40B4-BE49-F238E27FC236}">
                <a16:creationId xmlns:a16="http://schemas.microsoft.com/office/drawing/2014/main" id="{077172EC-389A-6BE3-7521-27E31A34B420}"/>
              </a:ext>
            </a:extLst>
          </p:cNvPr>
          <p:cNvSpPr>
            <a:spLocks noGrp="1"/>
          </p:cNvSpPr>
          <p:nvPr>
            <p:ph idx="13"/>
          </p:nvPr>
        </p:nvSpPr>
        <p:spPr>
          <a:xfrm>
            <a:off x="6240464" y="1825625"/>
            <a:ext cx="558073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76731474"/>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31710050-8B4C-C6E4-E24E-FA796DFBA233}"/>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D3876E89-32C0-B04E-C0B9-69983341D949}"/>
              </a:ext>
            </a:extLst>
          </p:cNvPr>
          <p:cNvPicPr>
            <a:picLocks noChangeAspect="1"/>
          </p:cNvPicPr>
          <p:nvPr userDrawn="1"/>
        </p:nvPicPr>
        <p:blipFill>
          <a:blip r:embed="rId2"/>
          <a:stretch>
            <a:fillRect/>
          </a:stretch>
        </p:blipFill>
        <p:spPr>
          <a:xfrm>
            <a:off x="10966158" y="365125"/>
            <a:ext cx="854367" cy="315912"/>
          </a:xfrm>
          <a:prstGeom prst="rect">
            <a:avLst/>
          </a:prstGeom>
        </p:spPr>
      </p:pic>
    </p:spTree>
    <p:extLst>
      <p:ext uri="{BB962C8B-B14F-4D97-AF65-F5344CB8AC3E}">
        <p14:creationId xmlns:p14="http://schemas.microsoft.com/office/powerpoint/2010/main" val="186621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with header and 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BB2CC5-5650-81E0-05A6-C49FC601D0D7}"/>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pic>
        <p:nvPicPr>
          <p:cNvPr id="7" name="Picture 6" descr="A black and white logo&#10;&#10;Description automatically generated">
            <a:extLst>
              <a:ext uri="{FF2B5EF4-FFF2-40B4-BE49-F238E27FC236}">
                <a16:creationId xmlns:a16="http://schemas.microsoft.com/office/drawing/2014/main" id="{D2F0FB62-C211-409B-BC36-CCEAA8DC5F6A}"/>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8" name="Rectangle 7">
            <a:extLst>
              <a:ext uri="{FF2B5EF4-FFF2-40B4-BE49-F238E27FC236}">
                <a16:creationId xmlns:a16="http://schemas.microsoft.com/office/drawing/2014/main" id="{CA864547-02B5-463E-0CFA-642A95F0948E}"/>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6258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BB2CC5-5650-81E0-05A6-C49FC601D0D7}"/>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Tree>
    <p:extLst>
      <p:ext uri="{BB962C8B-B14F-4D97-AF65-F5344CB8AC3E}">
        <p14:creationId xmlns:p14="http://schemas.microsoft.com/office/powerpoint/2010/main" val="274838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 (custom imag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709B058-23F7-58CD-B561-603E52352EB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
        <p:nvSpPr>
          <p:cNvPr id="3" name="Rectangle 2">
            <a:extLst>
              <a:ext uri="{FF2B5EF4-FFF2-40B4-BE49-F238E27FC236}">
                <a16:creationId xmlns:a16="http://schemas.microsoft.com/office/drawing/2014/main" id="{19E78E70-20F7-006B-E86F-FC60409A5614}"/>
              </a:ext>
            </a:extLst>
          </p:cNvPr>
          <p:cNvSpPr/>
          <p:nvPr userDrawn="1"/>
        </p:nvSpPr>
        <p:spPr>
          <a:xfrm>
            <a:off x="0" y="6626"/>
            <a:ext cx="12192000" cy="68513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black background with white text&#10;&#10;Description automatically generated">
            <a:extLst>
              <a:ext uri="{FF2B5EF4-FFF2-40B4-BE49-F238E27FC236}">
                <a16:creationId xmlns:a16="http://schemas.microsoft.com/office/drawing/2014/main" id="{70D50F34-48FB-F7A7-F0CD-836599CD0714}"/>
              </a:ext>
            </a:extLst>
          </p:cNvPr>
          <p:cNvPicPr>
            <a:picLocks noChangeAspect="1"/>
          </p:cNvPicPr>
          <p:nvPr userDrawn="1"/>
        </p:nvPicPr>
        <p:blipFill>
          <a:blip r:embed="rId2"/>
          <a:stretch>
            <a:fillRect/>
          </a:stretch>
        </p:blipFill>
        <p:spPr>
          <a:xfrm>
            <a:off x="430696" y="4420366"/>
            <a:ext cx="5771321" cy="1179086"/>
          </a:xfrm>
          <a:prstGeom prst="rect">
            <a:avLst/>
          </a:prstGeom>
        </p:spPr>
      </p:pic>
      <p:sp>
        <p:nvSpPr>
          <p:cNvPr id="17" name="Text Placeholder 2">
            <a:extLst>
              <a:ext uri="{FF2B5EF4-FFF2-40B4-BE49-F238E27FC236}">
                <a16:creationId xmlns:a16="http://schemas.microsoft.com/office/drawing/2014/main" id="{00A6EF7A-63A4-E791-8ABD-A34819F4CBD1}"/>
              </a:ext>
            </a:extLst>
          </p:cNvPr>
          <p:cNvSpPr>
            <a:spLocks noGrp="1"/>
          </p:cNvSpPr>
          <p:nvPr>
            <p:ph type="body" idx="1" hasCustomPrompt="1"/>
          </p:nvPr>
        </p:nvSpPr>
        <p:spPr>
          <a:xfrm>
            <a:off x="371475" y="5928052"/>
            <a:ext cx="10647708" cy="561648"/>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pic>
        <p:nvPicPr>
          <p:cNvPr id="18" name="Picture 17" descr="A white letter on a black background&#10;&#10;Description automatically generated">
            <a:extLst>
              <a:ext uri="{FF2B5EF4-FFF2-40B4-BE49-F238E27FC236}">
                <a16:creationId xmlns:a16="http://schemas.microsoft.com/office/drawing/2014/main" id="{57E92718-0447-3266-DD7B-A33C19F2603E}"/>
              </a:ext>
            </a:extLst>
          </p:cNvPr>
          <p:cNvPicPr>
            <a:picLocks noChangeAspect="1"/>
          </p:cNvPicPr>
          <p:nvPr userDrawn="1"/>
        </p:nvPicPr>
        <p:blipFill>
          <a:blip r:embed="rId3"/>
          <a:stretch>
            <a:fillRect/>
          </a:stretch>
        </p:blipFill>
        <p:spPr>
          <a:xfrm>
            <a:off x="442011" y="3379028"/>
            <a:ext cx="1711467" cy="633009"/>
          </a:xfrm>
          <a:prstGeom prst="rect">
            <a:avLst/>
          </a:prstGeom>
        </p:spPr>
      </p:pic>
      <p:sp>
        <p:nvSpPr>
          <p:cNvPr id="2" name="Picture Placeholder 1">
            <a:extLst>
              <a:ext uri="{FF2B5EF4-FFF2-40B4-BE49-F238E27FC236}">
                <a16:creationId xmlns:a16="http://schemas.microsoft.com/office/drawing/2014/main" id="{09909171-A776-BC85-C021-792B4B0E87C6}"/>
              </a:ext>
            </a:extLst>
          </p:cNvPr>
          <p:cNvSpPr>
            <a:spLocks noGrp="1"/>
          </p:cNvSpPr>
          <p:nvPr>
            <p:ph type="pic" sz="quarter" idx="10"/>
          </p:nvPr>
        </p:nvSpPr>
        <p:spPr>
          <a:xfrm>
            <a:off x="0" y="0"/>
            <a:ext cx="12192000" cy="6208643"/>
          </a:xfrm>
          <a:custGeom>
            <a:avLst/>
            <a:gdLst>
              <a:gd name="connsiteX0" fmla="*/ 0 w 12192000"/>
              <a:gd name="connsiteY0" fmla="*/ 0 h 6230713"/>
              <a:gd name="connsiteX1" fmla="*/ 12192000 w 12192000"/>
              <a:gd name="connsiteY1" fmla="*/ 0 h 6230713"/>
              <a:gd name="connsiteX2" fmla="*/ 12192000 w 12192000"/>
              <a:gd name="connsiteY2" fmla="*/ 6230713 h 6230713"/>
              <a:gd name="connsiteX3" fmla="*/ 0 w 12192000"/>
              <a:gd name="connsiteY3" fmla="*/ 1791271 h 6230713"/>
            </a:gdLst>
            <a:ahLst/>
            <a:cxnLst>
              <a:cxn ang="0">
                <a:pos x="connsiteX0" y="connsiteY0"/>
              </a:cxn>
              <a:cxn ang="0">
                <a:pos x="connsiteX1" y="connsiteY1"/>
              </a:cxn>
              <a:cxn ang="0">
                <a:pos x="connsiteX2" y="connsiteY2"/>
              </a:cxn>
              <a:cxn ang="0">
                <a:pos x="connsiteX3" y="connsiteY3"/>
              </a:cxn>
            </a:cxnLst>
            <a:rect l="l" t="t" r="r" b="b"/>
            <a:pathLst>
              <a:path w="12192000" h="6230713">
                <a:moveTo>
                  <a:pt x="0" y="0"/>
                </a:moveTo>
                <a:lnTo>
                  <a:pt x="12192000" y="0"/>
                </a:lnTo>
                <a:lnTo>
                  <a:pt x="12192000" y="6230713"/>
                </a:lnTo>
                <a:lnTo>
                  <a:pt x="0" y="179127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50750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3" name="Picture 12" descr="A black background with white text&#10;&#10;Description automatically generated">
            <a:extLst>
              <a:ext uri="{FF2B5EF4-FFF2-40B4-BE49-F238E27FC236}">
                <a16:creationId xmlns:a16="http://schemas.microsoft.com/office/drawing/2014/main" id="{7F858E8F-6633-9B4A-D60D-72036FA1313F}"/>
              </a:ext>
            </a:extLst>
          </p:cNvPr>
          <p:cNvPicPr>
            <a:picLocks noChangeAspect="1"/>
          </p:cNvPicPr>
          <p:nvPr userDrawn="1"/>
        </p:nvPicPr>
        <p:blipFill>
          <a:blip r:embed="rId2"/>
          <a:stretch>
            <a:fillRect/>
          </a:stretch>
        </p:blipFill>
        <p:spPr>
          <a:xfrm>
            <a:off x="442011" y="2757636"/>
            <a:ext cx="6177730" cy="226838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3"/>
          <a:stretch>
            <a:fillRect/>
          </a:stretch>
        </p:blipFill>
        <p:spPr>
          <a:xfrm>
            <a:off x="442011" y="368300"/>
            <a:ext cx="854367" cy="315999"/>
          </a:xfrm>
          <a:prstGeom prst="rect">
            <a:avLst/>
          </a:prstGeom>
        </p:spPr>
      </p:pic>
      <p:pic>
        <p:nvPicPr>
          <p:cNvPr id="4" name="Picture 3" descr="A person working on a machine&#10;&#10;Description automatically generated">
            <a:extLst>
              <a:ext uri="{FF2B5EF4-FFF2-40B4-BE49-F238E27FC236}">
                <a16:creationId xmlns:a16="http://schemas.microsoft.com/office/drawing/2014/main" id="{FE3159A5-D33C-F339-97D9-AD9598F28053}"/>
              </a:ext>
            </a:extLst>
          </p:cNvPr>
          <p:cNvPicPr>
            <a:picLocks noChangeAspect="1"/>
          </p:cNvPicPr>
          <p:nvPr userDrawn="1"/>
        </p:nvPicPr>
        <p:blipFill rotWithShape="1">
          <a:blip r:embed="rId4"/>
          <a:srcRect l="24171" r="35223" b="20461"/>
          <a:stretch/>
        </p:blipFill>
        <p:spPr>
          <a:xfrm>
            <a:off x="7109138" y="0"/>
            <a:ext cx="5082862" cy="6858000"/>
          </a:xfrm>
          <a:prstGeom prst="rect">
            <a:avLst/>
          </a:prstGeom>
        </p:spPr>
      </p:pic>
    </p:spTree>
    <p:extLst>
      <p:ext uri="{BB962C8B-B14F-4D97-AF65-F5344CB8AC3E}">
        <p14:creationId xmlns:p14="http://schemas.microsoft.com/office/powerpoint/2010/main" val="270365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3" name="Picture 12" descr="A black background with white text&#10;&#10;Description automatically generated">
            <a:extLst>
              <a:ext uri="{FF2B5EF4-FFF2-40B4-BE49-F238E27FC236}">
                <a16:creationId xmlns:a16="http://schemas.microsoft.com/office/drawing/2014/main" id="{7F858E8F-6633-9B4A-D60D-72036FA1313F}"/>
              </a:ext>
            </a:extLst>
          </p:cNvPr>
          <p:cNvPicPr>
            <a:picLocks noChangeAspect="1"/>
          </p:cNvPicPr>
          <p:nvPr userDrawn="1"/>
        </p:nvPicPr>
        <p:blipFill>
          <a:blip r:embed="rId2"/>
          <a:stretch>
            <a:fillRect/>
          </a:stretch>
        </p:blipFill>
        <p:spPr>
          <a:xfrm>
            <a:off x="442011" y="2757636"/>
            <a:ext cx="6177730" cy="226838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3"/>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Tree>
    <p:extLst>
      <p:ext uri="{BB962C8B-B14F-4D97-AF65-F5344CB8AC3E}">
        <p14:creationId xmlns:p14="http://schemas.microsoft.com/office/powerpoint/2010/main" val="6532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 RED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2"/>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spTree>
    <p:extLst>
      <p:ext uri="{BB962C8B-B14F-4D97-AF65-F5344CB8AC3E}">
        <p14:creationId xmlns:p14="http://schemas.microsoft.com/office/powerpoint/2010/main" val="234294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 DARK GREY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rgbClr val="FF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2"/>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spTree>
    <p:extLst>
      <p:ext uri="{BB962C8B-B14F-4D97-AF65-F5344CB8AC3E}">
        <p14:creationId xmlns:p14="http://schemas.microsoft.com/office/powerpoint/2010/main" val="200561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 WHITE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rgbClr val="FF0000"/>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5" name="Picture 4" descr="A red and black logo&#10;&#10;Description automatically generated">
            <a:extLst>
              <a:ext uri="{FF2B5EF4-FFF2-40B4-BE49-F238E27FC236}">
                <a16:creationId xmlns:a16="http://schemas.microsoft.com/office/drawing/2014/main" id="{04892470-F12F-BA52-6751-6B3E60611649}"/>
              </a:ext>
            </a:extLst>
          </p:cNvPr>
          <p:cNvPicPr>
            <a:picLocks noChangeAspect="1"/>
          </p:cNvPicPr>
          <p:nvPr userDrawn="1"/>
        </p:nvPicPr>
        <p:blipFill>
          <a:blip r:embed="rId2"/>
          <a:stretch>
            <a:fillRect/>
          </a:stretch>
        </p:blipFill>
        <p:spPr>
          <a:xfrm>
            <a:off x="442011" y="368300"/>
            <a:ext cx="854367" cy="315653"/>
          </a:xfrm>
          <a:prstGeom prst="rect">
            <a:avLst/>
          </a:prstGeom>
        </p:spPr>
      </p:pic>
    </p:spTree>
    <p:extLst>
      <p:ext uri="{BB962C8B-B14F-4D97-AF65-F5344CB8AC3E}">
        <p14:creationId xmlns:p14="http://schemas.microsoft.com/office/powerpoint/2010/main" val="75649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D RED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F7AB7-AA3D-E512-0614-B948776165A1}"/>
              </a:ext>
            </a:extLst>
          </p:cNvPr>
          <p:cNvSpPr/>
          <p:nvPr userDrawn="1"/>
        </p:nvSpPr>
        <p:spPr>
          <a:xfrm>
            <a:off x="0" y="0"/>
            <a:ext cx="12192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lvl1pPr>
              <a:defRPr>
                <a:solidFill>
                  <a:schemeClr val="bg1"/>
                </a:solidFill>
              </a:defRPr>
            </a:lvl1pPr>
          </a:lstStyle>
          <a:p>
            <a:fld id="{EF91B0BD-71BF-8941-96B6-B0EE7EF76AA2}" type="slidenum">
              <a:rPr lang="en-GB" smtClean="0"/>
              <a:pPr/>
              <a:t>‹#›</a:t>
            </a:fld>
            <a:endParaRPr lang="en-GB" dirty="0"/>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7" name="Picture 6" descr="A white letter on a black background&#10;&#10;Description automatically generated">
            <a:extLst>
              <a:ext uri="{FF2B5EF4-FFF2-40B4-BE49-F238E27FC236}">
                <a16:creationId xmlns:a16="http://schemas.microsoft.com/office/drawing/2014/main" id="{1DD6285F-FDDC-8711-2E52-5E083D872ED4}"/>
              </a:ext>
            </a:extLst>
          </p:cNvPr>
          <p:cNvPicPr>
            <a:picLocks noChangeAspect="1"/>
          </p:cNvPicPr>
          <p:nvPr userDrawn="1"/>
        </p:nvPicPr>
        <p:blipFill>
          <a:blip r:embed="rId2"/>
          <a:stretch>
            <a:fillRect/>
          </a:stretch>
        </p:blipFill>
        <p:spPr>
          <a:xfrm>
            <a:off x="442011" y="368300"/>
            <a:ext cx="854367" cy="315999"/>
          </a:xfrm>
          <a:prstGeom prst="rect">
            <a:avLst/>
          </a:prstGeom>
        </p:spPr>
      </p:pic>
      <p:cxnSp>
        <p:nvCxnSpPr>
          <p:cNvPr id="8" name="Straight Connector 7">
            <a:extLst>
              <a:ext uri="{FF2B5EF4-FFF2-40B4-BE49-F238E27FC236}">
                <a16:creationId xmlns:a16="http://schemas.microsoft.com/office/drawing/2014/main" id="{17F7FCB3-636D-F202-0C33-0562DECFA42B}"/>
              </a:ext>
            </a:extLst>
          </p:cNvPr>
          <p:cNvCxnSpPr>
            <a:cxnSpLocks/>
          </p:cNvCxnSpPr>
          <p:nvPr userDrawn="1"/>
        </p:nvCxnSpPr>
        <p:spPr>
          <a:xfrm>
            <a:off x="1777285" y="6600425"/>
            <a:ext cx="958832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8E9107-FBAA-FCA5-2A18-574EA13479C0}"/>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chemeClr val="bg1"/>
                </a:solidFill>
                <a:latin typeface="Roboto" panose="02000000000000000000" pitchFamily="2" charset="0"/>
                <a:ea typeface="Roboto" panose="02000000000000000000" pitchFamily="2" charset="0"/>
              </a:rPr>
              <a:t>AKW</a:t>
            </a:r>
          </a:p>
          <a:p>
            <a:r>
              <a:rPr lang="en-GB" sz="1050" b="0" i="0" dirty="0">
                <a:solidFill>
                  <a:schemeClr val="bg1"/>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117111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D DARK GREY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F7AB7-AA3D-E512-0614-B948776165A1}"/>
              </a:ext>
            </a:extLst>
          </p:cNvPr>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rgbClr val="FF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lvl1pPr>
              <a:defRPr>
                <a:solidFill>
                  <a:schemeClr val="bg1"/>
                </a:solidFill>
              </a:defRPr>
            </a:lvl1pPr>
          </a:lstStyle>
          <a:p>
            <a:fld id="{EF91B0BD-71BF-8941-96B6-B0EE7EF76AA2}" type="slidenum">
              <a:rPr lang="en-GB" smtClean="0"/>
              <a:pPr/>
              <a:t>‹#›</a:t>
            </a:fld>
            <a:endParaRPr lang="en-GB" dirty="0"/>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7" name="Picture 6" descr="A white letter on a black background&#10;&#10;Description automatically generated">
            <a:extLst>
              <a:ext uri="{FF2B5EF4-FFF2-40B4-BE49-F238E27FC236}">
                <a16:creationId xmlns:a16="http://schemas.microsoft.com/office/drawing/2014/main" id="{1DD6285F-FDDC-8711-2E52-5E083D872ED4}"/>
              </a:ext>
            </a:extLst>
          </p:cNvPr>
          <p:cNvPicPr>
            <a:picLocks noChangeAspect="1"/>
          </p:cNvPicPr>
          <p:nvPr userDrawn="1"/>
        </p:nvPicPr>
        <p:blipFill>
          <a:blip r:embed="rId2"/>
          <a:stretch>
            <a:fillRect/>
          </a:stretch>
        </p:blipFill>
        <p:spPr>
          <a:xfrm>
            <a:off x="442011" y="368300"/>
            <a:ext cx="854367" cy="315999"/>
          </a:xfrm>
          <a:prstGeom prst="rect">
            <a:avLst/>
          </a:prstGeom>
        </p:spPr>
      </p:pic>
      <p:cxnSp>
        <p:nvCxnSpPr>
          <p:cNvPr id="8" name="Straight Connector 7">
            <a:extLst>
              <a:ext uri="{FF2B5EF4-FFF2-40B4-BE49-F238E27FC236}">
                <a16:creationId xmlns:a16="http://schemas.microsoft.com/office/drawing/2014/main" id="{17F7FCB3-636D-F202-0C33-0562DECFA42B}"/>
              </a:ext>
            </a:extLst>
          </p:cNvPr>
          <p:cNvCxnSpPr>
            <a:cxnSpLocks/>
          </p:cNvCxnSpPr>
          <p:nvPr userDrawn="1"/>
        </p:nvCxnSpPr>
        <p:spPr>
          <a:xfrm>
            <a:off x="1777285" y="6600425"/>
            <a:ext cx="958832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8E9107-FBAA-FCA5-2A18-574EA13479C0}"/>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rgbClr val="FF0000"/>
                </a:solidFill>
                <a:latin typeface="Roboto" panose="02000000000000000000" pitchFamily="2" charset="0"/>
                <a:ea typeface="Roboto" panose="02000000000000000000" pitchFamily="2" charset="0"/>
              </a:rPr>
              <a:t>AKW</a:t>
            </a:r>
          </a:p>
          <a:p>
            <a:r>
              <a:rPr lang="en-GB" sz="1050" b="0" i="0" dirty="0">
                <a:solidFill>
                  <a:schemeClr val="bg1"/>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61354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13398-0B4E-6F0F-8492-4DE1B7A9BE8E}"/>
              </a:ext>
            </a:extLst>
          </p:cNvPr>
          <p:cNvSpPr>
            <a:spLocks noGrp="1"/>
          </p:cNvSpPr>
          <p:nvPr>
            <p:ph type="title"/>
          </p:nvPr>
        </p:nvSpPr>
        <p:spPr>
          <a:xfrm>
            <a:off x="370804" y="365125"/>
            <a:ext cx="11450392"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763C44B-2B83-1260-56B3-FDE98A15F548}"/>
              </a:ext>
            </a:extLst>
          </p:cNvPr>
          <p:cNvSpPr>
            <a:spLocks noGrp="1"/>
          </p:cNvSpPr>
          <p:nvPr>
            <p:ph type="body" idx="1"/>
          </p:nvPr>
        </p:nvSpPr>
        <p:spPr>
          <a:xfrm>
            <a:off x="370804" y="1825625"/>
            <a:ext cx="1145039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5319C13-A671-7B7C-C9E4-0EBA766D960E}"/>
              </a:ext>
            </a:extLst>
          </p:cNvPr>
          <p:cNvSpPr>
            <a:spLocks noGrp="1"/>
          </p:cNvSpPr>
          <p:nvPr>
            <p:ph type="sldNum" sz="quarter" idx="4"/>
          </p:nvPr>
        </p:nvSpPr>
        <p:spPr>
          <a:xfrm>
            <a:off x="11255464" y="6267114"/>
            <a:ext cx="565061" cy="442224"/>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cxnSp>
        <p:nvCxnSpPr>
          <p:cNvPr id="8" name="Straight Connector 7">
            <a:extLst>
              <a:ext uri="{FF2B5EF4-FFF2-40B4-BE49-F238E27FC236}">
                <a16:creationId xmlns:a16="http://schemas.microsoft.com/office/drawing/2014/main" id="{1CDF3B8F-7F90-EB55-96DB-B55F5E93F711}"/>
              </a:ext>
            </a:extLst>
          </p:cNvPr>
          <p:cNvCxnSpPr>
            <a:cxnSpLocks/>
          </p:cNvCxnSpPr>
          <p:nvPr userDrawn="1"/>
        </p:nvCxnSpPr>
        <p:spPr>
          <a:xfrm>
            <a:off x="1777285" y="6600425"/>
            <a:ext cx="958832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89678A8-E166-104B-C535-49A748ED9CA3}"/>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rgbClr val="FF0000"/>
                </a:solidFill>
                <a:latin typeface="Roboto" panose="02000000000000000000" pitchFamily="2" charset="0"/>
                <a:ea typeface="Roboto" panose="02000000000000000000" pitchFamily="2" charset="0"/>
              </a:rPr>
              <a:t>AKW</a:t>
            </a:r>
          </a:p>
          <a:p>
            <a:r>
              <a:rPr lang="en-GB" sz="1050" b="0" i="0" dirty="0">
                <a:solidFill>
                  <a:schemeClr val="tx1">
                    <a:lumMod val="75000"/>
                    <a:lumOff val="25000"/>
                  </a:schemeClr>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316981427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51" r:id="rId4"/>
    <p:sldLayoutId id="2147483661" r:id="rId5"/>
    <p:sldLayoutId id="2147483662" r:id="rId6"/>
    <p:sldLayoutId id="2147483663" r:id="rId7"/>
    <p:sldLayoutId id="2147483667" r:id="rId8"/>
    <p:sldLayoutId id="2147483664" r:id="rId9"/>
    <p:sldLayoutId id="2147483666" r:id="rId10"/>
    <p:sldLayoutId id="2147483656" r:id="rId11"/>
    <p:sldLayoutId id="2147483657" r:id="rId12"/>
    <p:sldLayoutId id="2147483650" r:id="rId13"/>
    <p:sldLayoutId id="2147483652" r:id="rId14"/>
    <p:sldLayoutId id="2147483654" r:id="rId15"/>
    <p:sldLayoutId id="2147483655" r:id="rId16"/>
    <p:sldLayoutId id="2147483658" r:id="rId17"/>
  </p:sldLayoutIdLst>
  <p:hf hdr="0" ftr="0" dt="0"/>
  <p:txStyles>
    <p:titleStyle>
      <a:lvl1pPr algn="l" defTabSz="914400" rtl="0" eaLnBrk="1" latinLnBrk="0" hangingPunct="1">
        <a:lnSpc>
          <a:spcPct val="90000"/>
        </a:lnSpc>
        <a:spcBef>
          <a:spcPct val="0"/>
        </a:spcBef>
        <a:buNone/>
        <a:defRPr sz="3600" kern="1200">
          <a:solidFill>
            <a:schemeClr val="tx1">
              <a:lumMod val="75000"/>
              <a:lumOff val="25000"/>
            </a:schemeClr>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7446" userDrawn="1">
          <p15:clr>
            <a:srgbClr val="F26B43"/>
          </p15:clr>
        </p15:guide>
        <p15:guide id="3" pos="234" userDrawn="1">
          <p15:clr>
            <a:srgbClr val="F26B43"/>
          </p15:clr>
        </p15:guide>
        <p15:guide id="4"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www.akw-ltd.co.uk/clinical-hub" TargetMode="External"/><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38ABE7-DB8A-8722-6D29-7AC8D116A1D7}"/>
              </a:ext>
            </a:extLst>
          </p:cNvPr>
          <p:cNvSpPr>
            <a:spLocks noGrp="1"/>
          </p:cNvSpPr>
          <p:nvPr>
            <p:ph type="body" idx="1"/>
          </p:nvPr>
        </p:nvSpPr>
        <p:spPr/>
        <p:txBody>
          <a:bodyPr/>
          <a:lstStyle/>
          <a:p>
            <a:r>
              <a:rPr lang="en-GB" b="1" dirty="0"/>
              <a:t>THOUGHTFUL ADAPTATION SOLUTIONS FOR PEOPLE LIVING WITH ARTHRITIS</a:t>
            </a:r>
          </a:p>
        </p:txBody>
      </p:sp>
      <p:sp>
        <p:nvSpPr>
          <p:cNvPr id="3" name="Slide Number Placeholder 2">
            <a:extLst>
              <a:ext uri="{FF2B5EF4-FFF2-40B4-BE49-F238E27FC236}">
                <a16:creationId xmlns:a16="http://schemas.microsoft.com/office/drawing/2014/main" id="{A2E51BAF-93AD-389C-D81C-7A2EE326DC65}"/>
              </a:ext>
            </a:extLst>
          </p:cNvPr>
          <p:cNvSpPr>
            <a:spLocks noGrp="1"/>
          </p:cNvSpPr>
          <p:nvPr>
            <p:ph type="sldNum" sz="quarter" idx="12"/>
          </p:nvPr>
        </p:nvSpPr>
        <p:spPr/>
        <p:txBody>
          <a:bodyPr/>
          <a:lstStyle/>
          <a:p>
            <a:fld id="{EF91B0BD-71BF-8941-96B6-B0EE7EF76AA2}" type="slidenum">
              <a:rPr lang="en-GB" smtClean="0"/>
              <a:t>1</a:t>
            </a:fld>
            <a:endParaRPr lang="en-GB"/>
          </a:p>
        </p:txBody>
      </p:sp>
      <p:pic>
        <p:nvPicPr>
          <p:cNvPr id="7" name="Picture Placeholder 6" descr="A hand holding a hose to a white tank&#10;&#10;AI-generated content may be incorrect.">
            <a:extLst>
              <a:ext uri="{FF2B5EF4-FFF2-40B4-BE49-F238E27FC236}">
                <a16:creationId xmlns:a16="http://schemas.microsoft.com/office/drawing/2014/main" id="{FD59F834-EFC1-3B64-4331-19B75F3F40E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D95F0A77-C52A-A70D-5C4F-08D39172BAAD}"/>
              </a:ext>
            </a:extLst>
          </p:cNvPr>
          <p:cNvSpPr>
            <a:spLocks noGrp="1"/>
          </p:cNvSpPr>
          <p:nvPr>
            <p:ph type="title"/>
          </p:nvPr>
        </p:nvSpPr>
        <p:spPr>
          <a:xfrm>
            <a:off x="370804" y="2274849"/>
            <a:ext cx="6505843" cy="2856263"/>
          </a:xfrm>
        </p:spPr>
        <p:txBody>
          <a:bodyPr>
            <a:normAutofit fontScale="90000"/>
          </a:bodyPr>
          <a:lstStyle/>
          <a:p>
            <a:r>
              <a:rPr lang="en-GB" dirty="0">
                <a:ln w="25400">
                  <a:solidFill>
                    <a:schemeClr val="bg1"/>
                  </a:solidFill>
                </a:ln>
              </a:rPr>
              <a:t>INCLUSIVE DESIGN:</a:t>
            </a:r>
            <a:br>
              <a:rPr lang="en-GB" dirty="0">
                <a:ln w="25400">
                  <a:solidFill>
                    <a:schemeClr val="bg1"/>
                  </a:solidFill>
                </a:ln>
              </a:rPr>
            </a:br>
            <a:r>
              <a:rPr lang="en-GB" dirty="0">
                <a:ln w="25400">
                  <a:noFill/>
                </a:ln>
                <a:solidFill>
                  <a:schemeClr val="bg1"/>
                </a:solidFill>
              </a:rPr>
              <a:t>ARTHRITIS-FRIENDLY BATHROOMS &amp; KITCHENS</a:t>
            </a:r>
          </a:p>
        </p:txBody>
      </p:sp>
    </p:spTree>
    <p:extLst>
      <p:ext uri="{BB962C8B-B14F-4D97-AF65-F5344CB8AC3E}">
        <p14:creationId xmlns:p14="http://schemas.microsoft.com/office/powerpoint/2010/main" val="184404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5B0645-8DDD-F9CB-CB4C-CFC29B87DFE0}"/>
              </a:ext>
            </a:extLst>
          </p:cNvPr>
          <p:cNvSpPr>
            <a:spLocks noGrp="1"/>
          </p:cNvSpPr>
          <p:nvPr>
            <p:ph type="sldNum" sz="quarter" idx="12"/>
          </p:nvPr>
        </p:nvSpPr>
        <p:spPr/>
        <p:txBody>
          <a:bodyPr/>
          <a:lstStyle/>
          <a:p>
            <a:fld id="{EF91B0BD-71BF-8941-96B6-B0EE7EF76AA2}" type="slidenum">
              <a:rPr lang="en-GB" smtClean="0"/>
              <a:t>10</a:t>
            </a:fld>
            <a:endParaRPr lang="en-GB"/>
          </a:p>
        </p:txBody>
      </p:sp>
      <p:sp>
        <p:nvSpPr>
          <p:cNvPr id="3" name="Title 2">
            <a:extLst>
              <a:ext uri="{FF2B5EF4-FFF2-40B4-BE49-F238E27FC236}">
                <a16:creationId xmlns:a16="http://schemas.microsoft.com/office/drawing/2014/main" id="{F2E67E29-71D1-D5AE-9124-4E7289343465}"/>
              </a:ext>
            </a:extLst>
          </p:cNvPr>
          <p:cNvSpPr>
            <a:spLocks noGrp="1"/>
          </p:cNvSpPr>
          <p:nvPr>
            <p:ph type="title"/>
          </p:nvPr>
        </p:nvSpPr>
        <p:spPr/>
        <p:txBody>
          <a:bodyPr>
            <a:normAutofit/>
          </a:bodyPr>
          <a:lstStyle/>
          <a:p>
            <a:r>
              <a:rPr lang="en-GB" dirty="0"/>
              <a:t>CLINICAL DESIGN STRATEGIES</a:t>
            </a:r>
          </a:p>
        </p:txBody>
      </p:sp>
      <p:sp>
        <p:nvSpPr>
          <p:cNvPr id="4" name="Content Placeholder 3">
            <a:extLst>
              <a:ext uri="{FF2B5EF4-FFF2-40B4-BE49-F238E27FC236}">
                <a16:creationId xmlns:a16="http://schemas.microsoft.com/office/drawing/2014/main" id="{BE67DD98-7480-D7AB-A0F4-F3E7107D6729}"/>
              </a:ext>
            </a:extLst>
          </p:cNvPr>
          <p:cNvSpPr>
            <a:spLocks noGrp="1"/>
          </p:cNvSpPr>
          <p:nvPr>
            <p:ph idx="1"/>
          </p:nvPr>
        </p:nvSpPr>
        <p:spPr>
          <a:xfrm>
            <a:off x="370804" y="1393901"/>
            <a:ext cx="5725196" cy="4280625"/>
          </a:xfrm>
        </p:spPr>
        <p:txBody>
          <a:bodyPr>
            <a:normAutofit fontScale="92500" lnSpcReduction="10000"/>
          </a:bodyPr>
          <a:lstStyle/>
          <a:p>
            <a:pPr marL="0" indent="0">
              <a:buNone/>
            </a:pPr>
            <a:r>
              <a:rPr lang="en-GB" b="1" dirty="0">
                <a:solidFill>
                  <a:srgbClr val="FF0000"/>
                </a:solidFill>
              </a:rPr>
              <a:t>BATHROOMS</a:t>
            </a:r>
          </a:p>
          <a:p>
            <a:pPr>
              <a:buFont typeface="Wingdings" panose="05000000000000000000" pitchFamily="2" charset="2"/>
              <a:buChar char="§"/>
            </a:pPr>
            <a:r>
              <a:rPr lang="en-GB" dirty="0"/>
              <a:t>Replace baths with low or fully level-access shower enclosures</a:t>
            </a:r>
          </a:p>
          <a:p>
            <a:pPr>
              <a:buFont typeface="Wingdings" panose="05000000000000000000" pitchFamily="2" charset="2"/>
              <a:buChar char="§"/>
            </a:pPr>
            <a:r>
              <a:rPr lang="en-GB" dirty="0"/>
              <a:t>Use lever handle or sensor operated taps</a:t>
            </a:r>
          </a:p>
          <a:p>
            <a:pPr>
              <a:buFont typeface="Wingdings" panose="05000000000000000000" pitchFamily="2" charset="2"/>
              <a:buChar char="§"/>
            </a:pPr>
            <a:r>
              <a:rPr lang="en-GB" dirty="0"/>
              <a:t>Fit raised or adjustable-height toilets</a:t>
            </a:r>
          </a:p>
          <a:p>
            <a:pPr>
              <a:buFont typeface="Wingdings" panose="05000000000000000000" pitchFamily="2" charset="2"/>
              <a:buChar char="§"/>
            </a:pPr>
            <a:r>
              <a:rPr lang="en-GB" dirty="0"/>
              <a:t>Use shower seat with softer arms and cushioning for greater comfort</a:t>
            </a:r>
          </a:p>
          <a:p>
            <a:pPr>
              <a:buFont typeface="Wingdings" panose="05000000000000000000" pitchFamily="2" charset="2"/>
              <a:buChar char="§"/>
            </a:pPr>
            <a:r>
              <a:rPr lang="en-GB" dirty="0"/>
              <a:t>Install slip-resistant flooring with a minimum R10 rating</a:t>
            </a:r>
          </a:p>
          <a:p>
            <a:pPr>
              <a:buFont typeface="Wingdings" panose="05000000000000000000" pitchFamily="2" charset="2"/>
              <a:buChar char="§"/>
            </a:pPr>
            <a:r>
              <a:rPr lang="en-GB" dirty="0"/>
              <a:t>Position grab rails for stability and function; also consider diameter and grip style to cater for their abilities</a:t>
            </a:r>
          </a:p>
        </p:txBody>
      </p:sp>
      <p:pic>
        <p:nvPicPr>
          <p:cNvPr id="6" name="Content Placeholder 5">
            <a:extLst>
              <a:ext uri="{FF2B5EF4-FFF2-40B4-BE49-F238E27FC236}">
                <a16:creationId xmlns:a16="http://schemas.microsoft.com/office/drawing/2014/main" id="{6B2BBDCE-179B-9D2F-E7A9-2688E0189F40}"/>
              </a:ext>
            </a:extLst>
          </p:cNvPr>
          <p:cNvPicPr>
            <a:picLocks noGrp="1" noChangeAspect="1"/>
          </p:cNvPicPr>
          <p:nvPr>
            <p:ph idx="13"/>
          </p:nvPr>
        </p:nvPicPr>
        <p:blipFill>
          <a:blip r:embed="rId2" cstate="screen">
            <a:extLst>
              <a:ext uri="{28A0092B-C50C-407E-A947-70E740481C1C}">
                <a14:useLocalDpi xmlns:a14="http://schemas.microsoft.com/office/drawing/2010/main"/>
              </a:ext>
            </a:extLst>
          </a:blip>
          <a:srcRect/>
          <a:stretch/>
        </p:blipFill>
        <p:spPr>
          <a:xfrm>
            <a:off x="6240463" y="1648656"/>
            <a:ext cx="5580062" cy="4025870"/>
          </a:xfrm>
          <a:prstGeom prst="rect">
            <a:avLst/>
          </a:prstGeom>
        </p:spPr>
      </p:pic>
    </p:spTree>
    <p:extLst>
      <p:ext uri="{BB962C8B-B14F-4D97-AF65-F5344CB8AC3E}">
        <p14:creationId xmlns:p14="http://schemas.microsoft.com/office/powerpoint/2010/main" val="463817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29692-3746-56BF-0B0B-D2339CDA3D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F34C36-615F-0E9A-CC53-889D0F021FB5}"/>
              </a:ext>
            </a:extLst>
          </p:cNvPr>
          <p:cNvSpPr>
            <a:spLocks noGrp="1"/>
          </p:cNvSpPr>
          <p:nvPr>
            <p:ph type="sldNum" sz="quarter" idx="12"/>
          </p:nvPr>
        </p:nvSpPr>
        <p:spPr/>
        <p:txBody>
          <a:bodyPr/>
          <a:lstStyle/>
          <a:p>
            <a:fld id="{EF91B0BD-71BF-8941-96B6-B0EE7EF76AA2}" type="slidenum">
              <a:rPr lang="en-GB" smtClean="0"/>
              <a:t>11</a:t>
            </a:fld>
            <a:endParaRPr lang="en-GB"/>
          </a:p>
        </p:txBody>
      </p:sp>
      <p:sp>
        <p:nvSpPr>
          <p:cNvPr id="3" name="Title 2">
            <a:extLst>
              <a:ext uri="{FF2B5EF4-FFF2-40B4-BE49-F238E27FC236}">
                <a16:creationId xmlns:a16="http://schemas.microsoft.com/office/drawing/2014/main" id="{8457D125-4F5A-E07B-ECE1-94B53FA27192}"/>
              </a:ext>
            </a:extLst>
          </p:cNvPr>
          <p:cNvSpPr>
            <a:spLocks noGrp="1"/>
          </p:cNvSpPr>
          <p:nvPr>
            <p:ph type="title"/>
          </p:nvPr>
        </p:nvSpPr>
        <p:spPr/>
        <p:txBody>
          <a:bodyPr>
            <a:normAutofit/>
          </a:bodyPr>
          <a:lstStyle/>
          <a:p>
            <a:r>
              <a:rPr lang="en-GB" dirty="0"/>
              <a:t>CLINICAL DESIGN STRATEGIES</a:t>
            </a:r>
          </a:p>
        </p:txBody>
      </p:sp>
      <p:sp>
        <p:nvSpPr>
          <p:cNvPr id="4" name="Content Placeholder 3">
            <a:extLst>
              <a:ext uri="{FF2B5EF4-FFF2-40B4-BE49-F238E27FC236}">
                <a16:creationId xmlns:a16="http://schemas.microsoft.com/office/drawing/2014/main" id="{2AE28C41-4383-7E8E-BDF8-C1A5E7525C28}"/>
              </a:ext>
            </a:extLst>
          </p:cNvPr>
          <p:cNvSpPr>
            <a:spLocks noGrp="1"/>
          </p:cNvSpPr>
          <p:nvPr>
            <p:ph idx="1"/>
          </p:nvPr>
        </p:nvSpPr>
        <p:spPr>
          <a:xfrm>
            <a:off x="370804" y="1690611"/>
            <a:ext cx="5580734" cy="3941959"/>
          </a:xfrm>
        </p:spPr>
        <p:txBody>
          <a:bodyPr>
            <a:normAutofit fontScale="92500" lnSpcReduction="10000"/>
          </a:bodyPr>
          <a:lstStyle/>
          <a:p>
            <a:pPr marL="0" indent="0">
              <a:buNone/>
            </a:pPr>
            <a:r>
              <a:rPr lang="en-GB" b="1" dirty="0">
                <a:solidFill>
                  <a:srgbClr val="FF0000"/>
                </a:solidFill>
              </a:rPr>
              <a:t>KITCHENS</a:t>
            </a:r>
          </a:p>
          <a:p>
            <a:pPr>
              <a:buFont typeface="Wingdings" panose="05000000000000000000" pitchFamily="2" charset="2"/>
              <a:buChar char="§"/>
            </a:pPr>
            <a:r>
              <a:rPr lang="en-GB" dirty="0"/>
              <a:t>Use adjustable-height worktops and units with accessible storage options</a:t>
            </a:r>
          </a:p>
          <a:p>
            <a:pPr>
              <a:buFont typeface="Wingdings" panose="05000000000000000000" pitchFamily="2" charset="2"/>
              <a:buChar char="§"/>
            </a:pPr>
            <a:r>
              <a:rPr lang="en-GB" dirty="0"/>
              <a:t>Install large, low-pressure control buttons that are easy to use</a:t>
            </a:r>
          </a:p>
          <a:p>
            <a:pPr>
              <a:buFont typeface="Wingdings" panose="05000000000000000000" pitchFamily="2" charset="2"/>
              <a:buChar char="§"/>
            </a:pPr>
            <a:r>
              <a:rPr lang="en-GB" dirty="0"/>
              <a:t>Fit accessible sockets and mid-height appliances</a:t>
            </a:r>
          </a:p>
          <a:p>
            <a:pPr>
              <a:buFont typeface="Wingdings" panose="05000000000000000000" pitchFamily="2" charset="2"/>
              <a:buChar char="§"/>
            </a:pPr>
            <a:r>
              <a:rPr lang="en-GB" dirty="0"/>
              <a:t>Consider ergonomic, arthritis-friendly kitchenware, e.g. jar and can openers, and kettle tippers</a:t>
            </a:r>
          </a:p>
          <a:p>
            <a:pPr>
              <a:buFont typeface="Wingdings" panose="05000000000000000000" pitchFamily="2" charset="2"/>
              <a:buChar char="§"/>
            </a:pPr>
            <a:r>
              <a:rPr lang="en-GB" dirty="0"/>
              <a:t>Provide seating and resting points</a:t>
            </a:r>
          </a:p>
        </p:txBody>
      </p:sp>
      <p:pic>
        <p:nvPicPr>
          <p:cNvPr id="8" name="Picture 7">
            <a:extLst>
              <a:ext uri="{FF2B5EF4-FFF2-40B4-BE49-F238E27FC236}">
                <a16:creationId xmlns:a16="http://schemas.microsoft.com/office/drawing/2014/main" id="{90530B5A-47E9-9462-3411-9BD09BB120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0464" y="1619331"/>
            <a:ext cx="5669380" cy="4084521"/>
          </a:xfrm>
          <a:prstGeom prst="rect">
            <a:avLst/>
          </a:prstGeom>
        </p:spPr>
      </p:pic>
    </p:spTree>
    <p:extLst>
      <p:ext uri="{BB962C8B-B14F-4D97-AF65-F5344CB8AC3E}">
        <p14:creationId xmlns:p14="http://schemas.microsoft.com/office/powerpoint/2010/main" val="3655131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558C1-0A75-0C96-6078-9000885AA2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834065-BA7B-4CD0-056D-D4BBEEDBADC0}"/>
              </a:ext>
            </a:extLst>
          </p:cNvPr>
          <p:cNvSpPr>
            <a:spLocks noGrp="1"/>
          </p:cNvSpPr>
          <p:nvPr>
            <p:ph type="title"/>
          </p:nvPr>
        </p:nvSpPr>
        <p:spPr/>
        <p:txBody>
          <a:bodyPr>
            <a:normAutofit/>
          </a:bodyPr>
          <a:lstStyle/>
          <a:p>
            <a:r>
              <a:rPr lang="en-GB" dirty="0"/>
              <a:t>CLINICAL JUSTIFICATION</a:t>
            </a:r>
          </a:p>
        </p:txBody>
      </p:sp>
      <p:sp>
        <p:nvSpPr>
          <p:cNvPr id="2" name="Text Placeholder 1">
            <a:extLst>
              <a:ext uri="{FF2B5EF4-FFF2-40B4-BE49-F238E27FC236}">
                <a16:creationId xmlns:a16="http://schemas.microsoft.com/office/drawing/2014/main" id="{881DE144-8F4B-06CC-84B3-CF3843FE11C9}"/>
              </a:ext>
            </a:extLst>
          </p:cNvPr>
          <p:cNvSpPr>
            <a:spLocks noGrp="1"/>
          </p:cNvSpPr>
          <p:nvPr>
            <p:ph idx="1"/>
          </p:nvPr>
        </p:nvSpPr>
        <p:spPr>
          <a:xfrm>
            <a:off x="370804" y="1717288"/>
            <a:ext cx="11449721" cy="3847170"/>
          </a:xfrm>
        </p:spPr>
        <p:txBody>
          <a:bodyPr>
            <a:noAutofit/>
          </a:bodyPr>
          <a:lstStyle/>
          <a:p>
            <a:pPr marL="457200" indent="-457200">
              <a:lnSpc>
                <a:spcPct val="150000"/>
              </a:lnSpc>
              <a:buAutoNum type="arabicPeriod"/>
            </a:pPr>
            <a:r>
              <a:rPr lang="en-GB" b="1" dirty="0">
                <a:solidFill>
                  <a:srgbClr val="FF0000"/>
                </a:solidFill>
              </a:rPr>
              <a:t>ASSESS – </a:t>
            </a:r>
            <a:r>
              <a:rPr lang="en-GB" dirty="0"/>
              <a:t>Pain, fatigue, grip, reach and exercise tolerance</a:t>
            </a:r>
          </a:p>
          <a:p>
            <a:pPr marL="457200" indent="-457200">
              <a:lnSpc>
                <a:spcPct val="150000"/>
              </a:lnSpc>
              <a:buAutoNum type="arabicPeriod"/>
            </a:pPr>
            <a:r>
              <a:rPr lang="en-GB" b="1" dirty="0">
                <a:solidFill>
                  <a:srgbClr val="FF0000"/>
                </a:solidFill>
              </a:rPr>
              <a:t>EXPLORE – </a:t>
            </a:r>
            <a:r>
              <a:rPr lang="en-GB" dirty="0"/>
              <a:t>Daily routines and goals</a:t>
            </a:r>
          </a:p>
          <a:p>
            <a:pPr marL="457200" indent="-457200">
              <a:lnSpc>
                <a:spcPct val="150000"/>
              </a:lnSpc>
              <a:buAutoNum type="arabicPeriod"/>
            </a:pPr>
            <a:r>
              <a:rPr lang="en-GB" b="1" dirty="0">
                <a:solidFill>
                  <a:srgbClr val="FF0000"/>
                </a:solidFill>
              </a:rPr>
              <a:t>RECOMMEND – </a:t>
            </a:r>
            <a:r>
              <a:rPr lang="en-GB" dirty="0"/>
              <a:t>Short and long-term interventions</a:t>
            </a:r>
          </a:p>
          <a:p>
            <a:pPr marL="457200" indent="-457200">
              <a:lnSpc>
                <a:spcPct val="150000"/>
              </a:lnSpc>
              <a:buAutoNum type="arabicPeriod"/>
            </a:pPr>
            <a:r>
              <a:rPr lang="en-GB" b="1" dirty="0">
                <a:solidFill>
                  <a:srgbClr val="FF0000"/>
                </a:solidFill>
              </a:rPr>
              <a:t>BALANCE – </a:t>
            </a:r>
            <a:r>
              <a:rPr lang="en-GB" dirty="0"/>
              <a:t>Function, aesthetics and safety</a:t>
            </a:r>
          </a:p>
          <a:p>
            <a:pPr marL="457200" indent="-457200">
              <a:lnSpc>
                <a:spcPct val="150000"/>
              </a:lnSpc>
              <a:buAutoNum type="arabicPeriod"/>
            </a:pPr>
            <a:r>
              <a:rPr lang="en-GB" b="1" dirty="0">
                <a:solidFill>
                  <a:srgbClr val="FF0000"/>
                </a:solidFill>
              </a:rPr>
              <a:t>USE – </a:t>
            </a:r>
            <a:r>
              <a:rPr lang="en-GB" dirty="0"/>
              <a:t>Lived experience evidence to support accessible design recommendations</a:t>
            </a:r>
          </a:p>
        </p:txBody>
      </p:sp>
      <p:sp>
        <p:nvSpPr>
          <p:cNvPr id="3" name="Slide Number Placeholder 2">
            <a:extLst>
              <a:ext uri="{FF2B5EF4-FFF2-40B4-BE49-F238E27FC236}">
                <a16:creationId xmlns:a16="http://schemas.microsoft.com/office/drawing/2014/main" id="{0AC827F9-E1FF-0002-97C6-35AFDF015968}"/>
              </a:ext>
            </a:extLst>
          </p:cNvPr>
          <p:cNvSpPr>
            <a:spLocks noGrp="1"/>
          </p:cNvSpPr>
          <p:nvPr>
            <p:ph type="sldNum" sz="quarter" idx="4"/>
          </p:nvPr>
        </p:nvSpPr>
        <p:spPr/>
        <p:txBody>
          <a:bodyPr/>
          <a:lstStyle/>
          <a:p>
            <a:fld id="{EF91B0BD-71BF-8941-96B6-B0EE7EF76AA2}" type="slidenum">
              <a:rPr lang="en-GB" smtClean="0"/>
              <a:pPr/>
              <a:t>12</a:t>
            </a:fld>
            <a:endParaRPr lang="en-GB" dirty="0"/>
          </a:p>
        </p:txBody>
      </p:sp>
    </p:spTree>
    <p:extLst>
      <p:ext uri="{BB962C8B-B14F-4D97-AF65-F5344CB8AC3E}">
        <p14:creationId xmlns:p14="http://schemas.microsoft.com/office/powerpoint/2010/main" val="113549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DB3C6-5CF8-D5B8-900A-ED4C5E782A6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41135-ED8E-D1BB-AA76-2BAC4F6486B5}"/>
              </a:ext>
            </a:extLst>
          </p:cNvPr>
          <p:cNvSpPr>
            <a:spLocks noGrp="1"/>
          </p:cNvSpPr>
          <p:nvPr>
            <p:ph type="sldNum" sz="quarter" idx="12"/>
          </p:nvPr>
        </p:nvSpPr>
        <p:spPr/>
        <p:txBody>
          <a:bodyPr/>
          <a:lstStyle/>
          <a:p>
            <a:fld id="{EF91B0BD-71BF-8941-96B6-B0EE7EF76AA2}" type="slidenum">
              <a:rPr lang="en-GB" smtClean="0"/>
              <a:t>13</a:t>
            </a:fld>
            <a:endParaRPr lang="en-GB"/>
          </a:p>
        </p:txBody>
      </p:sp>
      <p:sp>
        <p:nvSpPr>
          <p:cNvPr id="3" name="Title 2">
            <a:extLst>
              <a:ext uri="{FF2B5EF4-FFF2-40B4-BE49-F238E27FC236}">
                <a16:creationId xmlns:a16="http://schemas.microsoft.com/office/drawing/2014/main" id="{AF71319A-0E78-7E3D-BCA4-871CDA4F016A}"/>
              </a:ext>
            </a:extLst>
          </p:cNvPr>
          <p:cNvSpPr>
            <a:spLocks noGrp="1"/>
          </p:cNvSpPr>
          <p:nvPr>
            <p:ph type="title"/>
          </p:nvPr>
        </p:nvSpPr>
        <p:spPr/>
        <p:txBody>
          <a:bodyPr>
            <a:normAutofit/>
          </a:bodyPr>
          <a:lstStyle/>
          <a:p>
            <a:r>
              <a:rPr lang="en-GB" dirty="0"/>
              <a:t>CASE STUDY – LEWIS, 32</a:t>
            </a:r>
          </a:p>
        </p:txBody>
      </p:sp>
      <p:sp>
        <p:nvSpPr>
          <p:cNvPr id="4" name="Content Placeholder 3">
            <a:extLst>
              <a:ext uri="{FF2B5EF4-FFF2-40B4-BE49-F238E27FC236}">
                <a16:creationId xmlns:a16="http://schemas.microsoft.com/office/drawing/2014/main" id="{5101BBDA-441C-7FFD-D9A6-0BA9942A6515}"/>
              </a:ext>
            </a:extLst>
          </p:cNvPr>
          <p:cNvSpPr>
            <a:spLocks noGrp="1"/>
          </p:cNvSpPr>
          <p:nvPr>
            <p:ph idx="1"/>
          </p:nvPr>
        </p:nvSpPr>
        <p:spPr>
          <a:xfrm>
            <a:off x="370804" y="1191532"/>
            <a:ext cx="7635771" cy="4940119"/>
          </a:xfrm>
        </p:spPr>
        <p:txBody>
          <a:bodyPr>
            <a:normAutofit fontScale="85000" lnSpcReduction="20000"/>
          </a:bodyPr>
          <a:lstStyle/>
          <a:p>
            <a:pPr marL="0" indent="0">
              <a:lnSpc>
                <a:spcPct val="120000"/>
              </a:lnSpc>
              <a:buNone/>
            </a:pPr>
            <a:r>
              <a:rPr lang="en-GB" dirty="0"/>
              <a:t>Lewis has Psoriatic Arthritis which particularly affects the joints in his hands, shoulders and ankles, and is likely to spread further throughout adulthood.  </a:t>
            </a:r>
          </a:p>
          <a:p>
            <a:pPr marL="0" indent="0">
              <a:lnSpc>
                <a:spcPct val="120000"/>
              </a:lnSpc>
              <a:buNone/>
            </a:pPr>
            <a:r>
              <a:rPr lang="en-GB" dirty="0"/>
              <a:t>At work, his employers have made changes, including:</a:t>
            </a:r>
          </a:p>
          <a:p>
            <a:pPr>
              <a:lnSpc>
                <a:spcPct val="120000"/>
              </a:lnSpc>
              <a:buFont typeface="Wingdings" panose="05000000000000000000" pitchFamily="2" charset="2"/>
              <a:buChar char="§"/>
            </a:pPr>
            <a:r>
              <a:rPr lang="en-GB" dirty="0"/>
              <a:t>Adjustable-height desk</a:t>
            </a:r>
          </a:p>
          <a:p>
            <a:pPr>
              <a:lnSpc>
                <a:spcPct val="120000"/>
              </a:lnSpc>
              <a:buFont typeface="Wingdings" panose="05000000000000000000" pitchFamily="2" charset="2"/>
              <a:buChar char="§"/>
            </a:pPr>
            <a:r>
              <a:rPr lang="en-GB" dirty="0"/>
              <a:t>Orthopaedic desk chair</a:t>
            </a:r>
          </a:p>
          <a:p>
            <a:pPr>
              <a:lnSpc>
                <a:spcPct val="120000"/>
              </a:lnSpc>
              <a:buFont typeface="Wingdings" panose="05000000000000000000" pitchFamily="2" charset="2"/>
              <a:buChar char="§"/>
            </a:pPr>
            <a:r>
              <a:rPr lang="en-GB" dirty="0"/>
              <a:t> Light-touch keyboard</a:t>
            </a:r>
          </a:p>
          <a:p>
            <a:pPr marL="0" indent="0">
              <a:lnSpc>
                <a:spcPct val="120000"/>
              </a:lnSpc>
              <a:buNone/>
            </a:pPr>
            <a:r>
              <a:rPr lang="en-GB" dirty="0"/>
              <a:t>He is in a rented property which makes major adaptations challenging. During flare ups, Lewis struggles with his mixer shower which has circular controls and opening/squeezing of bottles.  </a:t>
            </a:r>
          </a:p>
          <a:p>
            <a:pPr marL="0" indent="0">
              <a:lnSpc>
                <a:spcPct val="120000"/>
              </a:lnSpc>
              <a:buNone/>
            </a:pPr>
            <a:r>
              <a:rPr lang="en-GB" dirty="0"/>
              <a:t>In the kitchen, he finds tasks such as chopping food, opening jars, and accessing low deep cupboards almost impossible.</a:t>
            </a:r>
          </a:p>
        </p:txBody>
      </p:sp>
      <p:pic>
        <p:nvPicPr>
          <p:cNvPr id="6" name="Picture 5" descr="A person sitting at a table using a computer&#10;&#10;AI-generated content may be incorrect.">
            <a:extLst>
              <a:ext uri="{FF2B5EF4-FFF2-40B4-BE49-F238E27FC236}">
                <a16:creationId xmlns:a16="http://schemas.microsoft.com/office/drawing/2014/main" id="{CBC915C3-4917-B954-A8ED-E51EB736FF8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16200000">
            <a:off x="8040686" y="1878389"/>
            <a:ext cx="3966537" cy="3566404"/>
          </a:xfrm>
          <a:prstGeom prst="rect">
            <a:avLst/>
          </a:prstGeom>
        </p:spPr>
      </p:pic>
    </p:spTree>
    <p:extLst>
      <p:ext uri="{BB962C8B-B14F-4D97-AF65-F5344CB8AC3E}">
        <p14:creationId xmlns:p14="http://schemas.microsoft.com/office/powerpoint/2010/main" val="3635945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0F712-B9BD-0270-CEBD-C4BBEAC1E74C}"/>
              </a:ext>
            </a:extLst>
          </p:cNvPr>
          <p:cNvSpPr>
            <a:spLocks noGrp="1"/>
          </p:cNvSpPr>
          <p:nvPr>
            <p:ph type="sldNum" sz="quarter" idx="12"/>
          </p:nvPr>
        </p:nvSpPr>
        <p:spPr/>
        <p:txBody>
          <a:bodyPr/>
          <a:lstStyle/>
          <a:p>
            <a:fld id="{EF91B0BD-71BF-8941-96B6-B0EE7EF76AA2}" type="slidenum">
              <a:rPr lang="en-GB" smtClean="0"/>
              <a:t>14</a:t>
            </a:fld>
            <a:endParaRPr lang="en-GB"/>
          </a:p>
        </p:txBody>
      </p:sp>
      <p:sp>
        <p:nvSpPr>
          <p:cNvPr id="3" name="Title 2">
            <a:extLst>
              <a:ext uri="{FF2B5EF4-FFF2-40B4-BE49-F238E27FC236}">
                <a16:creationId xmlns:a16="http://schemas.microsoft.com/office/drawing/2014/main" id="{89322B82-B806-B472-0D4D-7A0D7C1BDAA6}"/>
              </a:ext>
            </a:extLst>
          </p:cNvPr>
          <p:cNvSpPr>
            <a:spLocks noGrp="1"/>
          </p:cNvSpPr>
          <p:nvPr>
            <p:ph type="title"/>
          </p:nvPr>
        </p:nvSpPr>
        <p:spPr/>
        <p:txBody>
          <a:bodyPr/>
          <a:lstStyle/>
          <a:p>
            <a:r>
              <a:rPr lang="en-GB" dirty="0"/>
              <a:t>10-POINT RECAP</a:t>
            </a:r>
          </a:p>
        </p:txBody>
      </p:sp>
      <p:sp>
        <p:nvSpPr>
          <p:cNvPr id="4" name="Content Placeholder 2">
            <a:extLst>
              <a:ext uri="{FF2B5EF4-FFF2-40B4-BE49-F238E27FC236}">
                <a16:creationId xmlns:a16="http://schemas.microsoft.com/office/drawing/2014/main" id="{734BB345-4621-FC26-D066-8A353A53F4A4}"/>
              </a:ext>
            </a:extLst>
          </p:cNvPr>
          <p:cNvSpPr txBox="1">
            <a:spLocks/>
          </p:cNvSpPr>
          <p:nvPr/>
        </p:nvSpPr>
        <p:spPr>
          <a:xfrm>
            <a:off x="370804" y="1485922"/>
            <a:ext cx="11450392"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0000"/>
              </a:lnSpc>
              <a:buAutoNum type="arabicPeriod"/>
            </a:pPr>
            <a:r>
              <a:rPr lang="en-GB" dirty="0"/>
              <a:t>Talk to the person about their habits and triggers of pain</a:t>
            </a:r>
          </a:p>
          <a:p>
            <a:pPr marL="457200" indent="-457200">
              <a:lnSpc>
                <a:spcPct val="110000"/>
              </a:lnSpc>
              <a:buAutoNum type="arabicPeriod"/>
            </a:pPr>
            <a:r>
              <a:rPr lang="en-GB" dirty="0"/>
              <a:t>Use logical layouts for predictability </a:t>
            </a:r>
          </a:p>
          <a:p>
            <a:pPr marL="457200" indent="-457200">
              <a:lnSpc>
                <a:spcPct val="110000"/>
              </a:lnSpc>
              <a:buAutoNum type="arabicPeriod"/>
            </a:pPr>
            <a:r>
              <a:rPr lang="en-GB" dirty="0"/>
              <a:t>Include seated and standing functionality</a:t>
            </a:r>
          </a:p>
          <a:p>
            <a:pPr marL="457200" indent="-457200">
              <a:lnSpc>
                <a:spcPct val="110000"/>
              </a:lnSpc>
              <a:buAutoNum type="arabicPeriod"/>
            </a:pPr>
            <a:r>
              <a:rPr lang="en-GB" dirty="0"/>
              <a:t>Plan for degenerative change</a:t>
            </a:r>
          </a:p>
          <a:p>
            <a:pPr marL="457200" indent="-457200">
              <a:lnSpc>
                <a:spcPct val="110000"/>
              </a:lnSpc>
              <a:buAutoNum type="arabicPeriod"/>
            </a:pPr>
            <a:r>
              <a:rPr lang="en-GB" dirty="0"/>
              <a:t>Remove clutter and trip hazards</a:t>
            </a:r>
          </a:p>
          <a:p>
            <a:pPr marL="457200" indent="-457200">
              <a:lnSpc>
                <a:spcPct val="110000"/>
              </a:lnSpc>
              <a:buAutoNum type="arabicPeriod"/>
            </a:pPr>
            <a:r>
              <a:rPr lang="en-GB" dirty="0"/>
              <a:t>Automate where feasible through Active Motion</a:t>
            </a:r>
          </a:p>
          <a:p>
            <a:pPr marL="457200" indent="-457200">
              <a:lnSpc>
                <a:spcPct val="110000"/>
              </a:lnSpc>
              <a:buAutoNum type="arabicPeriod"/>
            </a:pPr>
            <a:r>
              <a:rPr lang="en-GB" dirty="0"/>
              <a:t>Keep design simple and usable </a:t>
            </a:r>
          </a:p>
          <a:p>
            <a:pPr marL="457200" indent="-457200">
              <a:lnSpc>
                <a:spcPct val="110000"/>
              </a:lnSpc>
              <a:buAutoNum type="arabicPeriod"/>
            </a:pPr>
            <a:r>
              <a:rPr lang="en-GB" dirty="0"/>
              <a:t>Combine short and long-term interventions</a:t>
            </a:r>
          </a:p>
          <a:p>
            <a:pPr marL="457200" indent="-457200">
              <a:lnSpc>
                <a:spcPct val="110000"/>
              </a:lnSpc>
              <a:buAutoNum type="arabicPeriod"/>
            </a:pPr>
            <a:r>
              <a:rPr lang="en-GB" dirty="0"/>
              <a:t>Promote confidence through engagement </a:t>
            </a:r>
          </a:p>
          <a:p>
            <a:pPr marL="457200" indent="-457200">
              <a:lnSpc>
                <a:spcPct val="110000"/>
              </a:lnSpc>
              <a:buAutoNum type="arabicPeriod"/>
            </a:pPr>
            <a:r>
              <a:rPr lang="en-GB" dirty="0"/>
              <a:t>Collaborate with trusted suppliers who understand the need</a:t>
            </a:r>
          </a:p>
        </p:txBody>
      </p:sp>
    </p:spTree>
    <p:extLst>
      <p:ext uri="{BB962C8B-B14F-4D97-AF65-F5344CB8AC3E}">
        <p14:creationId xmlns:p14="http://schemas.microsoft.com/office/powerpoint/2010/main" val="2627881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34197-1565-4E09-77ED-77F2330F86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690D4-C10E-371B-44F6-974566DA2B0A}"/>
              </a:ext>
            </a:extLst>
          </p:cNvPr>
          <p:cNvSpPr>
            <a:spLocks noGrp="1"/>
          </p:cNvSpPr>
          <p:nvPr>
            <p:ph type="sldNum" sz="quarter" idx="12"/>
          </p:nvPr>
        </p:nvSpPr>
        <p:spPr/>
        <p:txBody>
          <a:bodyPr/>
          <a:lstStyle/>
          <a:p>
            <a:fld id="{EF91B0BD-71BF-8941-96B6-B0EE7EF76AA2}" type="slidenum">
              <a:rPr lang="en-GB" smtClean="0"/>
              <a:t>15</a:t>
            </a:fld>
            <a:endParaRPr lang="en-GB"/>
          </a:p>
        </p:txBody>
      </p:sp>
      <p:sp>
        <p:nvSpPr>
          <p:cNvPr id="3" name="Title 2">
            <a:extLst>
              <a:ext uri="{FF2B5EF4-FFF2-40B4-BE49-F238E27FC236}">
                <a16:creationId xmlns:a16="http://schemas.microsoft.com/office/drawing/2014/main" id="{08525E8C-3C3C-9134-2E35-2DE046DB5C61}"/>
              </a:ext>
            </a:extLst>
          </p:cNvPr>
          <p:cNvSpPr>
            <a:spLocks noGrp="1"/>
          </p:cNvSpPr>
          <p:nvPr>
            <p:ph type="title"/>
          </p:nvPr>
        </p:nvSpPr>
        <p:spPr/>
        <p:txBody>
          <a:bodyPr/>
          <a:lstStyle/>
          <a:p>
            <a:r>
              <a:rPr lang="en-GB" dirty="0"/>
              <a:t>AKW BATHROOM SOLUTIONS</a:t>
            </a:r>
          </a:p>
        </p:txBody>
      </p:sp>
      <p:sp>
        <p:nvSpPr>
          <p:cNvPr id="4" name="Content Placeholder 3">
            <a:extLst>
              <a:ext uri="{FF2B5EF4-FFF2-40B4-BE49-F238E27FC236}">
                <a16:creationId xmlns:a16="http://schemas.microsoft.com/office/drawing/2014/main" id="{1A00CF03-FBE4-1C97-C2E4-09D2C2D36511}"/>
              </a:ext>
            </a:extLst>
          </p:cNvPr>
          <p:cNvSpPr>
            <a:spLocks noGrp="1"/>
          </p:cNvSpPr>
          <p:nvPr>
            <p:ph idx="1"/>
          </p:nvPr>
        </p:nvSpPr>
        <p:spPr>
          <a:xfrm>
            <a:off x="370804" y="1616927"/>
            <a:ext cx="6957459" cy="3978282"/>
          </a:xfrm>
        </p:spPr>
        <p:txBody>
          <a:bodyPr>
            <a:normAutofit lnSpcReduction="10000"/>
          </a:bodyPr>
          <a:lstStyle/>
          <a:p>
            <a:pPr marL="0" indent="0">
              <a:lnSpc>
                <a:spcPct val="120000"/>
              </a:lnSpc>
              <a:buNone/>
            </a:pPr>
            <a:r>
              <a:rPr lang="en-GB" sz="2000" b="1" dirty="0">
                <a:solidFill>
                  <a:srgbClr val="FF0000"/>
                </a:solidFill>
              </a:rPr>
              <a:t>AKW SMARTCARE LEVER ELECTRIC SHOWER</a:t>
            </a:r>
            <a:endParaRPr lang="en-GB" sz="2000" dirty="0"/>
          </a:p>
          <a:p>
            <a:pPr>
              <a:lnSpc>
                <a:spcPct val="120000"/>
              </a:lnSpc>
              <a:buFont typeface="Wingdings" panose="05000000000000000000" pitchFamily="2" charset="2"/>
              <a:buChar char="§"/>
            </a:pPr>
            <a:r>
              <a:rPr lang="en-GB" sz="2000" dirty="0">
                <a:solidFill>
                  <a:schemeClr val="tx1">
                    <a:lumMod val="85000"/>
                    <a:lumOff val="15000"/>
                  </a:schemeClr>
                </a:solidFill>
              </a:rPr>
              <a:t>Controls are clear and simple to use with only one push button controlling the power</a:t>
            </a:r>
          </a:p>
          <a:p>
            <a:pPr>
              <a:lnSpc>
                <a:spcPct val="120000"/>
              </a:lnSpc>
              <a:buFont typeface="Wingdings" panose="05000000000000000000" pitchFamily="2" charset="2"/>
              <a:buChar char="§"/>
            </a:pPr>
            <a:r>
              <a:rPr lang="en-GB" sz="2000" dirty="0">
                <a:solidFill>
                  <a:schemeClr val="tx1">
                    <a:lumMod val="85000"/>
                    <a:lumOff val="15000"/>
                  </a:schemeClr>
                </a:solidFill>
              </a:rPr>
              <a:t>Easy-to-use lever changes temperature settings which supports more gross motor control and less dexterity</a:t>
            </a:r>
          </a:p>
          <a:p>
            <a:pPr>
              <a:lnSpc>
                <a:spcPct val="120000"/>
              </a:lnSpc>
              <a:buFont typeface="Wingdings" panose="05000000000000000000" pitchFamily="2" charset="2"/>
              <a:buChar char="§"/>
            </a:pPr>
            <a:r>
              <a:rPr lang="en-GB" sz="2000" dirty="0">
                <a:solidFill>
                  <a:schemeClr val="tx1">
                    <a:lumMod val="85000"/>
                    <a:lumOff val="15000"/>
                  </a:schemeClr>
                </a:solidFill>
              </a:rPr>
              <a:t>Handset holder is adjusted using the palm of your hand which limits the need for fine motor skills and grip strength</a:t>
            </a:r>
          </a:p>
          <a:p>
            <a:pPr>
              <a:lnSpc>
                <a:spcPct val="120000"/>
              </a:lnSpc>
              <a:buFont typeface="Wingdings" panose="05000000000000000000" pitchFamily="2" charset="2"/>
              <a:buChar char="§"/>
            </a:pPr>
            <a:r>
              <a:rPr lang="en-GB" sz="2000" dirty="0">
                <a:solidFill>
                  <a:schemeClr val="tx1">
                    <a:lumMod val="85000"/>
                    <a:lumOff val="15000"/>
                  </a:schemeClr>
                </a:solidFill>
              </a:rPr>
              <a:t>Riser rail is load-bearing and can be used as a grab rail for stability, supporting up to 23.5st (150kg) </a:t>
            </a:r>
          </a:p>
          <a:p>
            <a:pPr>
              <a:lnSpc>
                <a:spcPct val="120000"/>
              </a:lnSpc>
              <a:buFont typeface="Wingdings" panose="05000000000000000000" pitchFamily="2" charset="2"/>
              <a:buChar char="§"/>
            </a:pPr>
            <a:endParaRPr lang="en-GB" sz="2000" dirty="0"/>
          </a:p>
        </p:txBody>
      </p:sp>
      <p:pic>
        <p:nvPicPr>
          <p:cNvPr id="14" name="Picture 13" descr="A shower head and a remote control&#10;&#10;AI-generated content may be incorrect.">
            <a:extLst>
              <a:ext uri="{FF2B5EF4-FFF2-40B4-BE49-F238E27FC236}">
                <a16:creationId xmlns:a16="http://schemas.microsoft.com/office/drawing/2014/main" id="{88911BE7-56FC-8ED8-7ADC-7E697FE6973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18089" y="528035"/>
            <a:ext cx="2672774" cy="5737064"/>
          </a:xfrm>
          <a:prstGeom prst="rect">
            <a:avLst/>
          </a:prstGeom>
        </p:spPr>
      </p:pic>
    </p:spTree>
    <p:extLst>
      <p:ext uri="{BB962C8B-B14F-4D97-AF65-F5344CB8AC3E}">
        <p14:creationId xmlns:p14="http://schemas.microsoft.com/office/powerpoint/2010/main" val="3798276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11263-C739-B3A4-FC16-00CE2E4E846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A871B-F198-4DAC-B3CA-E1EDE496B0A5}"/>
              </a:ext>
            </a:extLst>
          </p:cNvPr>
          <p:cNvSpPr>
            <a:spLocks noGrp="1"/>
          </p:cNvSpPr>
          <p:nvPr>
            <p:ph type="sldNum" sz="quarter" idx="12"/>
          </p:nvPr>
        </p:nvSpPr>
        <p:spPr/>
        <p:txBody>
          <a:bodyPr/>
          <a:lstStyle/>
          <a:p>
            <a:fld id="{EF91B0BD-71BF-8941-96B6-B0EE7EF76AA2}" type="slidenum">
              <a:rPr lang="en-GB" smtClean="0"/>
              <a:t>16</a:t>
            </a:fld>
            <a:endParaRPr lang="en-GB"/>
          </a:p>
        </p:txBody>
      </p:sp>
      <p:sp>
        <p:nvSpPr>
          <p:cNvPr id="3" name="Title 2">
            <a:extLst>
              <a:ext uri="{FF2B5EF4-FFF2-40B4-BE49-F238E27FC236}">
                <a16:creationId xmlns:a16="http://schemas.microsoft.com/office/drawing/2014/main" id="{8FE74259-793E-04EA-FD4F-C17196822BCB}"/>
              </a:ext>
            </a:extLst>
          </p:cNvPr>
          <p:cNvSpPr>
            <a:spLocks noGrp="1"/>
          </p:cNvSpPr>
          <p:nvPr>
            <p:ph type="title"/>
          </p:nvPr>
        </p:nvSpPr>
        <p:spPr/>
        <p:txBody>
          <a:bodyPr/>
          <a:lstStyle/>
          <a:p>
            <a:r>
              <a:rPr lang="en-GB" dirty="0"/>
              <a:t>AKW BATHROOM SOLUTIONS</a:t>
            </a:r>
          </a:p>
        </p:txBody>
      </p:sp>
      <p:sp>
        <p:nvSpPr>
          <p:cNvPr id="4" name="Content Placeholder 3">
            <a:extLst>
              <a:ext uri="{FF2B5EF4-FFF2-40B4-BE49-F238E27FC236}">
                <a16:creationId xmlns:a16="http://schemas.microsoft.com/office/drawing/2014/main" id="{241B11A1-7609-3447-0DA7-B8F95C165D49}"/>
              </a:ext>
            </a:extLst>
          </p:cNvPr>
          <p:cNvSpPr>
            <a:spLocks noGrp="1"/>
          </p:cNvSpPr>
          <p:nvPr>
            <p:ph idx="1"/>
          </p:nvPr>
        </p:nvSpPr>
        <p:spPr>
          <a:xfrm>
            <a:off x="370804" y="1425772"/>
            <a:ext cx="7970308" cy="4471639"/>
          </a:xfrm>
        </p:spPr>
        <p:txBody>
          <a:bodyPr>
            <a:normAutofit/>
          </a:bodyPr>
          <a:lstStyle/>
          <a:p>
            <a:pPr marL="0" indent="0">
              <a:lnSpc>
                <a:spcPct val="120000"/>
              </a:lnSpc>
              <a:buNone/>
            </a:pPr>
            <a:r>
              <a:rPr lang="en-GB" sz="2000" b="1" dirty="0">
                <a:solidFill>
                  <a:srgbClr val="FF0000"/>
                </a:solidFill>
              </a:rPr>
              <a:t>AKW RISE &amp; FALL BIDET</a:t>
            </a:r>
            <a:endParaRPr lang="en-GB" sz="2000" dirty="0">
              <a:solidFill>
                <a:srgbClr val="FF0000"/>
              </a:solidFill>
            </a:endParaRPr>
          </a:p>
          <a:p>
            <a:pPr>
              <a:lnSpc>
                <a:spcPct val="120000"/>
              </a:lnSpc>
              <a:buFont typeface="Wingdings" panose="05000000000000000000" pitchFamily="2" charset="2"/>
              <a:buChar char="§"/>
            </a:pPr>
            <a:r>
              <a:rPr lang="en-GB" sz="2000" dirty="0">
                <a:solidFill>
                  <a:schemeClr val="tx1"/>
                </a:solidFill>
              </a:rPr>
              <a:t>Features a height-adjustable pan which makes standing or sitting easier, helping posture, joint angles and effort</a:t>
            </a:r>
          </a:p>
          <a:p>
            <a:pPr>
              <a:lnSpc>
                <a:spcPct val="120000"/>
              </a:lnSpc>
              <a:buFont typeface="Wingdings" panose="05000000000000000000" pitchFamily="2" charset="2"/>
              <a:buChar char="§"/>
            </a:pPr>
            <a:r>
              <a:rPr lang="en-GB" sz="2000" dirty="0">
                <a:solidFill>
                  <a:schemeClr val="tx1"/>
                </a:solidFill>
              </a:rPr>
              <a:t>Using a bidet removes the need for the person to use toilet paper and the motor skills required to complete the task effectively</a:t>
            </a:r>
          </a:p>
          <a:p>
            <a:pPr>
              <a:lnSpc>
                <a:spcPct val="120000"/>
              </a:lnSpc>
              <a:buFont typeface="Wingdings" panose="05000000000000000000" pitchFamily="2" charset="2"/>
              <a:buChar char="§"/>
            </a:pPr>
            <a:r>
              <a:rPr lang="en-GB" sz="2000" dirty="0">
                <a:solidFill>
                  <a:schemeClr val="tx1"/>
                </a:solidFill>
              </a:rPr>
              <a:t>Optional </a:t>
            </a:r>
            <a:r>
              <a:rPr lang="en-GB" sz="2000" b="1" dirty="0">
                <a:solidFill>
                  <a:srgbClr val="FF0000"/>
                </a:solidFill>
              </a:rPr>
              <a:t>SENSOR OPERATED SWITCH </a:t>
            </a:r>
            <a:r>
              <a:rPr lang="en-GB" sz="2000" dirty="0">
                <a:solidFill>
                  <a:schemeClr val="tx1"/>
                </a:solidFill>
              </a:rPr>
              <a:t>allows Bidet settings to be activated by pushing a large button or waving in front of a sensor, which can be attached to the wall or floor</a:t>
            </a:r>
          </a:p>
          <a:p>
            <a:pPr>
              <a:lnSpc>
                <a:spcPct val="120000"/>
              </a:lnSpc>
              <a:buFont typeface="Wingdings" panose="05000000000000000000" pitchFamily="2" charset="2"/>
              <a:buChar char="§"/>
            </a:pPr>
            <a:r>
              <a:rPr lang="en-GB" sz="2000" dirty="0">
                <a:solidFill>
                  <a:schemeClr val="tx1"/>
                </a:solidFill>
              </a:rPr>
              <a:t>Seat tabs and moulded lid lift assist features are easier for people with limited dexterity to use</a:t>
            </a:r>
          </a:p>
          <a:p>
            <a:pPr>
              <a:lnSpc>
                <a:spcPct val="120000"/>
              </a:lnSpc>
              <a:buFont typeface="Wingdings" panose="05000000000000000000" pitchFamily="2" charset="2"/>
              <a:buChar char="§"/>
            </a:pPr>
            <a:endParaRPr lang="en-GB" sz="2000" dirty="0"/>
          </a:p>
        </p:txBody>
      </p:sp>
      <p:pic>
        <p:nvPicPr>
          <p:cNvPr id="6" name="Picture 5" descr="A toilet with a seat open&#10;&#10;AI-generated content may be incorrect.">
            <a:extLst>
              <a:ext uri="{FF2B5EF4-FFF2-40B4-BE49-F238E27FC236}">
                <a16:creationId xmlns:a16="http://schemas.microsoft.com/office/drawing/2014/main" id="{4A1019E3-72BA-BBC6-8894-20264F06DD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6056" y="1425772"/>
            <a:ext cx="3214469" cy="4471639"/>
          </a:xfrm>
          <a:prstGeom prst="rect">
            <a:avLst/>
          </a:prstGeom>
        </p:spPr>
      </p:pic>
    </p:spTree>
    <p:extLst>
      <p:ext uri="{BB962C8B-B14F-4D97-AF65-F5344CB8AC3E}">
        <p14:creationId xmlns:p14="http://schemas.microsoft.com/office/powerpoint/2010/main" val="455158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1BD2A-7384-1DC7-BB2E-BA1DEF24B1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1A0194-D61E-B7E2-897C-04F755541B16}"/>
              </a:ext>
            </a:extLst>
          </p:cNvPr>
          <p:cNvSpPr>
            <a:spLocks noGrp="1"/>
          </p:cNvSpPr>
          <p:nvPr>
            <p:ph type="sldNum" sz="quarter" idx="12"/>
          </p:nvPr>
        </p:nvSpPr>
        <p:spPr/>
        <p:txBody>
          <a:bodyPr/>
          <a:lstStyle/>
          <a:p>
            <a:fld id="{EF91B0BD-71BF-8941-96B6-B0EE7EF76AA2}" type="slidenum">
              <a:rPr lang="en-GB" smtClean="0"/>
              <a:t>17</a:t>
            </a:fld>
            <a:endParaRPr lang="en-GB"/>
          </a:p>
        </p:txBody>
      </p:sp>
      <p:sp>
        <p:nvSpPr>
          <p:cNvPr id="3" name="Title 2">
            <a:extLst>
              <a:ext uri="{FF2B5EF4-FFF2-40B4-BE49-F238E27FC236}">
                <a16:creationId xmlns:a16="http://schemas.microsoft.com/office/drawing/2014/main" id="{5AD856DA-FD61-3565-7330-E22B3FDFFDE9}"/>
              </a:ext>
            </a:extLst>
          </p:cNvPr>
          <p:cNvSpPr>
            <a:spLocks noGrp="1"/>
          </p:cNvSpPr>
          <p:nvPr>
            <p:ph type="title"/>
          </p:nvPr>
        </p:nvSpPr>
        <p:spPr/>
        <p:txBody>
          <a:bodyPr/>
          <a:lstStyle/>
          <a:p>
            <a:r>
              <a:rPr lang="en-GB" dirty="0"/>
              <a:t>AKW BATHROOM SOLUTIONS</a:t>
            </a:r>
          </a:p>
        </p:txBody>
      </p:sp>
      <p:pic>
        <p:nvPicPr>
          <p:cNvPr id="5" name="Picture 4">
            <a:extLst>
              <a:ext uri="{FF2B5EF4-FFF2-40B4-BE49-F238E27FC236}">
                <a16:creationId xmlns:a16="http://schemas.microsoft.com/office/drawing/2014/main" id="{55624743-7C72-6D4D-DF93-39B2291119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7065" y="2122985"/>
            <a:ext cx="1851103" cy="2612029"/>
          </a:xfrm>
          <a:prstGeom prst="rect">
            <a:avLst/>
          </a:prstGeom>
        </p:spPr>
      </p:pic>
      <p:pic>
        <p:nvPicPr>
          <p:cNvPr id="8" name="Picture 7">
            <a:extLst>
              <a:ext uri="{FF2B5EF4-FFF2-40B4-BE49-F238E27FC236}">
                <a16:creationId xmlns:a16="http://schemas.microsoft.com/office/drawing/2014/main" id="{FA67AF16-1920-2E73-162A-FA24886C12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7073" y="2122986"/>
            <a:ext cx="1864901" cy="2612028"/>
          </a:xfrm>
          <a:prstGeom prst="rect">
            <a:avLst/>
          </a:prstGeom>
        </p:spPr>
      </p:pic>
      <p:sp>
        <p:nvSpPr>
          <p:cNvPr id="13" name="Content Placeholder 3">
            <a:extLst>
              <a:ext uri="{FF2B5EF4-FFF2-40B4-BE49-F238E27FC236}">
                <a16:creationId xmlns:a16="http://schemas.microsoft.com/office/drawing/2014/main" id="{D9079F2A-21CC-279B-4A66-06F20A72EA29}"/>
              </a:ext>
            </a:extLst>
          </p:cNvPr>
          <p:cNvSpPr txBox="1">
            <a:spLocks/>
          </p:cNvSpPr>
          <p:nvPr/>
        </p:nvSpPr>
        <p:spPr>
          <a:xfrm>
            <a:off x="389060" y="1371599"/>
            <a:ext cx="5605875" cy="478387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GB" b="1" dirty="0">
                <a:solidFill>
                  <a:srgbClr val="FF0000"/>
                </a:solidFill>
              </a:rPr>
              <a:t>4000 SERIES SHOWER SEAT </a:t>
            </a:r>
            <a:r>
              <a:rPr lang="en-GB" dirty="0">
                <a:solidFill>
                  <a:schemeClr val="tx1"/>
                </a:solidFill>
              </a:rPr>
              <a:t>was highlighted by the focus group as the most supportive of their joints and most comfortable to sit on</a:t>
            </a:r>
          </a:p>
          <a:p>
            <a:pPr>
              <a:lnSpc>
                <a:spcPct val="110000"/>
              </a:lnSpc>
              <a:buFont typeface="Wingdings" panose="05000000000000000000" pitchFamily="2" charset="2"/>
              <a:buChar char="§"/>
            </a:pPr>
            <a:endParaRPr lang="en-GB" sz="1900" dirty="0">
              <a:solidFill>
                <a:schemeClr val="tx1"/>
              </a:solidFill>
            </a:endParaRPr>
          </a:p>
          <a:p>
            <a:pPr>
              <a:lnSpc>
                <a:spcPct val="110000"/>
              </a:lnSpc>
              <a:buFont typeface="Wingdings" panose="05000000000000000000" pitchFamily="2" charset="2"/>
              <a:buChar char="§"/>
            </a:pPr>
            <a:r>
              <a:rPr lang="en-GB" dirty="0">
                <a:solidFill>
                  <a:schemeClr val="tx1"/>
                </a:solidFill>
              </a:rPr>
              <a:t>Shower enclosures with </a:t>
            </a:r>
            <a:r>
              <a:rPr lang="en-GB" b="1" dirty="0">
                <a:solidFill>
                  <a:srgbClr val="FF0000"/>
                </a:solidFill>
              </a:rPr>
              <a:t>D-SHAPED HANDLES </a:t>
            </a:r>
            <a:r>
              <a:rPr lang="en-GB" dirty="0">
                <a:solidFill>
                  <a:schemeClr val="tx1"/>
                </a:solidFill>
              </a:rPr>
              <a:t>offer full-hand grip, minimising strain on fingers and wrists</a:t>
            </a:r>
          </a:p>
          <a:p>
            <a:pPr>
              <a:lnSpc>
                <a:spcPct val="110000"/>
              </a:lnSpc>
              <a:buFont typeface="Wingdings" panose="05000000000000000000" pitchFamily="2" charset="2"/>
              <a:buChar char="§"/>
            </a:pPr>
            <a:endParaRPr lang="en-GB" sz="1900" dirty="0">
              <a:solidFill>
                <a:srgbClr val="FF0000"/>
              </a:solidFill>
            </a:endParaRPr>
          </a:p>
          <a:p>
            <a:pPr>
              <a:lnSpc>
                <a:spcPct val="110000"/>
              </a:lnSpc>
              <a:buFont typeface="Wingdings" panose="05000000000000000000" pitchFamily="2" charset="2"/>
              <a:buChar char="§"/>
            </a:pPr>
            <a:r>
              <a:rPr lang="en-GB" b="1" dirty="0">
                <a:solidFill>
                  <a:srgbClr val="FF0000"/>
                </a:solidFill>
              </a:rPr>
              <a:t>LEVER HANDLE TAPS </a:t>
            </a:r>
            <a:r>
              <a:rPr lang="en-GB" dirty="0">
                <a:solidFill>
                  <a:schemeClr val="tx1"/>
                </a:solidFill>
              </a:rPr>
              <a:t>are an easy-to-use alternative to twist taps which can also be operated by a closed fist or elbow</a:t>
            </a:r>
          </a:p>
        </p:txBody>
      </p:sp>
      <p:pic>
        <p:nvPicPr>
          <p:cNvPr id="6" name="Picture 5" descr="A hand holding a handle&#10;&#10;AI-generated content may be incorrect.">
            <a:extLst>
              <a:ext uri="{FF2B5EF4-FFF2-40B4-BE49-F238E27FC236}">
                <a16:creationId xmlns:a16="http://schemas.microsoft.com/office/drawing/2014/main" id="{C7E85575-1D8A-6C22-FF82-53DDB8F0BF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7715715" y="2558813"/>
            <a:ext cx="2614964" cy="1743309"/>
          </a:xfrm>
          <a:prstGeom prst="rect">
            <a:avLst/>
          </a:prstGeom>
        </p:spPr>
      </p:pic>
    </p:spTree>
    <p:extLst>
      <p:ext uri="{BB962C8B-B14F-4D97-AF65-F5344CB8AC3E}">
        <p14:creationId xmlns:p14="http://schemas.microsoft.com/office/powerpoint/2010/main" val="766565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1220D-1AB5-477C-2317-36048020204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310C5B-8BF5-2594-C3D3-F85421F8A2CC}"/>
              </a:ext>
            </a:extLst>
          </p:cNvPr>
          <p:cNvSpPr>
            <a:spLocks noGrp="1"/>
          </p:cNvSpPr>
          <p:nvPr>
            <p:ph type="sldNum" sz="quarter" idx="12"/>
          </p:nvPr>
        </p:nvSpPr>
        <p:spPr/>
        <p:txBody>
          <a:bodyPr/>
          <a:lstStyle/>
          <a:p>
            <a:fld id="{EF91B0BD-71BF-8941-96B6-B0EE7EF76AA2}" type="slidenum">
              <a:rPr lang="en-GB" smtClean="0"/>
              <a:t>18</a:t>
            </a:fld>
            <a:endParaRPr lang="en-GB"/>
          </a:p>
        </p:txBody>
      </p:sp>
      <p:sp>
        <p:nvSpPr>
          <p:cNvPr id="3" name="Title 2">
            <a:extLst>
              <a:ext uri="{FF2B5EF4-FFF2-40B4-BE49-F238E27FC236}">
                <a16:creationId xmlns:a16="http://schemas.microsoft.com/office/drawing/2014/main" id="{CBCDECC2-6EA1-E433-4561-64C5D16563F5}"/>
              </a:ext>
            </a:extLst>
          </p:cNvPr>
          <p:cNvSpPr>
            <a:spLocks noGrp="1"/>
          </p:cNvSpPr>
          <p:nvPr>
            <p:ph type="title"/>
          </p:nvPr>
        </p:nvSpPr>
        <p:spPr/>
        <p:txBody>
          <a:bodyPr/>
          <a:lstStyle/>
          <a:p>
            <a:r>
              <a:rPr lang="en-GB" dirty="0"/>
              <a:t>AKW KITCHEN SOLUTIONS</a:t>
            </a:r>
          </a:p>
        </p:txBody>
      </p:sp>
      <p:sp>
        <p:nvSpPr>
          <p:cNvPr id="13" name="Content Placeholder 3">
            <a:extLst>
              <a:ext uri="{FF2B5EF4-FFF2-40B4-BE49-F238E27FC236}">
                <a16:creationId xmlns:a16="http://schemas.microsoft.com/office/drawing/2014/main" id="{FCFB20B9-B0CA-2E2B-BEA8-3145B3FB3CA0}"/>
              </a:ext>
            </a:extLst>
          </p:cNvPr>
          <p:cNvSpPr txBox="1">
            <a:spLocks/>
          </p:cNvSpPr>
          <p:nvPr/>
        </p:nvSpPr>
        <p:spPr>
          <a:xfrm>
            <a:off x="370804" y="1765885"/>
            <a:ext cx="8583625" cy="379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
            </a:pPr>
            <a:r>
              <a:rPr lang="en-GB" b="1" dirty="0">
                <a:solidFill>
                  <a:srgbClr val="FF0000"/>
                </a:solidFill>
              </a:rPr>
              <a:t>ACTIVMOTION RISE &amp; FALL WORKTOPS </a:t>
            </a:r>
            <a:r>
              <a:rPr lang="en-GB" dirty="0">
                <a:solidFill>
                  <a:schemeClr val="tx1"/>
                </a:solidFill>
              </a:rPr>
              <a:t>are easily adjusted using a push button, allowing simple and regular position changes; they’re also a good future-proof solution for people with a degenerative condition</a:t>
            </a:r>
          </a:p>
          <a:p>
            <a:pPr marL="0" indent="0">
              <a:lnSpc>
                <a:spcPct val="120000"/>
              </a:lnSpc>
              <a:buNone/>
            </a:pPr>
            <a:endParaRPr lang="en-GB" sz="1600" dirty="0">
              <a:solidFill>
                <a:schemeClr val="tx1"/>
              </a:solidFill>
            </a:endParaRPr>
          </a:p>
          <a:p>
            <a:pPr>
              <a:lnSpc>
                <a:spcPct val="120000"/>
              </a:lnSpc>
              <a:buFont typeface="Wingdings" panose="05000000000000000000" pitchFamily="2" charset="2"/>
              <a:buChar char="§"/>
            </a:pPr>
            <a:r>
              <a:rPr lang="en-GB" b="1" dirty="0">
                <a:solidFill>
                  <a:srgbClr val="FF0000"/>
                </a:solidFill>
              </a:rPr>
              <a:t>ACTIVMOTION GLIDE WALL UNITS </a:t>
            </a:r>
            <a:r>
              <a:rPr lang="en-GB" dirty="0">
                <a:solidFill>
                  <a:schemeClr val="tx1"/>
                </a:solidFill>
              </a:rPr>
              <a:t>descend at the push of a button or by remote control, bringing the contents of the cupboard down and outwards for easier access</a:t>
            </a:r>
          </a:p>
          <a:p>
            <a:pPr>
              <a:lnSpc>
                <a:spcPct val="120000"/>
              </a:lnSpc>
              <a:buFont typeface="Wingdings" panose="05000000000000000000" pitchFamily="2" charset="2"/>
              <a:buChar char="§"/>
            </a:pPr>
            <a:endParaRPr lang="en-GB" dirty="0">
              <a:solidFill>
                <a:schemeClr val="tx1"/>
              </a:solidFill>
            </a:endParaRPr>
          </a:p>
          <a:p>
            <a:pPr>
              <a:lnSpc>
                <a:spcPct val="120000"/>
              </a:lnSpc>
              <a:buFont typeface="Wingdings" panose="05000000000000000000" pitchFamily="2" charset="2"/>
              <a:buChar char="§"/>
            </a:pPr>
            <a:endParaRPr lang="en-GB" dirty="0">
              <a:solidFill>
                <a:schemeClr val="tx1"/>
              </a:solidFill>
            </a:endParaRPr>
          </a:p>
          <a:p>
            <a:pPr>
              <a:lnSpc>
                <a:spcPct val="120000"/>
              </a:lnSpc>
              <a:buFont typeface="Wingdings" panose="05000000000000000000" pitchFamily="2" charset="2"/>
              <a:buChar char="§"/>
            </a:pPr>
            <a:endParaRPr lang="en-GB" dirty="0"/>
          </a:p>
        </p:txBody>
      </p:sp>
      <p:pic>
        <p:nvPicPr>
          <p:cNvPr id="4" name="Picture 3">
            <a:extLst>
              <a:ext uri="{FF2B5EF4-FFF2-40B4-BE49-F238E27FC236}">
                <a16:creationId xmlns:a16="http://schemas.microsoft.com/office/drawing/2014/main" id="{CFFE0B61-3135-EF78-95E3-475D11C8A1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3394" y="1201794"/>
            <a:ext cx="2497129" cy="2372931"/>
          </a:xfrm>
          <a:prstGeom prst="rect">
            <a:avLst/>
          </a:prstGeom>
        </p:spPr>
      </p:pic>
      <p:pic>
        <p:nvPicPr>
          <p:cNvPr id="6" name="Picture 5" descr="A kitchen with blue cabinets and a sink&#10;&#10;AI-generated content may be incorrect.">
            <a:extLst>
              <a:ext uri="{FF2B5EF4-FFF2-40B4-BE49-F238E27FC236}">
                <a16:creationId xmlns:a16="http://schemas.microsoft.com/office/drawing/2014/main" id="{F0515839-08BE-76F9-3BE4-AF5B9F105F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9114" y="3675215"/>
            <a:ext cx="2491409" cy="2491409"/>
          </a:xfrm>
          <a:prstGeom prst="rect">
            <a:avLst/>
          </a:prstGeom>
        </p:spPr>
      </p:pic>
    </p:spTree>
    <p:extLst>
      <p:ext uri="{BB962C8B-B14F-4D97-AF65-F5344CB8AC3E}">
        <p14:creationId xmlns:p14="http://schemas.microsoft.com/office/powerpoint/2010/main" val="41154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FBF74-0CDD-B25F-2FC8-3AE8D6CD06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36D91-98DF-6F83-A8D9-D336F5E31134}"/>
              </a:ext>
            </a:extLst>
          </p:cNvPr>
          <p:cNvSpPr>
            <a:spLocks noGrp="1"/>
          </p:cNvSpPr>
          <p:nvPr>
            <p:ph type="sldNum" sz="quarter" idx="12"/>
          </p:nvPr>
        </p:nvSpPr>
        <p:spPr/>
        <p:txBody>
          <a:bodyPr/>
          <a:lstStyle/>
          <a:p>
            <a:fld id="{EF91B0BD-71BF-8941-96B6-B0EE7EF76AA2}" type="slidenum">
              <a:rPr lang="en-GB" smtClean="0"/>
              <a:t>19</a:t>
            </a:fld>
            <a:endParaRPr lang="en-GB"/>
          </a:p>
        </p:txBody>
      </p:sp>
      <p:sp>
        <p:nvSpPr>
          <p:cNvPr id="3" name="Title 2">
            <a:extLst>
              <a:ext uri="{FF2B5EF4-FFF2-40B4-BE49-F238E27FC236}">
                <a16:creationId xmlns:a16="http://schemas.microsoft.com/office/drawing/2014/main" id="{F76E9372-1A49-3F65-63BD-984AFA288216}"/>
              </a:ext>
            </a:extLst>
          </p:cNvPr>
          <p:cNvSpPr>
            <a:spLocks noGrp="1"/>
          </p:cNvSpPr>
          <p:nvPr>
            <p:ph type="title"/>
          </p:nvPr>
        </p:nvSpPr>
        <p:spPr/>
        <p:txBody>
          <a:bodyPr/>
          <a:lstStyle/>
          <a:p>
            <a:r>
              <a:rPr lang="en-GB" dirty="0"/>
              <a:t>AKW KITCHEN SOLUTIONS</a:t>
            </a:r>
          </a:p>
        </p:txBody>
      </p:sp>
      <p:sp>
        <p:nvSpPr>
          <p:cNvPr id="13" name="Content Placeholder 3">
            <a:extLst>
              <a:ext uri="{FF2B5EF4-FFF2-40B4-BE49-F238E27FC236}">
                <a16:creationId xmlns:a16="http://schemas.microsoft.com/office/drawing/2014/main" id="{5F3101D3-09D8-F122-0BDF-02595905A7D6}"/>
              </a:ext>
            </a:extLst>
          </p:cNvPr>
          <p:cNvSpPr txBox="1">
            <a:spLocks/>
          </p:cNvSpPr>
          <p:nvPr/>
        </p:nvSpPr>
        <p:spPr>
          <a:xfrm>
            <a:off x="370805" y="1248936"/>
            <a:ext cx="6810580" cy="48842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
            </a:pPr>
            <a:r>
              <a:rPr lang="en-GB" sz="2000" dirty="0">
                <a:solidFill>
                  <a:schemeClr val="tx1"/>
                </a:solidFill>
              </a:rPr>
              <a:t>Bilateral access </a:t>
            </a:r>
            <a:r>
              <a:rPr lang="en-GB" sz="2000" b="1" dirty="0">
                <a:solidFill>
                  <a:srgbClr val="FF0000"/>
                </a:solidFill>
              </a:rPr>
              <a:t>LARDER UNITS </a:t>
            </a:r>
            <a:r>
              <a:rPr lang="en-GB" sz="2000" dirty="0">
                <a:solidFill>
                  <a:schemeClr val="tx1"/>
                </a:solidFill>
              </a:rPr>
              <a:t>provide maximum storage at a good functioning height</a:t>
            </a:r>
          </a:p>
          <a:p>
            <a:pPr>
              <a:lnSpc>
                <a:spcPct val="120000"/>
              </a:lnSpc>
              <a:buFont typeface="Wingdings" panose="05000000000000000000" pitchFamily="2" charset="2"/>
              <a:buChar char="§"/>
            </a:pPr>
            <a:r>
              <a:rPr lang="en-GB" sz="2000" b="1" dirty="0">
                <a:solidFill>
                  <a:srgbClr val="FF0000"/>
                </a:solidFill>
              </a:rPr>
              <a:t>LEVER HANDLE TAPS </a:t>
            </a:r>
            <a:r>
              <a:rPr lang="en-GB" sz="2000" dirty="0">
                <a:solidFill>
                  <a:schemeClr val="tx1"/>
                </a:solidFill>
              </a:rPr>
              <a:t>are an accessible, easy-to-use solution for people with limited dexterity</a:t>
            </a:r>
          </a:p>
          <a:p>
            <a:pPr>
              <a:lnSpc>
                <a:spcPct val="120000"/>
              </a:lnSpc>
              <a:buFont typeface="Wingdings" panose="05000000000000000000" pitchFamily="2" charset="2"/>
              <a:buChar char="§"/>
            </a:pPr>
            <a:r>
              <a:rPr lang="en-GB" sz="2000" b="1" dirty="0">
                <a:solidFill>
                  <a:srgbClr val="FF0000"/>
                </a:solidFill>
              </a:rPr>
              <a:t>PULL-DOWN OR SLIDE-OUT BASKETS </a:t>
            </a:r>
            <a:r>
              <a:rPr lang="en-GB" sz="2000" dirty="0">
                <a:solidFill>
                  <a:schemeClr val="tx1"/>
                </a:solidFill>
              </a:rPr>
              <a:t>eliminate stretching and overreaching when accessing items</a:t>
            </a:r>
          </a:p>
          <a:p>
            <a:pPr>
              <a:lnSpc>
                <a:spcPct val="120000"/>
              </a:lnSpc>
              <a:buFont typeface="Wingdings" panose="05000000000000000000" pitchFamily="2" charset="2"/>
              <a:buChar char="§"/>
            </a:pPr>
            <a:r>
              <a:rPr lang="en-GB" sz="2000" dirty="0">
                <a:solidFill>
                  <a:schemeClr val="tx1"/>
                </a:solidFill>
              </a:rPr>
              <a:t>Specify </a:t>
            </a:r>
            <a:r>
              <a:rPr lang="en-GB" sz="2000" b="1" dirty="0">
                <a:solidFill>
                  <a:srgbClr val="FF0000"/>
                </a:solidFill>
              </a:rPr>
              <a:t>DEEP DRAWERS </a:t>
            </a:r>
            <a:r>
              <a:rPr lang="en-GB" sz="2000" dirty="0">
                <a:solidFill>
                  <a:schemeClr val="tx1"/>
                </a:solidFill>
              </a:rPr>
              <a:t>over standard cupboards as they can be easier to access</a:t>
            </a:r>
          </a:p>
          <a:p>
            <a:pPr>
              <a:lnSpc>
                <a:spcPct val="120000"/>
              </a:lnSpc>
              <a:buFont typeface="Wingdings" panose="05000000000000000000" pitchFamily="2" charset="2"/>
              <a:buChar char="§"/>
            </a:pPr>
            <a:r>
              <a:rPr lang="en-GB" sz="2000" dirty="0">
                <a:solidFill>
                  <a:schemeClr val="tx1"/>
                </a:solidFill>
              </a:rPr>
              <a:t>Use </a:t>
            </a:r>
            <a:r>
              <a:rPr lang="en-GB" sz="2000" b="1" dirty="0">
                <a:solidFill>
                  <a:srgbClr val="FF0000"/>
                </a:solidFill>
              </a:rPr>
              <a:t>D-SHAPED HANDLES </a:t>
            </a:r>
            <a:r>
              <a:rPr lang="en-GB" sz="2000" dirty="0">
                <a:solidFill>
                  <a:schemeClr val="tx1"/>
                </a:solidFill>
              </a:rPr>
              <a:t>which provide enough clearance for a full hand if fine motor strength is weakened</a:t>
            </a:r>
          </a:p>
          <a:p>
            <a:pPr>
              <a:lnSpc>
                <a:spcPct val="120000"/>
              </a:lnSpc>
              <a:buFont typeface="Wingdings" panose="05000000000000000000" pitchFamily="2" charset="2"/>
              <a:buChar char="§"/>
            </a:pPr>
            <a:endParaRPr lang="en-GB" sz="2000" dirty="0"/>
          </a:p>
        </p:txBody>
      </p:sp>
      <p:pic>
        <p:nvPicPr>
          <p:cNvPr id="7" name="Picture 6">
            <a:extLst>
              <a:ext uri="{FF2B5EF4-FFF2-40B4-BE49-F238E27FC236}">
                <a16:creationId xmlns:a16="http://schemas.microsoft.com/office/drawing/2014/main" id="{4293A55E-237C-BC1C-FC13-8E269F9CD6C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65997" y="1056069"/>
            <a:ext cx="2230476" cy="2736414"/>
          </a:xfrm>
          <a:prstGeom prst="rect">
            <a:avLst/>
          </a:prstGeom>
        </p:spPr>
      </p:pic>
      <p:pic>
        <p:nvPicPr>
          <p:cNvPr id="9" name="Picture 8">
            <a:extLst>
              <a:ext uri="{FF2B5EF4-FFF2-40B4-BE49-F238E27FC236}">
                <a16:creationId xmlns:a16="http://schemas.microsoft.com/office/drawing/2014/main" id="{12A7D334-BE53-490E-CFF5-A704D874E4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0049" y="3872513"/>
            <a:ext cx="2230476" cy="2394601"/>
          </a:xfrm>
          <a:prstGeom prst="rect">
            <a:avLst/>
          </a:prstGeom>
        </p:spPr>
      </p:pic>
      <p:pic>
        <p:nvPicPr>
          <p:cNvPr id="11" name="Picture 10" descr="A person in a grey sweater and glasses&#10;&#10;AI-generated content may be incorrect.">
            <a:extLst>
              <a:ext uri="{FF2B5EF4-FFF2-40B4-BE49-F238E27FC236}">
                <a16:creationId xmlns:a16="http://schemas.microsoft.com/office/drawing/2014/main" id="{838A5C6E-9BE0-BB89-0A40-3F0A8E05A41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265997" y="3872513"/>
            <a:ext cx="2230476" cy="2391950"/>
          </a:xfrm>
          <a:prstGeom prst="rect">
            <a:avLst/>
          </a:prstGeom>
        </p:spPr>
      </p:pic>
      <p:pic>
        <p:nvPicPr>
          <p:cNvPr id="14" name="Picture 13" descr="A person opening a cabinet&#10;&#10;AI-generated content may be incorrect.">
            <a:extLst>
              <a:ext uri="{FF2B5EF4-FFF2-40B4-BE49-F238E27FC236}">
                <a16:creationId xmlns:a16="http://schemas.microsoft.com/office/drawing/2014/main" id="{EFD8B788-1ABD-50B2-3FFA-80DFA4FE3AE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590049" y="1056069"/>
            <a:ext cx="2230476" cy="2736414"/>
          </a:xfrm>
          <a:prstGeom prst="rect">
            <a:avLst/>
          </a:prstGeom>
        </p:spPr>
      </p:pic>
    </p:spTree>
    <p:extLst>
      <p:ext uri="{BB962C8B-B14F-4D97-AF65-F5344CB8AC3E}">
        <p14:creationId xmlns:p14="http://schemas.microsoft.com/office/powerpoint/2010/main" val="1563382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7F6F7-2B88-70BC-3536-782A25057414}"/>
              </a:ext>
            </a:extLst>
          </p:cNvPr>
          <p:cNvSpPr>
            <a:spLocks noGrp="1"/>
          </p:cNvSpPr>
          <p:nvPr>
            <p:ph type="title"/>
          </p:nvPr>
        </p:nvSpPr>
        <p:spPr/>
        <p:txBody>
          <a:bodyPr/>
          <a:lstStyle/>
          <a:p>
            <a:r>
              <a:rPr lang="en-GB" dirty="0"/>
              <a:t>INTRODUCTION</a:t>
            </a:r>
          </a:p>
        </p:txBody>
      </p:sp>
      <p:sp>
        <p:nvSpPr>
          <p:cNvPr id="4" name="Picture Placeholder 3">
            <a:extLst>
              <a:ext uri="{FF2B5EF4-FFF2-40B4-BE49-F238E27FC236}">
                <a16:creationId xmlns:a16="http://schemas.microsoft.com/office/drawing/2014/main" id="{27C1EC4E-3B12-D93F-BC94-CB5627E25962}"/>
              </a:ext>
            </a:extLst>
          </p:cNvPr>
          <p:cNvSpPr>
            <a:spLocks noGrp="1"/>
          </p:cNvSpPr>
          <p:nvPr>
            <p:ph idx="1"/>
          </p:nvPr>
        </p:nvSpPr>
        <p:spPr>
          <a:xfrm>
            <a:off x="370804" y="1360449"/>
            <a:ext cx="6922094" cy="4816514"/>
          </a:xfrm>
        </p:spPr>
        <p:txBody>
          <a:bodyPr>
            <a:normAutofit lnSpcReduction="10000"/>
          </a:bodyPr>
          <a:lstStyle/>
          <a:p>
            <a:pPr>
              <a:buFont typeface="Wingdings" panose="05000000000000000000" pitchFamily="2" charset="2"/>
              <a:buChar char="§"/>
            </a:pPr>
            <a:r>
              <a:rPr lang="en-GB" dirty="0"/>
              <a:t>More than 10 million people in the UK live with a form of arthritis, of which there are many types</a:t>
            </a:r>
          </a:p>
          <a:p>
            <a:pPr>
              <a:buFont typeface="Wingdings" panose="05000000000000000000" pitchFamily="2" charset="2"/>
              <a:buChar char="§"/>
            </a:pPr>
            <a:endParaRPr lang="en-GB" sz="1800" dirty="0"/>
          </a:p>
          <a:p>
            <a:pPr>
              <a:buFont typeface="Wingdings" panose="05000000000000000000" pitchFamily="2" charset="2"/>
              <a:buChar char="§"/>
            </a:pPr>
            <a:r>
              <a:rPr lang="en-GB" dirty="0"/>
              <a:t>Kitchens and bathrooms are high-risk spaces for pain and injury</a:t>
            </a:r>
          </a:p>
          <a:p>
            <a:pPr>
              <a:buFont typeface="Wingdings" panose="05000000000000000000" pitchFamily="2" charset="2"/>
              <a:buChar char="§"/>
            </a:pPr>
            <a:endParaRPr lang="en-GB" sz="1800" dirty="0"/>
          </a:p>
          <a:p>
            <a:pPr>
              <a:buFont typeface="Wingdings" panose="05000000000000000000" pitchFamily="2" charset="2"/>
              <a:buChar char="§"/>
            </a:pPr>
            <a:r>
              <a:rPr lang="en-GB" dirty="0"/>
              <a:t>AKW have collaborated with Arthritis UK and The Occupational Therapy Service to produce this presentation and our Arthritis design guide</a:t>
            </a:r>
          </a:p>
          <a:p>
            <a:pPr>
              <a:buFont typeface="Wingdings" panose="05000000000000000000" pitchFamily="2" charset="2"/>
              <a:buChar char="§"/>
            </a:pPr>
            <a:endParaRPr lang="en-GB" sz="1800" dirty="0"/>
          </a:p>
          <a:p>
            <a:pPr>
              <a:buFont typeface="Wingdings" panose="05000000000000000000" pitchFamily="2" charset="2"/>
              <a:buChar char="§"/>
            </a:pPr>
            <a:r>
              <a:rPr lang="en-GB" dirty="0"/>
              <a:t>Arthritis UK Focus Group: We listened to real people’s experiences to produce practical design guidance for Occupational Therapists</a:t>
            </a:r>
          </a:p>
        </p:txBody>
      </p:sp>
      <p:sp>
        <p:nvSpPr>
          <p:cNvPr id="3" name="Slide Number Placeholder 2">
            <a:extLst>
              <a:ext uri="{FF2B5EF4-FFF2-40B4-BE49-F238E27FC236}">
                <a16:creationId xmlns:a16="http://schemas.microsoft.com/office/drawing/2014/main" id="{4C346B08-1B3D-CB3D-ECC7-0BCDC3E0595E}"/>
              </a:ext>
            </a:extLst>
          </p:cNvPr>
          <p:cNvSpPr>
            <a:spLocks noGrp="1"/>
          </p:cNvSpPr>
          <p:nvPr>
            <p:ph type="sldNum" sz="quarter" idx="4"/>
          </p:nvPr>
        </p:nvSpPr>
        <p:spPr/>
        <p:txBody>
          <a:bodyPr/>
          <a:lstStyle/>
          <a:p>
            <a:fld id="{EF91B0BD-71BF-8941-96B6-B0EE7EF76AA2}" type="slidenum">
              <a:rPr lang="en-GB" smtClean="0"/>
              <a:t>2</a:t>
            </a:fld>
            <a:endParaRPr lang="en-GB"/>
          </a:p>
        </p:txBody>
      </p:sp>
      <p:pic>
        <p:nvPicPr>
          <p:cNvPr id="2" name="Picture 1">
            <a:extLst>
              <a:ext uri="{FF2B5EF4-FFF2-40B4-BE49-F238E27FC236}">
                <a16:creationId xmlns:a16="http://schemas.microsoft.com/office/drawing/2014/main" id="{522AB2ED-5749-844E-5B49-F25A928D13B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266851" y="1360449"/>
            <a:ext cx="3115026" cy="4437304"/>
          </a:xfrm>
          <a:prstGeom prst="rect">
            <a:avLst/>
          </a:prstGeom>
          <a:ln>
            <a:solidFill>
              <a:schemeClr val="tx1">
                <a:lumMod val="50000"/>
                <a:lumOff val="50000"/>
              </a:schemeClr>
            </a:solidFill>
          </a:ln>
        </p:spPr>
      </p:pic>
    </p:spTree>
    <p:extLst>
      <p:ext uri="{BB962C8B-B14F-4D97-AF65-F5344CB8AC3E}">
        <p14:creationId xmlns:p14="http://schemas.microsoft.com/office/powerpoint/2010/main" val="245681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1B30-D3AE-480A-78A1-F91470B81F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85201-9CCE-3786-F344-B5E7B5113240}"/>
              </a:ext>
            </a:extLst>
          </p:cNvPr>
          <p:cNvSpPr>
            <a:spLocks noGrp="1"/>
          </p:cNvSpPr>
          <p:nvPr>
            <p:ph type="sldNum" sz="quarter" idx="12"/>
          </p:nvPr>
        </p:nvSpPr>
        <p:spPr/>
        <p:txBody>
          <a:bodyPr/>
          <a:lstStyle/>
          <a:p>
            <a:fld id="{EF91B0BD-71BF-8941-96B6-B0EE7EF76AA2}" type="slidenum">
              <a:rPr lang="en-GB" smtClean="0"/>
              <a:t>20</a:t>
            </a:fld>
            <a:endParaRPr lang="en-GB"/>
          </a:p>
        </p:txBody>
      </p:sp>
      <p:sp>
        <p:nvSpPr>
          <p:cNvPr id="3" name="Title 2">
            <a:extLst>
              <a:ext uri="{FF2B5EF4-FFF2-40B4-BE49-F238E27FC236}">
                <a16:creationId xmlns:a16="http://schemas.microsoft.com/office/drawing/2014/main" id="{1FAA648B-57C5-4F6A-DC34-54442B67E59B}"/>
              </a:ext>
            </a:extLst>
          </p:cNvPr>
          <p:cNvSpPr>
            <a:spLocks noGrp="1"/>
          </p:cNvSpPr>
          <p:nvPr>
            <p:ph type="title"/>
          </p:nvPr>
        </p:nvSpPr>
        <p:spPr/>
        <p:txBody>
          <a:bodyPr/>
          <a:lstStyle/>
          <a:p>
            <a:r>
              <a:rPr lang="en-GB" dirty="0"/>
              <a:t>LIFE MADE BETTER</a:t>
            </a:r>
          </a:p>
        </p:txBody>
      </p:sp>
      <p:sp>
        <p:nvSpPr>
          <p:cNvPr id="4" name="Content Placeholder 3">
            <a:extLst>
              <a:ext uri="{FF2B5EF4-FFF2-40B4-BE49-F238E27FC236}">
                <a16:creationId xmlns:a16="http://schemas.microsoft.com/office/drawing/2014/main" id="{4D5F1935-7A44-803B-591C-D5109F1FDD1B}"/>
              </a:ext>
            </a:extLst>
          </p:cNvPr>
          <p:cNvSpPr>
            <a:spLocks noGrp="1"/>
          </p:cNvSpPr>
          <p:nvPr>
            <p:ph idx="1"/>
          </p:nvPr>
        </p:nvSpPr>
        <p:spPr>
          <a:xfrm>
            <a:off x="370804" y="1696256"/>
            <a:ext cx="7773071" cy="4167446"/>
          </a:xfrm>
        </p:spPr>
        <p:txBody>
          <a:bodyPr>
            <a:normAutofit/>
          </a:bodyPr>
          <a:lstStyle/>
          <a:p>
            <a:pPr marL="0" indent="0">
              <a:lnSpc>
                <a:spcPct val="120000"/>
              </a:lnSpc>
              <a:buNone/>
            </a:pPr>
            <a:r>
              <a:rPr lang="en-GB" sz="2000" dirty="0"/>
              <a:t>From a small Worcestershire business, AKW has grown into a market-leading international operation:</a:t>
            </a:r>
          </a:p>
          <a:p>
            <a:pPr>
              <a:lnSpc>
                <a:spcPct val="120000"/>
              </a:lnSpc>
              <a:buFont typeface="Wingdings" panose="05000000000000000000" pitchFamily="2" charset="2"/>
              <a:buChar char="§"/>
            </a:pPr>
            <a:r>
              <a:rPr lang="en-GB" sz="2000" dirty="0"/>
              <a:t>200+ UK-based colleagues</a:t>
            </a:r>
          </a:p>
          <a:p>
            <a:pPr>
              <a:lnSpc>
                <a:spcPct val="120000"/>
              </a:lnSpc>
              <a:buFont typeface="Wingdings" panose="05000000000000000000" pitchFamily="2" charset="2"/>
              <a:buChar char="§"/>
            </a:pPr>
            <a:r>
              <a:rPr lang="en-GB" sz="2000" dirty="0"/>
              <a:t>Over 1 million satisfied customers</a:t>
            </a:r>
          </a:p>
          <a:p>
            <a:pPr>
              <a:lnSpc>
                <a:spcPct val="120000"/>
              </a:lnSpc>
              <a:buFont typeface="Wingdings" panose="05000000000000000000" pitchFamily="2" charset="2"/>
              <a:buChar char="§"/>
            </a:pPr>
            <a:r>
              <a:rPr lang="en-GB" sz="2000" dirty="0"/>
              <a:t>World-class manufacturing facilities</a:t>
            </a:r>
          </a:p>
          <a:p>
            <a:pPr>
              <a:lnSpc>
                <a:spcPct val="120000"/>
              </a:lnSpc>
              <a:buFont typeface="Wingdings" panose="05000000000000000000" pitchFamily="2" charset="2"/>
              <a:buChar char="§"/>
            </a:pPr>
            <a:r>
              <a:rPr lang="en-GB" sz="2000" dirty="0"/>
              <a:t>Dedicated 30+ vehicle fleet providing door-to-door service</a:t>
            </a:r>
          </a:p>
          <a:p>
            <a:pPr>
              <a:lnSpc>
                <a:spcPct val="120000"/>
              </a:lnSpc>
              <a:buFont typeface="Wingdings" panose="05000000000000000000" pitchFamily="2" charset="2"/>
              <a:buChar char="§"/>
            </a:pPr>
            <a:r>
              <a:rPr lang="en-GB" sz="2000" dirty="0"/>
              <a:t>3 national distribution warehouses covering over 3.5m sq. feet</a:t>
            </a:r>
          </a:p>
          <a:p>
            <a:pPr>
              <a:lnSpc>
                <a:spcPct val="120000"/>
              </a:lnSpc>
              <a:buFont typeface="Wingdings" panose="05000000000000000000" pitchFamily="2" charset="2"/>
              <a:buChar char="§"/>
            </a:pPr>
            <a:r>
              <a:rPr lang="en-GB" sz="2000" dirty="0"/>
              <a:t>60+ sales and surveying experts nationwide</a:t>
            </a:r>
          </a:p>
        </p:txBody>
      </p:sp>
      <p:pic>
        <p:nvPicPr>
          <p:cNvPr id="7" name="Picture 6" descr="A person working on a computer&#10;&#10;Description automatically generated">
            <a:extLst>
              <a:ext uri="{FF2B5EF4-FFF2-40B4-BE49-F238E27FC236}">
                <a16:creationId xmlns:a16="http://schemas.microsoft.com/office/drawing/2014/main" id="{8B4D3293-DA48-9C19-529B-01687A659C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540" y="1696256"/>
            <a:ext cx="3143250" cy="2096548"/>
          </a:xfrm>
          <a:prstGeom prst="rect">
            <a:avLst/>
          </a:prstGeom>
        </p:spPr>
      </p:pic>
      <p:pic>
        <p:nvPicPr>
          <p:cNvPr id="9" name="Picture 8" descr="A person sitting at a desk with a headset on&#10;&#10;Description automatically generated">
            <a:extLst>
              <a:ext uri="{FF2B5EF4-FFF2-40B4-BE49-F238E27FC236}">
                <a16:creationId xmlns:a16="http://schemas.microsoft.com/office/drawing/2014/main" id="{43AA7A2F-F1EF-2B2F-F8D6-988DCD45F5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15056" y="3981685"/>
            <a:ext cx="3126734" cy="2096548"/>
          </a:xfrm>
          <a:prstGeom prst="rect">
            <a:avLst/>
          </a:prstGeom>
        </p:spPr>
      </p:pic>
      <p:sp>
        <p:nvSpPr>
          <p:cNvPr id="10" name="Rectangle 9">
            <a:extLst>
              <a:ext uri="{FF2B5EF4-FFF2-40B4-BE49-F238E27FC236}">
                <a16:creationId xmlns:a16="http://schemas.microsoft.com/office/drawing/2014/main" id="{C898ACB2-E0F5-A738-F42F-7D1E45720377}"/>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6677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2D2DD-D263-EDF3-B150-61B29881E25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9F070D-17D1-795B-1F5F-E91786413940}"/>
              </a:ext>
            </a:extLst>
          </p:cNvPr>
          <p:cNvSpPr>
            <a:spLocks noGrp="1"/>
          </p:cNvSpPr>
          <p:nvPr>
            <p:ph type="sldNum" sz="quarter" idx="12"/>
          </p:nvPr>
        </p:nvSpPr>
        <p:spPr/>
        <p:txBody>
          <a:bodyPr/>
          <a:lstStyle/>
          <a:p>
            <a:fld id="{EF91B0BD-71BF-8941-96B6-B0EE7EF76AA2}" type="slidenum">
              <a:rPr lang="en-GB" smtClean="0"/>
              <a:t>21</a:t>
            </a:fld>
            <a:endParaRPr lang="en-GB"/>
          </a:p>
        </p:txBody>
      </p:sp>
      <p:sp>
        <p:nvSpPr>
          <p:cNvPr id="3" name="Title 2">
            <a:extLst>
              <a:ext uri="{FF2B5EF4-FFF2-40B4-BE49-F238E27FC236}">
                <a16:creationId xmlns:a16="http://schemas.microsoft.com/office/drawing/2014/main" id="{7CD7FE5B-E930-8948-3738-DC6F345DA6B6}"/>
              </a:ext>
            </a:extLst>
          </p:cNvPr>
          <p:cNvSpPr>
            <a:spLocks noGrp="1"/>
          </p:cNvSpPr>
          <p:nvPr>
            <p:ph type="title"/>
          </p:nvPr>
        </p:nvSpPr>
        <p:spPr/>
        <p:txBody>
          <a:bodyPr/>
          <a:lstStyle/>
          <a:p>
            <a:r>
              <a:rPr lang="en-GB" dirty="0"/>
              <a:t>OUR STORY</a:t>
            </a:r>
          </a:p>
        </p:txBody>
      </p:sp>
      <p:sp>
        <p:nvSpPr>
          <p:cNvPr id="4" name="Content Placeholder 3">
            <a:extLst>
              <a:ext uri="{FF2B5EF4-FFF2-40B4-BE49-F238E27FC236}">
                <a16:creationId xmlns:a16="http://schemas.microsoft.com/office/drawing/2014/main" id="{776D483E-F509-3B97-D08E-3F34BF1A34A4}"/>
              </a:ext>
            </a:extLst>
          </p:cNvPr>
          <p:cNvSpPr>
            <a:spLocks noGrp="1"/>
          </p:cNvSpPr>
          <p:nvPr>
            <p:ph idx="1"/>
          </p:nvPr>
        </p:nvSpPr>
        <p:spPr>
          <a:xfrm>
            <a:off x="370804" y="1696256"/>
            <a:ext cx="7773071" cy="4167446"/>
          </a:xfrm>
        </p:spPr>
        <p:txBody>
          <a:bodyPr>
            <a:normAutofit lnSpcReduction="10000"/>
          </a:bodyPr>
          <a:lstStyle/>
          <a:p>
            <a:pPr marL="0" indent="0">
              <a:lnSpc>
                <a:spcPct val="120000"/>
              </a:lnSpc>
              <a:buNone/>
            </a:pPr>
            <a:r>
              <a:rPr lang="en-GB" sz="2000" b="1" dirty="0">
                <a:solidFill>
                  <a:srgbClr val="FF0000"/>
                </a:solidFill>
              </a:rPr>
              <a:t>1982 | </a:t>
            </a:r>
            <a:r>
              <a:rPr lang="en-GB" sz="2000" dirty="0"/>
              <a:t>Founded by Anthony Keith Webb in Worcester, UK</a:t>
            </a:r>
          </a:p>
          <a:p>
            <a:pPr marL="0" indent="0">
              <a:lnSpc>
                <a:spcPct val="120000"/>
              </a:lnSpc>
              <a:buNone/>
            </a:pPr>
            <a:r>
              <a:rPr lang="en-GB" sz="2000" b="1" dirty="0">
                <a:solidFill>
                  <a:srgbClr val="FF0000"/>
                </a:solidFill>
              </a:rPr>
              <a:t>1996 | </a:t>
            </a:r>
            <a:r>
              <a:rPr lang="en-GB" sz="2000" dirty="0"/>
              <a:t>Began manufacturing accessible kitchens</a:t>
            </a:r>
          </a:p>
          <a:p>
            <a:pPr marL="0" indent="0">
              <a:lnSpc>
                <a:spcPct val="120000"/>
              </a:lnSpc>
              <a:buNone/>
            </a:pPr>
            <a:r>
              <a:rPr lang="en-GB" sz="2000" b="1" dirty="0">
                <a:solidFill>
                  <a:srgbClr val="FF0000"/>
                </a:solidFill>
              </a:rPr>
              <a:t>2002 | </a:t>
            </a:r>
            <a:r>
              <a:rPr lang="en-GB" sz="2000" dirty="0"/>
              <a:t>Launched own range of grab rails and shower seats</a:t>
            </a:r>
          </a:p>
          <a:p>
            <a:pPr marL="0" indent="0">
              <a:lnSpc>
                <a:spcPct val="120000"/>
              </a:lnSpc>
              <a:buNone/>
            </a:pPr>
            <a:r>
              <a:rPr lang="en-GB" sz="2000" b="1" dirty="0">
                <a:solidFill>
                  <a:srgbClr val="FF0000"/>
                </a:solidFill>
              </a:rPr>
              <a:t>2014 | </a:t>
            </a:r>
            <a:r>
              <a:rPr lang="en-GB" sz="2000" dirty="0"/>
              <a:t>Released dementia-friendly bathroom design guide</a:t>
            </a:r>
          </a:p>
          <a:p>
            <a:pPr marL="0" indent="0">
              <a:lnSpc>
                <a:spcPct val="120000"/>
              </a:lnSpc>
              <a:buNone/>
            </a:pPr>
            <a:r>
              <a:rPr lang="en-GB" sz="2000" b="1" dirty="0">
                <a:solidFill>
                  <a:srgbClr val="FF0000"/>
                </a:solidFill>
              </a:rPr>
              <a:t>2015 | </a:t>
            </a:r>
            <a:r>
              <a:rPr lang="en-GB" sz="2000" dirty="0"/>
              <a:t>Introduced AKW electric showers and wet room formers</a:t>
            </a:r>
          </a:p>
          <a:p>
            <a:pPr marL="0" indent="0">
              <a:lnSpc>
                <a:spcPct val="120000"/>
              </a:lnSpc>
              <a:buNone/>
            </a:pPr>
            <a:r>
              <a:rPr lang="en-GB" sz="2000" b="1" dirty="0">
                <a:solidFill>
                  <a:srgbClr val="FF0000"/>
                </a:solidFill>
              </a:rPr>
              <a:t>2022 | </a:t>
            </a:r>
            <a:r>
              <a:rPr lang="en-GB" sz="2000" dirty="0"/>
              <a:t>Contour Showers Ltd acquired</a:t>
            </a:r>
          </a:p>
          <a:p>
            <a:pPr marL="0" indent="0">
              <a:lnSpc>
                <a:spcPct val="120000"/>
              </a:lnSpc>
              <a:buNone/>
            </a:pPr>
            <a:r>
              <a:rPr lang="en-GB" sz="2000" b="1" dirty="0">
                <a:solidFill>
                  <a:srgbClr val="FF0000"/>
                </a:solidFill>
              </a:rPr>
              <a:t>2024 | </a:t>
            </a:r>
            <a:r>
              <a:rPr lang="en-GB" sz="2000" dirty="0"/>
              <a:t>Opened manufacturing facility, showroom and distribution centre in Middlewich, UK</a:t>
            </a:r>
          </a:p>
          <a:p>
            <a:pPr marL="0" indent="0">
              <a:lnSpc>
                <a:spcPct val="120000"/>
              </a:lnSpc>
              <a:buNone/>
            </a:pPr>
            <a:r>
              <a:rPr lang="en-GB" sz="2000" b="1" dirty="0">
                <a:solidFill>
                  <a:srgbClr val="FF0000"/>
                </a:solidFill>
              </a:rPr>
              <a:t>2025 | </a:t>
            </a:r>
            <a:r>
              <a:rPr lang="en-GB" sz="2000" dirty="0"/>
              <a:t>Launched AKW Virtual Showroom and Clinical Hub</a:t>
            </a:r>
          </a:p>
        </p:txBody>
      </p:sp>
      <p:pic>
        <p:nvPicPr>
          <p:cNvPr id="7" name="Picture 6" descr="A person working on a computer&#10;&#10;Description automatically generated">
            <a:extLst>
              <a:ext uri="{FF2B5EF4-FFF2-40B4-BE49-F238E27FC236}">
                <a16:creationId xmlns:a16="http://schemas.microsoft.com/office/drawing/2014/main" id="{384FBC0A-C5D5-5F0A-EF8F-94F8C6D539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540" y="1696256"/>
            <a:ext cx="3143250" cy="2096548"/>
          </a:xfrm>
          <a:prstGeom prst="rect">
            <a:avLst/>
          </a:prstGeom>
        </p:spPr>
      </p:pic>
      <p:pic>
        <p:nvPicPr>
          <p:cNvPr id="9" name="Picture 8" descr="A person sitting at a desk with a headset on&#10;&#10;Description automatically generated">
            <a:extLst>
              <a:ext uri="{FF2B5EF4-FFF2-40B4-BE49-F238E27FC236}">
                <a16:creationId xmlns:a16="http://schemas.microsoft.com/office/drawing/2014/main" id="{239A2483-6B11-29D9-FEAE-F14776E2D9F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15056" y="3981685"/>
            <a:ext cx="3126734" cy="2096548"/>
          </a:xfrm>
          <a:prstGeom prst="rect">
            <a:avLst/>
          </a:prstGeom>
        </p:spPr>
      </p:pic>
      <p:sp>
        <p:nvSpPr>
          <p:cNvPr id="10" name="Rectangle 9">
            <a:extLst>
              <a:ext uri="{FF2B5EF4-FFF2-40B4-BE49-F238E27FC236}">
                <a16:creationId xmlns:a16="http://schemas.microsoft.com/office/drawing/2014/main" id="{E7C95982-353F-8862-1F39-7849F525CC4C}"/>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5526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2A8614-A0B4-A7CC-AC37-228F5216DAA8}"/>
              </a:ext>
            </a:extLst>
          </p:cNvPr>
          <p:cNvSpPr>
            <a:spLocks noGrp="1"/>
          </p:cNvSpPr>
          <p:nvPr>
            <p:ph type="sldNum" sz="quarter" idx="12"/>
          </p:nvPr>
        </p:nvSpPr>
        <p:spPr/>
        <p:txBody>
          <a:bodyPr/>
          <a:lstStyle/>
          <a:p>
            <a:fld id="{EF91B0BD-71BF-8941-96B6-B0EE7EF76AA2}" type="slidenum">
              <a:rPr lang="en-GB" smtClean="0"/>
              <a:t>22</a:t>
            </a:fld>
            <a:endParaRPr lang="en-GB"/>
          </a:p>
        </p:txBody>
      </p:sp>
      <p:sp>
        <p:nvSpPr>
          <p:cNvPr id="3" name="Rectangle 2">
            <a:extLst>
              <a:ext uri="{FF2B5EF4-FFF2-40B4-BE49-F238E27FC236}">
                <a16:creationId xmlns:a16="http://schemas.microsoft.com/office/drawing/2014/main" id="{5BD408F9-BD08-8857-B32B-D1E857E60603}"/>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9991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ED09-BDE5-1B6E-A52B-D072EF8050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292D84-941B-CD2D-6D79-79441D0BD139}"/>
              </a:ext>
            </a:extLst>
          </p:cNvPr>
          <p:cNvSpPr>
            <a:spLocks noGrp="1"/>
          </p:cNvSpPr>
          <p:nvPr>
            <p:ph type="sldNum" sz="quarter" idx="12"/>
          </p:nvPr>
        </p:nvSpPr>
        <p:spPr/>
        <p:txBody>
          <a:bodyPr/>
          <a:lstStyle/>
          <a:p>
            <a:fld id="{EF91B0BD-71BF-8941-96B6-B0EE7EF76AA2}" type="slidenum">
              <a:rPr lang="en-GB" smtClean="0"/>
              <a:t>23</a:t>
            </a:fld>
            <a:endParaRPr lang="en-GB"/>
          </a:p>
        </p:txBody>
      </p:sp>
      <p:sp>
        <p:nvSpPr>
          <p:cNvPr id="3" name="Title 2">
            <a:extLst>
              <a:ext uri="{FF2B5EF4-FFF2-40B4-BE49-F238E27FC236}">
                <a16:creationId xmlns:a16="http://schemas.microsoft.com/office/drawing/2014/main" id="{C02C3D85-A8B7-7F95-CF77-3484393636D4}"/>
              </a:ext>
            </a:extLst>
          </p:cNvPr>
          <p:cNvSpPr>
            <a:spLocks noGrp="1"/>
          </p:cNvSpPr>
          <p:nvPr>
            <p:ph type="title"/>
          </p:nvPr>
        </p:nvSpPr>
        <p:spPr/>
        <p:txBody>
          <a:bodyPr/>
          <a:lstStyle/>
          <a:p>
            <a:r>
              <a:rPr lang="en-GB" dirty="0"/>
              <a:t>RESOURCES</a:t>
            </a:r>
          </a:p>
        </p:txBody>
      </p:sp>
      <p:sp>
        <p:nvSpPr>
          <p:cNvPr id="4" name="Content Placeholder 3">
            <a:extLst>
              <a:ext uri="{FF2B5EF4-FFF2-40B4-BE49-F238E27FC236}">
                <a16:creationId xmlns:a16="http://schemas.microsoft.com/office/drawing/2014/main" id="{503FF9BF-C9EE-39DF-7AC2-F9347826126A}"/>
              </a:ext>
            </a:extLst>
          </p:cNvPr>
          <p:cNvSpPr>
            <a:spLocks noGrp="1"/>
          </p:cNvSpPr>
          <p:nvPr>
            <p:ph idx="1"/>
          </p:nvPr>
        </p:nvSpPr>
        <p:spPr>
          <a:xfrm>
            <a:off x="370804" y="1546032"/>
            <a:ext cx="6821733" cy="4437303"/>
          </a:xfrm>
        </p:spPr>
        <p:txBody>
          <a:bodyPr>
            <a:normAutofit/>
          </a:bodyPr>
          <a:lstStyle/>
          <a:p>
            <a:pPr marL="0" indent="0">
              <a:lnSpc>
                <a:spcPct val="120000"/>
              </a:lnSpc>
              <a:buNone/>
            </a:pPr>
            <a:r>
              <a:rPr lang="en-GB" sz="2000" b="1" dirty="0">
                <a:solidFill>
                  <a:srgbClr val="FF0000"/>
                </a:solidFill>
              </a:rPr>
              <a:t>CREATING ACCESSIBLE KITCHENS AND BATHROOMS FOR PEOPLE WITH ARTHRITIS </a:t>
            </a:r>
          </a:p>
          <a:p>
            <a:pPr marL="0" indent="0">
              <a:lnSpc>
                <a:spcPct val="120000"/>
              </a:lnSpc>
              <a:buNone/>
            </a:pPr>
            <a:r>
              <a:rPr lang="en-GB" sz="2000" dirty="0"/>
              <a:t>Written in collaboration with The Occupational Therapy Service and Arthritis UK, this guide aims to equip occupational therapists and specifiers with clinical strategies and design considerations, that are based on service-user insight and real-world applications.</a:t>
            </a:r>
          </a:p>
          <a:p>
            <a:pPr marL="0" indent="0">
              <a:lnSpc>
                <a:spcPct val="120000"/>
              </a:lnSpc>
              <a:buNone/>
            </a:pPr>
            <a:endParaRPr lang="en-GB" sz="2000" dirty="0"/>
          </a:p>
          <a:p>
            <a:pPr marL="0" indent="0">
              <a:lnSpc>
                <a:spcPct val="120000"/>
              </a:lnSpc>
              <a:buNone/>
            </a:pPr>
            <a:r>
              <a:rPr lang="en-GB" sz="2000" b="1" dirty="0">
                <a:solidFill>
                  <a:schemeClr val="tx1">
                    <a:lumMod val="85000"/>
                    <a:lumOff val="15000"/>
                  </a:schemeClr>
                </a:solidFill>
              </a:rPr>
              <a:t>Download for free on the AKW website.</a:t>
            </a:r>
          </a:p>
        </p:txBody>
      </p:sp>
      <p:pic>
        <p:nvPicPr>
          <p:cNvPr id="6" name="Picture 5">
            <a:extLst>
              <a:ext uri="{FF2B5EF4-FFF2-40B4-BE49-F238E27FC236}">
                <a16:creationId xmlns:a16="http://schemas.microsoft.com/office/drawing/2014/main" id="{8D31BD12-8F68-CA92-C72A-2D486B137D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22968" y="1546032"/>
            <a:ext cx="3115026" cy="4437304"/>
          </a:xfrm>
          <a:prstGeom prst="rect">
            <a:avLst/>
          </a:prstGeom>
          <a:ln>
            <a:solidFill>
              <a:schemeClr val="tx1">
                <a:lumMod val="50000"/>
                <a:lumOff val="50000"/>
              </a:schemeClr>
            </a:solidFill>
          </a:ln>
        </p:spPr>
      </p:pic>
    </p:spTree>
    <p:extLst>
      <p:ext uri="{BB962C8B-B14F-4D97-AF65-F5344CB8AC3E}">
        <p14:creationId xmlns:p14="http://schemas.microsoft.com/office/powerpoint/2010/main" val="305570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1B30-D3AE-480A-78A1-F91470B81F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85201-9CCE-3786-F344-B5E7B5113240}"/>
              </a:ext>
            </a:extLst>
          </p:cNvPr>
          <p:cNvSpPr>
            <a:spLocks noGrp="1"/>
          </p:cNvSpPr>
          <p:nvPr>
            <p:ph type="sldNum" sz="quarter" idx="12"/>
          </p:nvPr>
        </p:nvSpPr>
        <p:spPr/>
        <p:txBody>
          <a:bodyPr/>
          <a:lstStyle/>
          <a:p>
            <a:fld id="{EF91B0BD-71BF-8941-96B6-B0EE7EF76AA2}" type="slidenum">
              <a:rPr lang="en-GB" smtClean="0"/>
              <a:t>24</a:t>
            </a:fld>
            <a:endParaRPr lang="en-GB"/>
          </a:p>
        </p:txBody>
      </p:sp>
      <p:sp>
        <p:nvSpPr>
          <p:cNvPr id="3" name="Title 2">
            <a:extLst>
              <a:ext uri="{FF2B5EF4-FFF2-40B4-BE49-F238E27FC236}">
                <a16:creationId xmlns:a16="http://schemas.microsoft.com/office/drawing/2014/main" id="{1FAA648B-57C5-4F6A-DC34-54442B67E59B}"/>
              </a:ext>
            </a:extLst>
          </p:cNvPr>
          <p:cNvSpPr>
            <a:spLocks noGrp="1"/>
          </p:cNvSpPr>
          <p:nvPr>
            <p:ph type="title"/>
          </p:nvPr>
        </p:nvSpPr>
        <p:spPr/>
        <p:txBody>
          <a:bodyPr/>
          <a:lstStyle/>
          <a:p>
            <a:r>
              <a:rPr lang="en-GB" dirty="0"/>
              <a:t>RESOURCES</a:t>
            </a:r>
          </a:p>
        </p:txBody>
      </p:sp>
      <p:sp>
        <p:nvSpPr>
          <p:cNvPr id="4" name="Content Placeholder 3">
            <a:extLst>
              <a:ext uri="{FF2B5EF4-FFF2-40B4-BE49-F238E27FC236}">
                <a16:creationId xmlns:a16="http://schemas.microsoft.com/office/drawing/2014/main" id="{4D5F1935-7A44-803B-591C-D5109F1FDD1B}"/>
              </a:ext>
            </a:extLst>
          </p:cNvPr>
          <p:cNvSpPr>
            <a:spLocks noGrp="1"/>
          </p:cNvSpPr>
          <p:nvPr>
            <p:ph idx="1"/>
          </p:nvPr>
        </p:nvSpPr>
        <p:spPr>
          <a:xfrm>
            <a:off x="370804" y="1219047"/>
            <a:ext cx="11293372" cy="1056068"/>
          </a:xfrm>
        </p:spPr>
        <p:txBody>
          <a:bodyPr>
            <a:normAutofit/>
          </a:bodyPr>
          <a:lstStyle/>
          <a:p>
            <a:pPr marL="0" indent="0">
              <a:lnSpc>
                <a:spcPct val="120000"/>
              </a:lnSpc>
              <a:buNone/>
            </a:pPr>
            <a:r>
              <a:rPr lang="en-GB" sz="2000" b="1" dirty="0">
                <a:solidFill>
                  <a:srgbClr val="FF0000"/>
                </a:solidFill>
              </a:rPr>
              <a:t>AKW CLINICAL HUB –</a:t>
            </a:r>
            <a:r>
              <a:rPr lang="en-GB" sz="2000" dirty="0"/>
              <a:t> Collection of digital resources which offer condition-specific information to support occupational therapists and specifiers – </a:t>
            </a:r>
            <a:r>
              <a:rPr lang="en-GB" sz="2000" dirty="0">
                <a:solidFill>
                  <a:srgbClr val="FF0000"/>
                </a:solidFill>
                <a:hlinkClick r:id="rId3">
                  <a:extLst>
                    <a:ext uri="{A12FA001-AC4F-418D-AE19-62706E023703}">
                      <ahyp:hlinkClr xmlns:ahyp="http://schemas.microsoft.com/office/drawing/2018/hyperlinkcolor" val="tx"/>
                    </a:ext>
                  </a:extLst>
                </a:hlinkClick>
              </a:rPr>
              <a:t>www.akw-ltd.co.uk/clinical-hub</a:t>
            </a:r>
            <a:r>
              <a:rPr lang="en-GB" sz="2000" dirty="0">
                <a:solidFill>
                  <a:srgbClr val="FF0000"/>
                </a:solidFill>
              </a:rPr>
              <a:t> </a:t>
            </a:r>
          </a:p>
        </p:txBody>
      </p:sp>
      <p:grpSp>
        <p:nvGrpSpPr>
          <p:cNvPr id="5" name="Group 4">
            <a:extLst>
              <a:ext uri="{FF2B5EF4-FFF2-40B4-BE49-F238E27FC236}">
                <a16:creationId xmlns:a16="http://schemas.microsoft.com/office/drawing/2014/main" id="{70099570-D5FE-6E8E-35B1-4202DB6D1EBB}"/>
              </a:ext>
            </a:extLst>
          </p:cNvPr>
          <p:cNvGrpSpPr/>
          <p:nvPr/>
        </p:nvGrpSpPr>
        <p:grpSpPr>
          <a:xfrm>
            <a:off x="490130" y="2358274"/>
            <a:ext cx="11211740" cy="3614273"/>
            <a:chOff x="490130" y="2317736"/>
            <a:chExt cx="11211740" cy="3614273"/>
          </a:xfrm>
        </p:grpSpPr>
        <p:grpSp>
          <p:nvGrpSpPr>
            <p:cNvPr id="18" name="Group 17">
              <a:extLst>
                <a:ext uri="{FF2B5EF4-FFF2-40B4-BE49-F238E27FC236}">
                  <a16:creationId xmlns:a16="http://schemas.microsoft.com/office/drawing/2014/main" id="{9B74DDB7-53C8-9AF7-DA3E-26BF77F2D2C8}"/>
                </a:ext>
              </a:extLst>
            </p:cNvPr>
            <p:cNvGrpSpPr/>
            <p:nvPr/>
          </p:nvGrpSpPr>
          <p:grpSpPr>
            <a:xfrm>
              <a:off x="490130" y="2317736"/>
              <a:ext cx="11211740" cy="2804964"/>
              <a:chOff x="490130" y="2317736"/>
              <a:chExt cx="11211740" cy="2804964"/>
            </a:xfrm>
          </p:grpSpPr>
          <p:pic>
            <p:nvPicPr>
              <p:cNvPr id="7" name="Picture 6" descr="A hand holding a hose to a water heater&#10;&#10;AI-generated content may be incorrect.">
                <a:extLst>
                  <a:ext uri="{FF2B5EF4-FFF2-40B4-BE49-F238E27FC236}">
                    <a16:creationId xmlns:a16="http://schemas.microsoft.com/office/drawing/2014/main" id="{0D54A3CA-1DCA-D451-4C7D-5200E30D9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9593" y="2339947"/>
                <a:ext cx="2072814" cy="2782753"/>
              </a:xfrm>
              <a:prstGeom prst="rect">
                <a:avLst/>
              </a:prstGeom>
            </p:spPr>
          </p:pic>
          <p:pic>
            <p:nvPicPr>
              <p:cNvPr id="9" name="Picture 8" descr="A head with a brain and a flower&#10;&#10;AI-generated content may be incorrect.">
                <a:extLst>
                  <a:ext uri="{FF2B5EF4-FFF2-40B4-BE49-F238E27FC236}">
                    <a16:creationId xmlns:a16="http://schemas.microsoft.com/office/drawing/2014/main" id="{B6AF19B0-AF5F-4026-8EA7-A0ECFC4B6C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0412" y="2333177"/>
                <a:ext cx="2077857" cy="2789523"/>
              </a:xfrm>
              <a:prstGeom prst="rect">
                <a:avLst/>
              </a:prstGeom>
            </p:spPr>
          </p:pic>
          <p:pic>
            <p:nvPicPr>
              <p:cNvPr id="11" name="Picture 10" descr="A puzzle pieces in the brain&#10;&#10;AI-generated content may be incorrect.">
                <a:extLst>
                  <a:ext uri="{FF2B5EF4-FFF2-40B4-BE49-F238E27FC236}">
                    <a16:creationId xmlns:a16="http://schemas.microsoft.com/office/drawing/2014/main" id="{7BBF0547-4F21-C0DF-AA16-75564B9CED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3730" y="2333178"/>
                <a:ext cx="2077856" cy="2789522"/>
              </a:xfrm>
              <a:prstGeom prst="rect">
                <a:avLst/>
              </a:prstGeom>
            </p:spPr>
          </p:pic>
          <p:pic>
            <p:nvPicPr>
              <p:cNvPr id="15" name="Picture 14" descr="A toilet with a handle&#10;&#10;AI-generated content may be incorrect.">
                <a:extLst>
                  <a:ext uri="{FF2B5EF4-FFF2-40B4-BE49-F238E27FC236}">
                    <a16:creationId xmlns:a16="http://schemas.microsoft.com/office/drawing/2014/main" id="{CCE0DCDC-31C2-6CE7-BA0E-F3EF5BD560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130" y="2333177"/>
                <a:ext cx="2072814" cy="2782753"/>
              </a:xfrm>
              <a:prstGeom prst="rect">
                <a:avLst/>
              </a:prstGeom>
            </p:spPr>
          </p:pic>
          <p:pic>
            <p:nvPicPr>
              <p:cNvPr id="17" name="Picture 16" descr="A person in a wheelchair in a kitchen&#10;&#10;AI-generated content may be incorrect.">
                <a:extLst>
                  <a:ext uri="{FF2B5EF4-FFF2-40B4-BE49-F238E27FC236}">
                    <a16:creationId xmlns:a16="http://schemas.microsoft.com/office/drawing/2014/main" id="{A7178220-5590-9BF2-1686-AD378C0205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29055" y="2317736"/>
                <a:ext cx="2072815" cy="2782754"/>
              </a:xfrm>
              <a:prstGeom prst="rect">
                <a:avLst/>
              </a:prstGeom>
            </p:spPr>
          </p:pic>
        </p:grpSp>
        <p:sp>
          <p:nvSpPr>
            <p:cNvPr id="19" name="TextBox 18">
              <a:extLst>
                <a:ext uri="{FF2B5EF4-FFF2-40B4-BE49-F238E27FC236}">
                  <a16:creationId xmlns:a16="http://schemas.microsoft.com/office/drawing/2014/main" id="{34AED029-43F9-5ACB-8CE5-CCEBDA461320}"/>
                </a:ext>
              </a:extLst>
            </p:cNvPr>
            <p:cNvSpPr txBox="1"/>
            <p:nvPr/>
          </p:nvSpPr>
          <p:spPr>
            <a:xfrm>
              <a:off x="490130" y="5285678"/>
              <a:ext cx="2072814" cy="646331"/>
            </a:xfrm>
            <a:prstGeom prst="rect">
              <a:avLst/>
            </a:prstGeom>
            <a:noFill/>
          </p:spPr>
          <p:txBody>
            <a:bodyPr wrap="square" rtlCol="0">
              <a:spAutoFit/>
            </a:bodyPr>
            <a:lstStyle/>
            <a:p>
              <a:pPr algn="ctr"/>
              <a:r>
                <a:rPr lang="en-GB" b="1" dirty="0">
                  <a:solidFill>
                    <a:srgbClr val="FF0000"/>
                  </a:solidFill>
                </a:rPr>
                <a:t>VISUAL IMPAIRMENT</a:t>
              </a:r>
            </a:p>
          </p:txBody>
        </p:sp>
        <p:sp>
          <p:nvSpPr>
            <p:cNvPr id="20" name="TextBox 19">
              <a:extLst>
                <a:ext uri="{FF2B5EF4-FFF2-40B4-BE49-F238E27FC236}">
                  <a16:creationId xmlns:a16="http://schemas.microsoft.com/office/drawing/2014/main" id="{560D9F9F-35FF-4DAB-18C8-31A8C659EDFD}"/>
                </a:ext>
              </a:extLst>
            </p:cNvPr>
            <p:cNvSpPr txBox="1"/>
            <p:nvPr/>
          </p:nvSpPr>
          <p:spPr>
            <a:xfrm>
              <a:off x="2783730" y="5285678"/>
              <a:ext cx="2072814" cy="369332"/>
            </a:xfrm>
            <a:prstGeom prst="rect">
              <a:avLst/>
            </a:prstGeom>
            <a:noFill/>
          </p:spPr>
          <p:txBody>
            <a:bodyPr wrap="square" rtlCol="0">
              <a:spAutoFit/>
            </a:bodyPr>
            <a:lstStyle/>
            <a:p>
              <a:pPr algn="ctr"/>
              <a:r>
                <a:rPr lang="en-GB" b="1" dirty="0">
                  <a:solidFill>
                    <a:srgbClr val="FF0000"/>
                  </a:solidFill>
                </a:rPr>
                <a:t>DEMENTIA</a:t>
              </a:r>
            </a:p>
          </p:txBody>
        </p:sp>
        <p:sp>
          <p:nvSpPr>
            <p:cNvPr id="21" name="TextBox 20">
              <a:extLst>
                <a:ext uri="{FF2B5EF4-FFF2-40B4-BE49-F238E27FC236}">
                  <a16:creationId xmlns:a16="http://schemas.microsoft.com/office/drawing/2014/main" id="{025EE319-B710-5EDB-1841-2C1AB2FE040E}"/>
                </a:ext>
              </a:extLst>
            </p:cNvPr>
            <p:cNvSpPr txBox="1"/>
            <p:nvPr/>
          </p:nvSpPr>
          <p:spPr>
            <a:xfrm>
              <a:off x="5059593" y="5285678"/>
              <a:ext cx="2072814" cy="369332"/>
            </a:xfrm>
            <a:prstGeom prst="rect">
              <a:avLst/>
            </a:prstGeom>
            <a:noFill/>
          </p:spPr>
          <p:txBody>
            <a:bodyPr wrap="square" rtlCol="0">
              <a:spAutoFit/>
            </a:bodyPr>
            <a:lstStyle/>
            <a:p>
              <a:pPr algn="ctr"/>
              <a:r>
                <a:rPr lang="en-GB" b="1" dirty="0">
                  <a:solidFill>
                    <a:srgbClr val="FF0000"/>
                  </a:solidFill>
                </a:rPr>
                <a:t>ARTHRITIS</a:t>
              </a:r>
            </a:p>
          </p:txBody>
        </p:sp>
        <p:sp>
          <p:nvSpPr>
            <p:cNvPr id="22" name="TextBox 21">
              <a:extLst>
                <a:ext uri="{FF2B5EF4-FFF2-40B4-BE49-F238E27FC236}">
                  <a16:creationId xmlns:a16="http://schemas.microsoft.com/office/drawing/2014/main" id="{DD2B93EF-176C-6703-BAC3-E86011EC0BE2}"/>
                </a:ext>
              </a:extLst>
            </p:cNvPr>
            <p:cNvSpPr txBox="1"/>
            <p:nvPr/>
          </p:nvSpPr>
          <p:spPr>
            <a:xfrm>
              <a:off x="7335455" y="5285678"/>
              <a:ext cx="2072814" cy="369332"/>
            </a:xfrm>
            <a:prstGeom prst="rect">
              <a:avLst/>
            </a:prstGeom>
            <a:noFill/>
          </p:spPr>
          <p:txBody>
            <a:bodyPr wrap="square" rtlCol="0">
              <a:spAutoFit/>
            </a:bodyPr>
            <a:lstStyle/>
            <a:p>
              <a:pPr algn="ctr"/>
              <a:r>
                <a:rPr lang="en-GB" b="1" dirty="0">
                  <a:solidFill>
                    <a:srgbClr val="FF0000"/>
                  </a:solidFill>
                </a:rPr>
                <a:t>STROKE</a:t>
              </a:r>
            </a:p>
          </p:txBody>
        </p:sp>
        <p:sp>
          <p:nvSpPr>
            <p:cNvPr id="23" name="TextBox 22">
              <a:extLst>
                <a:ext uri="{FF2B5EF4-FFF2-40B4-BE49-F238E27FC236}">
                  <a16:creationId xmlns:a16="http://schemas.microsoft.com/office/drawing/2014/main" id="{37280249-6BD3-362F-C4CE-0AE6F109C05F}"/>
                </a:ext>
              </a:extLst>
            </p:cNvPr>
            <p:cNvSpPr txBox="1"/>
            <p:nvPr/>
          </p:nvSpPr>
          <p:spPr>
            <a:xfrm>
              <a:off x="9629056" y="5285677"/>
              <a:ext cx="2072814" cy="646331"/>
            </a:xfrm>
            <a:prstGeom prst="rect">
              <a:avLst/>
            </a:prstGeom>
            <a:noFill/>
          </p:spPr>
          <p:txBody>
            <a:bodyPr wrap="square" rtlCol="0">
              <a:spAutoFit/>
            </a:bodyPr>
            <a:lstStyle/>
            <a:p>
              <a:pPr algn="ctr"/>
              <a:r>
                <a:rPr lang="en-GB" b="1" dirty="0">
                  <a:solidFill>
                    <a:srgbClr val="FF0000"/>
                  </a:solidFill>
                </a:rPr>
                <a:t>WHEELCHAIR ACCESSIBILITY</a:t>
              </a:r>
            </a:p>
          </p:txBody>
        </p:sp>
      </p:grpSp>
    </p:spTree>
    <p:extLst>
      <p:ext uri="{BB962C8B-B14F-4D97-AF65-F5344CB8AC3E}">
        <p14:creationId xmlns:p14="http://schemas.microsoft.com/office/powerpoint/2010/main" val="106204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11D142-E309-DDAC-27AE-34B2AEE11D01}"/>
              </a:ext>
            </a:extLst>
          </p:cNvPr>
          <p:cNvSpPr>
            <a:spLocks noGrp="1"/>
          </p:cNvSpPr>
          <p:nvPr>
            <p:ph type="body" idx="1"/>
          </p:nvPr>
        </p:nvSpPr>
        <p:spPr/>
        <p:txBody>
          <a:bodyPr/>
          <a:lstStyle/>
          <a:p>
            <a:r>
              <a:rPr lang="en-GB" b="1" dirty="0"/>
              <a:t>PLEASE FEEL FREE TO ASK US ANY QUESTIONS YOU MAY HAVE.</a:t>
            </a:r>
          </a:p>
        </p:txBody>
      </p:sp>
      <p:sp>
        <p:nvSpPr>
          <p:cNvPr id="3" name="Slide Number Placeholder 2">
            <a:extLst>
              <a:ext uri="{FF2B5EF4-FFF2-40B4-BE49-F238E27FC236}">
                <a16:creationId xmlns:a16="http://schemas.microsoft.com/office/drawing/2014/main" id="{254AB5B5-AB52-5F3F-0AAA-DF3CCF54BBAD}"/>
              </a:ext>
            </a:extLst>
          </p:cNvPr>
          <p:cNvSpPr>
            <a:spLocks noGrp="1"/>
          </p:cNvSpPr>
          <p:nvPr>
            <p:ph type="sldNum" sz="quarter" idx="12"/>
          </p:nvPr>
        </p:nvSpPr>
        <p:spPr/>
        <p:txBody>
          <a:bodyPr/>
          <a:lstStyle/>
          <a:p>
            <a:fld id="{EF91B0BD-71BF-8941-96B6-B0EE7EF76AA2}" type="slidenum">
              <a:rPr lang="en-GB" smtClean="0"/>
              <a:pPr/>
              <a:t>25</a:t>
            </a:fld>
            <a:endParaRPr lang="en-GB" dirty="0"/>
          </a:p>
        </p:txBody>
      </p:sp>
      <p:sp>
        <p:nvSpPr>
          <p:cNvPr id="4" name="Title 3">
            <a:extLst>
              <a:ext uri="{FF2B5EF4-FFF2-40B4-BE49-F238E27FC236}">
                <a16:creationId xmlns:a16="http://schemas.microsoft.com/office/drawing/2014/main" id="{4176A93E-444E-A146-4F5D-E493D7BB99E9}"/>
              </a:ext>
            </a:extLst>
          </p:cNvPr>
          <p:cNvSpPr>
            <a:spLocks noGrp="1"/>
          </p:cNvSpPr>
          <p:nvPr>
            <p:ph type="title"/>
          </p:nvPr>
        </p:nvSpPr>
        <p:spPr/>
        <p:txBody>
          <a:bodyPr/>
          <a:lstStyle/>
          <a:p>
            <a:r>
              <a:rPr lang="en-GB" dirty="0">
                <a:solidFill>
                  <a:schemeClr val="bg1"/>
                </a:solidFill>
              </a:rPr>
              <a:t>THANK YOU </a:t>
            </a:r>
            <a:br>
              <a:rPr lang="en-GB" dirty="0">
                <a:solidFill>
                  <a:schemeClr val="bg1"/>
                </a:solidFill>
              </a:rPr>
            </a:br>
            <a:r>
              <a:rPr lang="en-GB" dirty="0">
                <a:ln w="28575">
                  <a:solidFill>
                    <a:schemeClr val="bg1"/>
                  </a:solidFill>
                </a:ln>
                <a:solidFill>
                  <a:srgbClr val="FF0000"/>
                </a:solidFill>
              </a:rPr>
              <a:t>FOR YOUR TIME</a:t>
            </a:r>
          </a:p>
        </p:txBody>
      </p:sp>
      <p:sp>
        <p:nvSpPr>
          <p:cNvPr id="5" name="Rectangle 4">
            <a:extLst>
              <a:ext uri="{FF2B5EF4-FFF2-40B4-BE49-F238E27FC236}">
                <a16:creationId xmlns:a16="http://schemas.microsoft.com/office/drawing/2014/main" id="{D3D426BB-0C73-6862-F8A0-5494753559A9}"/>
              </a:ext>
            </a:extLst>
          </p:cNvPr>
          <p:cNvSpPr/>
          <p:nvPr/>
        </p:nvSpPr>
        <p:spPr>
          <a:xfrm>
            <a:off x="295275" y="323850"/>
            <a:ext cx="1190625" cy="43815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034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DC6F-7D9A-E8BE-0912-D499605961DA}"/>
              </a:ext>
            </a:extLst>
          </p:cNvPr>
          <p:cNvSpPr>
            <a:spLocks noGrp="1"/>
          </p:cNvSpPr>
          <p:nvPr>
            <p:ph type="title"/>
          </p:nvPr>
        </p:nvSpPr>
        <p:spPr/>
        <p:txBody>
          <a:bodyPr/>
          <a:lstStyle/>
          <a:p>
            <a:r>
              <a:rPr lang="en-GB" dirty="0"/>
              <a:t>ABOUT THE COLLABORATION</a:t>
            </a:r>
          </a:p>
        </p:txBody>
      </p:sp>
      <p:sp>
        <p:nvSpPr>
          <p:cNvPr id="3" name="Content Placeholder 2">
            <a:extLst>
              <a:ext uri="{FF2B5EF4-FFF2-40B4-BE49-F238E27FC236}">
                <a16:creationId xmlns:a16="http://schemas.microsoft.com/office/drawing/2014/main" id="{AF114C9C-95AA-27F9-09EC-F92B6A8E6A72}"/>
              </a:ext>
            </a:extLst>
          </p:cNvPr>
          <p:cNvSpPr>
            <a:spLocks noGrp="1"/>
          </p:cNvSpPr>
          <p:nvPr>
            <p:ph idx="1"/>
          </p:nvPr>
        </p:nvSpPr>
        <p:spPr>
          <a:xfrm>
            <a:off x="370804" y="1527717"/>
            <a:ext cx="6777128" cy="4649246"/>
          </a:xfrm>
        </p:spPr>
        <p:txBody>
          <a:bodyPr/>
          <a:lstStyle/>
          <a:p>
            <a:pPr>
              <a:buFont typeface="Wingdings" panose="05000000000000000000" pitchFamily="2" charset="2"/>
              <a:buChar char="§"/>
            </a:pPr>
            <a:r>
              <a:rPr lang="en-GB" dirty="0"/>
              <a:t>AKW are a market leader in the supply and manufacture of accessible bathrooms, kitchens and daily living solutions</a:t>
            </a:r>
          </a:p>
          <a:p>
            <a:pPr>
              <a:buFont typeface="Wingdings" panose="05000000000000000000" pitchFamily="2" charset="2"/>
              <a:buChar char="§"/>
            </a:pPr>
            <a:r>
              <a:rPr lang="en-GB" dirty="0"/>
              <a:t>Arthritis UK (formerly Versus Arthritis) is the largest UK-based charity supporting people living with arthritis</a:t>
            </a:r>
          </a:p>
          <a:p>
            <a:pPr>
              <a:buFont typeface="Wingdings" panose="05000000000000000000" pitchFamily="2" charset="2"/>
              <a:buChar char="§"/>
            </a:pPr>
            <a:r>
              <a:rPr lang="en-GB" dirty="0"/>
              <a:t>The Occupational Therapy Service are an expert consultancy linking practice with inclusive design</a:t>
            </a:r>
          </a:p>
          <a:p>
            <a:pPr>
              <a:buFont typeface="Wingdings" panose="05000000000000000000" pitchFamily="2" charset="2"/>
              <a:buChar char="§"/>
            </a:pPr>
            <a:endParaRPr lang="en-GB" dirty="0"/>
          </a:p>
          <a:p>
            <a:pPr marL="0" indent="0">
              <a:buNone/>
            </a:pPr>
            <a:r>
              <a:rPr lang="en-GB" dirty="0"/>
              <a:t>The collaboration bridges the gap between lived experience, education and product innovation.</a:t>
            </a:r>
          </a:p>
        </p:txBody>
      </p:sp>
      <p:sp>
        <p:nvSpPr>
          <p:cNvPr id="4" name="Slide Number Placeholder 3">
            <a:extLst>
              <a:ext uri="{FF2B5EF4-FFF2-40B4-BE49-F238E27FC236}">
                <a16:creationId xmlns:a16="http://schemas.microsoft.com/office/drawing/2014/main" id="{A2C2B482-63DF-CA9A-C1CD-1C6BD26DFE9B}"/>
              </a:ext>
            </a:extLst>
          </p:cNvPr>
          <p:cNvSpPr>
            <a:spLocks noGrp="1"/>
          </p:cNvSpPr>
          <p:nvPr>
            <p:ph type="sldNum" sz="quarter" idx="4"/>
          </p:nvPr>
        </p:nvSpPr>
        <p:spPr/>
        <p:txBody>
          <a:bodyPr/>
          <a:lstStyle/>
          <a:p>
            <a:fld id="{EF91B0BD-71BF-8941-96B6-B0EE7EF76AA2}" type="slidenum">
              <a:rPr lang="en-GB" smtClean="0"/>
              <a:pPr/>
              <a:t>3</a:t>
            </a:fld>
            <a:endParaRPr lang="en-GB" dirty="0"/>
          </a:p>
        </p:txBody>
      </p:sp>
      <p:pic>
        <p:nvPicPr>
          <p:cNvPr id="6" name="Picture 5" descr="A black background with a black square&#10;&#10;AI-generated content may be incorrect.">
            <a:extLst>
              <a:ext uri="{FF2B5EF4-FFF2-40B4-BE49-F238E27FC236}">
                <a16:creationId xmlns:a16="http://schemas.microsoft.com/office/drawing/2014/main" id="{14045E5D-5F74-E979-38F0-01E8FC2A7F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8484" y="2688443"/>
            <a:ext cx="2891707" cy="500808"/>
          </a:xfrm>
          <a:prstGeom prst="rect">
            <a:avLst/>
          </a:prstGeom>
        </p:spPr>
      </p:pic>
      <p:pic>
        <p:nvPicPr>
          <p:cNvPr id="8" name="Picture 7" descr="A purple and grey logo&#10;&#10;AI-generated content may be incorrect.">
            <a:extLst>
              <a:ext uri="{FF2B5EF4-FFF2-40B4-BE49-F238E27FC236}">
                <a16:creationId xmlns:a16="http://schemas.microsoft.com/office/drawing/2014/main" id="{FA99134E-404D-640E-A215-484A709CA0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5828" y="3446802"/>
            <a:ext cx="2894363" cy="1374823"/>
          </a:xfrm>
          <a:prstGeom prst="rect">
            <a:avLst/>
          </a:prstGeom>
        </p:spPr>
      </p:pic>
      <p:pic>
        <p:nvPicPr>
          <p:cNvPr id="12" name="Picture 11" descr="A red and black logo&#10;&#10;AI-generated content may be incorrect.">
            <a:extLst>
              <a:ext uri="{FF2B5EF4-FFF2-40B4-BE49-F238E27FC236}">
                <a16:creationId xmlns:a16="http://schemas.microsoft.com/office/drawing/2014/main" id="{86EF655D-58E5-0881-6F1F-C999270A02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1867" y="1656254"/>
            <a:ext cx="2082284" cy="774638"/>
          </a:xfrm>
          <a:prstGeom prst="rect">
            <a:avLst/>
          </a:prstGeom>
        </p:spPr>
      </p:pic>
    </p:spTree>
    <p:extLst>
      <p:ext uri="{BB962C8B-B14F-4D97-AF65-F5344CB8AC3E}">
        <p14:creationId xmlns:p14="http://schemas.microsoft.com/office/powerpoint/2010/main" val="1067561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389DB-6D12-AC98-5B94-28229F4932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5EBED9-EE03-B95F-6B6C-AFDD2CBB920D}"/>
              </a:ext>
            </a:extLst>
          </p:cNvPr>
          <p:cNvSpPr>
            <a:spLocks noGrp="1"/>
          </p:cNvSpPr>
          <p:nvPr>
            <p:ph type="sldNum" sz="quarter" idx="12"/>
          </p:nvPr>
        </p:nvSpPr>
        <p:spPr/>
        <p:txBody>
          <a:bodyPr/>
          <a:lstStyle/>
          <a:p>
            <a:fld id="{EF91B0BD-71BF-8941-96B6-B0EE7EF76AA2}" type="slidenum">
              <a:rPr lang="en-GB" smtClean="0"/>
              <a:t>4</a:t>
            </a:fld>
            <a:endParaRPr lang="en-GB"/>
          </a:p>
        </p:txBody>
      </p:sp>
      <p:sp>
        <p:nvSpPr>
          <p:cNvPr id="4" name="Content Placeholder 3">
            <a:extLst>
              <a:ext uri="{FF2B5EF4-FFF2-40B4-BE49-F238E27FC236}">
                <a16:creationId xmlns:a16="http://schemas.microsoft.com/office/drawing/2014/main" id="{7E96FA37-AF36-2E77-3ED1-A01AF0BB88A5}"/>
              </a:ext>
            </a:extLst>
          </p:cNvPr>
          <p:cNvSpPr>
            <a:spLocks noGrp="1"/>
          </p:cNvSpPr>
          <p:nvPr>
            <p:ph idx="1"/>
          </p:nvPr>
        </p:nvSpPr>
        <p:spPr>
          <a:xfrm>
            <a:off x="370804" y="1374388"/>
            <a:ext cx="11226464" cy="4736479"/>
          </a:xfrm>
        </p:spPr>
        <p:txBody>
          <a:bodyPr>
            <a:normAutofit/>
          </a:bodyPr>
          <a:lstStyle/>
          <a:p>
            <a:pPr marL="0" indent="0">
              <a:lnSpc>
                <a:spcPct val="120000"/>
              </a:lnSpc>
              <a:buNone/>
            </a:pPr>
            <a:r>
              <a:rPr lang="en-GB" dirty="0"/>
              <a:t>Arthritis is an umbrella term for a group of progressive conditions. </a:t>
            </a:r>
          </a:p>
          <a:p>
            <a:pPr marL="0" indent="0">
              <a:lnSpc>
                <a:spcPct val="120000"/>
              </a:lnSpc>
              <a:buNone/>
            </a:pPr>
            <a:r>
              <a:rPr lang="en-GB" dirty="0"/>
              <a:t>It’s not one single disease, but a term that refers to the swelling, stiffness and pain in one or more joints which typically worsen with age.</a:t>
            </a:r>
          </a:p>
          <a:p>
            <a:pPr marL="0" indent="0">
              <a:lnSpc>
                <a:spcPct val="120000"/>
              </a:lnSpc>
              <a:buNone/>
            </a:pPr>
            <a:endParaRPr lang="en-GB" b="1" dirty="0">
              <a:solidFill>
                <a:srgbClr val="FF0000"/>
              </a:solidFill>
            </a:endParaRPr>
          </a:p>
          <a:p>
            <a:pPr marL="0" indent="0">
              <a:lnSpc>
                <a:spcPct val="120000"/>
              </a:lnSpc>
              <a:buNone/>
            </a:pPr>
            <a:r>
              <a:rPr lang="en-GB" b="1" dirty="0">
                <a:solidFill>
                  <a:srgbClr val="FF0000"/>
                </a:solidFill>
              </a:rPr>
              <a:t>KEY STATISTICS</a:t>
            </a:r>
          </a:p>
          <a:p>
            <a:pPr>
              <a:buFont typeface="Wingdings" panose="05000000000000000000" pitchFamily="2" charset="2"/>
              <a:buChar char="§"/>
            </a:pPr>
            <a:r>
              <a:rPr lang="en-GB" dirty="0"/>
              <a:t>10 million people in the UK are estimated to be living with arthritis</a:t>
            </a:r>
          </a:p>
          <a:p>
            <a:pPr>
              <a:buFont typeface="Wingdings" panose="05000000000000000000" pitchFamily="2" charset="2"/>
              <a:buChar char="§"/>
            </a:pPr>
            <a:r>
              <a:rPr lang="en-GB" dirty="0"/>
              <a:t>Approximately 350,000 people are newly diagnosed with arthritis every year</a:t>
            </a:r>
          </a:p>
          <a:p>
            <a:pPr>
              <a:buFont typeface="Wingdings" panose="05000000000000000000" pitchFamily="2" charset="2"/>
              <a:buChar char="§"/>
            </a:pPr>
            <a:r>
              <a:rPr lang="en-GB" dirty="0"/>
              <a:t>In 2022, there were 12.7 million people in the UK aged 65+; by 2072 this is projected to be 22.1 million</a:t>
            </a:r>
          </a:p>
          <a:p>
            <a:pPr marL="0" indent="0">
              <a:lnSpc>
                <a:spcPct val="120000"/>
              </a:lnSpc>
              <a:buNone/>
            </a:pPr>
            <a:endParaRPr lang="en-GB" dirty="0"/>
          </a:p>
        </p:txBody>
      </p:sp>
      <p:sp>
        <p:nvSpPr>
          <p:cNvPr id="9" name="Title 2">
            <a:extLst>
              <a:ext uri="{FF2B5EF4-FFF2-40B4-BE49-F238E27FC236}">
                <a16:creationId xmlns:a16="http://schemas.microsoft.com/office/drawing/2014/main" id="{C22CBF38-A450-21FD-58F4-C0744CE05310}"/>
              </a:ext>
            </a:extLst>
          </p:cNvPr>
          <p:cNvSpPr>
            <a:spLocks noGrp="1"/>
          </p:cNvSpPr>
          <p:nvPr>
            <p:ph type="title"/>
          </p:nvPr>
        </p:nvSpPr>
        <p:spPr/>
        <p:txBody>
          <a:bodyPr/>
          <a:lstStyle/>
          <a:p>
            <a:r>
              <a:rPr lang="en-GB" dirty="0"/>
              <a:t>UNDERSTANDING ARTHRITIS</a:t>
            </a:r>
          </a:p>
        </p:txBody>
      </p:sp>
    </p:spTree>
    <p:extLst>
      <p:ext uri="{BB962C8B-B14F-4D97-AF65-F5344CB8AC3E}">
        <p14:creationId xmlns:p14="http://schemas.microsoft.com/office/powerpoint/2010/main" val="1066501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CA574-59ED-22A2-0767-B8671D394CD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F077BD-3F81-EE15-3E22-66C8785B5938}"/>
              </a:ext>
            </a:extLst>
          </p:cNvPr>
          <p:cNvSpPr>
            <a:spLocks noGrp="1"/>
          </p:cNvSpPr>
          <p:nvPr>
            <p:ph type="title"/>
          </p:nvPr>
        </p:nvSpPr>
        <p:spPr/>
        <p:txBody>
          <a:bodyPr>
            <a:normAutofit/>
          </a:bodyPr>
          <a:lstStyle/>
          <a:p>
            <a:r>
              <a:rPr lang="en-GB" dirty="0"/>
              <a:t>UNDERSTANDING ARTHRITIS</a:t>
            </a:r>
          </a:p>
        </p:txBody>
      </p:sp>
      <p:sp>
        <p:nvSpPr>
          <p:cNvPr id="4" name="Picture Placeholder 3">
            <a:extLst>
              <a:ext uri="{FF2B5EF4-FFF2-40B4-BE49-F238E27FC236}">
                <a16:creationId xmlns:a16="http://schemas.microsoft.com/office/drawing/2014/main" id="{624FDE4B-38FE-9E0F-C559-A42F1C318CB6}"/>
              </a:ext>
            </a:extLst>
          </p:cNvPr>
          <p:cNvSpPr>
            <a:spLocks noGrp="1"/>
          </p:cNvSpPr>
          <p:nvPr>
            <p:ph idx="1"/>
          </p:nvPr>
        </p:nvSpPr>
        <p:spPr>
          <a:xfrm>
            <a:off x="370803" y="1739588"/>
            <a:ext cx="6955547" cy="4097671"/>
          </a:xfrm>
        </p:spPr>
        <p:txBody>
          <a:bodyPr>
            <a:normAutofit/>
          </a:bodyPr>
          <a:lstStyle/>
          <a:p>
            <a:pPr marL="0" indent="0">
              <a:buNone/>
            </a:pPr>
            <a:r>
              <a:rPr lang="en-GB" dirty="0"/>
              <a:t>The most common types of arthritis are:</a:t>
            </a:r>
          </a:p>
          <a:p>
            <a:pPr>
              <a:buFont typeface="Wingdings" panose="05000000000000000000" pitchFamily="2" charset="2"/>
              <a:buChar char="§"/>
            </a:pPr>
            <a:r>
              <a:rPr lang="en-GB" dirty="0"/>
              <a:t>Osteoarthritis</a:t>
            </a:r>
          </a:p>
          <a:p>
            <a:pPr>
              <a:buFont typeface="Wingdings" panose="05000000000000000000" pitchFamily="2" charset="2"/>
              <a:buChar char="§"/>
            </a:pPr>
            <a:r>
              <a:rPr lang="en-GB" dirty="0"/>
              <a:t>Rheumatoid arthritis </a:t>
            </a:r>
          </a:p>
          <a:p>
            <a:pPr>
              <a:buFont typeface="Wingdings" panose="05000000000000000000" pitchFamily="2" charset="2"/>
              <a:buChar char="§"/>
            </a:pPr>
            <a:r>
              <a:rPr lang="en-GB" dirty="0"/>
              <a:t>Psoriatic Arthritis</a:t>
            </a:r>
          </a:p>
          <a:p>
            <a:pPr>
              <a:buFont typeface="Wingdings" panose="05000000000000000000" pitchFamily="2" charset="2"/>
              <a:buChar char="§"/>
            </a:pPr>
            <a:r>
              <a:rPr lang="en-GB" dirty="0"/>
              <a:t>Axial Spondylarthritis</a:t>
            </a:r>
          </a:p>
          <a:p>
            <a:pPr marL="0" indent="0">
              <a:buNone/>
            </a:pPr>
            <a:endParaRPr lang="en-GB" dirty="0"/>
          </a:p>
          <a:p>
            <a:pPr marL="0" indent="0">
              <a:buNone/>
            </a:pPr>
            <a:r>
              <a:rPr lang="en-GB" dirty="0"/>
              <a:t>Whilst they tend to have some similar presentations, the causes are different, impacting severity, and therefore on activity engagement.</a:t>
            </a:r>
          </a:p>
          <a:p>
            <a:pPr marL="0" indent="0">
              <a:buNone/>
            </a:pPr>
            <a:endParaRPr lang="en-GB" dirty="0"/>
          </a:p>
        </p:txBody>
      </p:sp>
      <p:sp>
        <p:nvSpPr>
          <p:cNvPr id="3" name="Slide Number Placeholder 2">
            <a:extLst>
              <a:ext uri="{FF2B5EF4-FFF2-40B4-BE49-F238E27FC236}">
                <a16:creationId xmlns:a16="http://schemas.microsoft.com/office/drawing/2014/main" id="{12E82A16-2764-80D4-9EEF-2048BACE59D3}"/>
              </a:ext>
            </a:extLst>
          </p:cNvPr>
          <p:cNvSpPr>
            <a:spLocks noGrp="1"/>
          </p:cNvSpPr>
          <p:nvPr>
            <p:ph type="sldNum" sz="quarter" idx="4"/>
          </p:nvPr>
        </p:nvSpPr>
        <p:spPr/>
        <p:txBody>
          <a:bodyPr/>
          <a:lstStyle/>
          <a:p>
            <a:fld id="{EF91B0BD-71BF-8941-96B6-B0EE7EF76AA2}" type="slidenum">
              <a:rPr lang="en-GB" smtClean="0"/>
              <a:t>5</a:t>
            </a:fld>
            <a:endParaRPr lang="en-GB"/>
          </a:p>
        </p:txBody>
      </p:sp>
      <p:pic>
        <p:nvPicPr>
          <p:cNvPr id="6" name="Picture 5">
            <a:extLst>
              <a:ext uri="{FF2B5EF4-FFF2-40B4-BE49-F238E27FC236}">
                <a16:creationId xmlns:a16="http://schemas.microsoft.com/office/drawing/2014/main" id="{217D9662-C145-AFC7-1CA0-5EC660D35919}"/>
              </a:ext>
            </a:extLst>
          </p:cNvPr>
          <p:cNvPicPr>
            <a:picLocks noChangeAspect="1"/>
          </p:cNvPicPr>
          <p:nvPr/>
        </p:nvPicPr>
        <p:blipFill>
          <a:blip r:embed="rId2"/>
          <a:stretch>
            <a:fillRect/>
          </a:stretch>
        </p:blipFill>
        <p:spPr>
          <a:xfrm>
            <a:off x="6299952" y="1739589"/>
            <a:ext cx="5238042" cy="3004171"/>
          </a:xfrm>
          <a:prstGeom prst="rect">
            <a:avLst/>
          </a:prstGeom>
        </p:spPr>
      </p:pic>
    </p:spTree>
    <p:extLst>
      <p:ext uri="{BB962C8B-B14F-4D97-AF65-F5344CB8AC3E}">
        <p14:creationId xmlns:p14="http://schemas.microsoft.com/office/powerpoint/2010/main" val="2367168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3211-B04A-4552-C8FB-6F70049772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67058E-6EF3-3A20-1D17-E0EB324A4C96}"/>
              </a:ext>
            </a:extLst>
          </p:cNvPr>
          <p:cNvSpPr>
            <a:spLocks noGrp="1"/>
          </p:cNvSpPr>
          <p:nvPr>
            <p:ph type="sldNum" sz="quarter" idx="12"/>
          </p:nvPr>
        </p:nvSpPr>
        <p:spPr/>
        <p:txBody>
          <a:bodyPr/>
          <a:lstStyle/>
          <a:p>
            <a:fld id="{EF91B0BD-71BF-8941-96B6-B0EE7EF76AA2}" type="slidenum">
              <a:rPr lang="en-GB" smtClean="0"/>
              <a:t>6</a:t>
            </a:fld>
            <a:endParaRPr lang="en-GB"/>
          </a:p>
        </p:txBody>
      </p:sp>
      <p:sp>
        <p:nvSpPr>
          <p:cNvPr id="5" name="Title 4">
            <a:extLst>
              <a:ext uri="{FF2B5EF4-FFF2-40B4-BE49-F238E27FC236}">
                <a16:creationId xmlns:a16="http://schemas.microsoft.com/office/drawing/2014/main" id="{2506E130-F780-422F-7B4F-BB3BE737872A}"/>
              </a:ext>
            </a:extLst>
          </p:cNvPr>
          <p:cNvSpPr>
            <a:spLocks noGrp="1"/>
          </p:cNvSpPr>
          <p:nvPr>
            <p:ph type="title"/>
          </p:nvPr>
        </p:nvSpPr>
        <p:spPr/>
        <p:txBody>
          <a:bodyPr>
            <a:normAutofit/>
          </a:bodyPr>
          <a:lstStyle/>
          <a:p>
            <a:r>
              <a:rPr lang="en-GB" dirty="0"/>
              <a:t>OSTEO &amp; RHEUMATOID ARTHRITIS</a:t>
            </a:r>
          </a:p>
        </p:txBody>
      </p:sp>
      <p:sp>
        <p:nvSpPr>
          <p:cNvPr id="4" name="Picture Placeholder 3">
            <a:extLst>
              <a:ext uri="{FF2B5EF4-FFF2-40B4-BE49-F238E27FC236}">
                <a16:creationId xmlns:a16="http://schemas.microsoft.com/office/drawing/2014/main" id="{2ABDCA56-DC6D-4310-1FD8-994469263B79}"/>
              </a:ext>
            </a:extLst>
          </p:cNvPr>
          <p:cNvSpPr>
            <a:spLocks noGrp="1"/>
          </p:cNvSpPr>
          <p:nvPr>
            <p:ph idx="1"/>
          </p:nvPr>
        </p:nvSpPr>
        <p:spPr>
          <a:xfrm>
            <a:off x="370804" y="1616927"/>
            <a:ext cx="5580734" cy="4560036"/>
          </a:xfrm>
        </p:spPr>
        <p:txBody>
          <a:bodyPr>
            <a:normAutofit/>
          </a:bodyPr>
          <a:lstStyle/>
          <a:p>
            <a:pPr marL="0" indent="0">
              <a:buNone/>
            </a:pPr>
            <a:r>
              <a:rPr lang="en-GB" b="1" dirty="0">
                <a:solidFill>
                  <a:srgbClr val="FF0000"/>
                </a:solidFill>
              </a:rPr>
              <a:t>OSTEOARTHRITIS</a:t>
            </a:r>
          </a:p>
          <a:p>
            <a:pPr>
              <a:buFont typeface="Wingdings" panose="05000000000000000000" pitchFamily="2" charset="2"/>
              <a:buChar char="§"/>
            </a:pPr>
            <a:r>
              <a:rPr lang="en-GB" dirty="0"/>
              <a:t>The most common form, affecting over 9 million people in the UK</a:t>
            </a:r>
          </a:p>
          <a:p>
            <a:pPr marL="0" indent="0">
              <a:buNone/>
            </a:pPr>
            <a:endParaRPr lang="en-GB" sz="1600" dirty="0"/>
          </a:p>
          <a:p>
            <a:pPr>
              <a:buFont typeface="Wingdings" panose="05000000000000000000" pitchFamily="2" charset="2"/>
              <a:buChar char="§"/>
            </a:pPr>
            <a:r>
              <a:rPr lang="en-GB" dirty="0"/>
              <a:t>It can affect any joint but most likely to affect joints that are weight bearing</a:t>
            </a:r>
          </a:p>
          <a:p>
            <a:pPr marL="0" indent="0">
              <a:buNone/>
            </a:pPr>
            <a:endParaRPr lang="en-GB" sz="1600" dirty="0"/>
          </a:p>
          <a:p>
            <a:pPr>
              <a:buFont typeface="Wingdings" panose="05000000000000000000" pitchFamily="2" charset="2"/>
              <a:buChar char="§"/>
            </a:pPr>
            <a:r>
              <a:rPr lang="en-GB" dirty="0"/>
              <a:t>Cartilage becomes worn through use and the repair process cause deformity which impacts on the joint structure</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2" name="Content Placeholder 1">
            <a:extLst>
              <a:ext uri="{FF2B5EF4-FFF2-40B4-BE49-F238E27FC236}">
                <a16:creationId xmlns:a16="http://schemas.microsoft.com/office/drawing/2014/main" id="{9A8AC19F-EC10-63F7-EAEC-C7260B07362E}"/>
              </a:ext>
            </a:extLst>
          </p:cNvPr>
          <p:cNvSpPr>
            <a:spLocks noGrp="1"/>
          </p:cNvSpPr>
          <p:nvPr>
            <p:ph idx="13"/>
          </p:nvPr>
        </p:nvSpPr>
        <p:spPr>
          <a:xfrm>
            <a:off x="6240464" y="1616927"/>
            <a:ext cx="5580734" cy="4560036"/>
          </a:xfrm>
        </p:spPr>
        <p:txBody>
          <a:bodyPr/>
          <a:lstStyle/>
          <a:p>
            <a:pPr marL="0" indent="0">
              <a:buNone/>
            </a:pPr>
            <a:r>
              <a:rPr lang="en-GB" b="1" dirty="0">
                <a:solidFill>
                  <a:srgbClr val="FF0000"/>
                </a:solidFill>
              </a:rPr>
              <a:t>RHEUMATOID ARTHRITIS</a:t>
            </a:r>
          </a:p>
          <a:p>
            <a:pPr>
              <a:buFont typeface="Wingdings" panose="05000000000000000000" pitchFamily="2" charset="2"/>
              <a:buChar char="§"/>
            </a:pPr>
            <a:r>
              <a:rPr lang="en-GB" dirty="0"/>
              <a:t>An autoimmune condition which means that the body attacks healthy tissue</a:t>
            </a:r>
          </a:p>
          <a:p>
            <a:pPr marL="0" indent="0">
              <a:buNone/>
            </a:pPr>
            <a:endParaRPr lang="en-GB" sz="1600" dirty="0"/>
          </a:p>
          <a:p>
            <a:pPr>
              <a:buFont typeface="Wingdings" panose="05000000000000000000" pitchFamily="2" charset="2"/>
              <a:buChar char="§"/>
            </a:pPr>
            <a:r>
              <a:rPr lang="en-GB" dirty="0"/>
              <a:t>The impact is joint and tissue inflammation, stretching capsules</a:t>
            </a:r>
          </a:p>
          <a:p>
            <a:pPr marL="0" indent="0">
              <a:buNone/>
            </a:pPr>
            <a:endParaRPr lang="en-GB" sz="1600" dirty="0"/>
          </a:p>
          <a:p>
            <a:pPr>
              <a:buFont typeface="Wingdings" panose="05000000000000000000" pitchFamily="2" charset="2"/>
              <a:buChar char="§"/>
            </a:pPr>
            <a:r>
              <a:rPr lang="en-GB" dirty="0"/>
              <a:t>It also means that it can occur anywhere in the body, not just in joints (affecting vision and other functions)</a:t>
            </a:r>
          </a:p>
          <a:p>
            <a:endParaRPr lang="en-GB" dirty="0"/>
          </a:p>
        </p:txBody>
      </p:sp>
    </p:spTree>
    <p:extLst>
      <p:ext uri="{BB962C8B-B14F-4D97-AF65-F5344CB8AC3E}">
        <p14:creationId xmlns:p14="http://schemas.microsoft.com/office/powerpoint/2010/main" val="71845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2881B-3215-2D7F-9C6D-F423A308A9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6CD71A-4FE6-840E-0A65-E453EF2DA8A1}"/>
              </a:ext>
            </a:extLst>
          </p:cNvPr>
          <p:cNvSpPr>
            <a:spLocks noGrp="1"/>
          </p:cNvSpPr>
          <p:nvPr>
            <p:ph type="title"/>
          </p:nvPr>
        </p:nvSpPr>
        <p:spPr/>
        <p:txBody>
          <a:bodyPr>
            <a:normAutofit/>
          </a:bodyPr>
          <a:lstStyle/>
          <a:p>
            <a:r>
              <a:rPr lang="en-GB" dirty="0"/>
              <a:t>FOCUS GROUP KEY FINDINGS</a:t>
            </a:r>
          </a:p>
        </p:txBody>
      </p:sp>
      <p:sp>
        <p:nvSpPr>
          <p:cNvPr id="3" name="Content Placeholder 2">
            <a:extLst>
              <a:ext uri="{FF2B5EF4-FFF2-40B4-BE49-F238E27FC236}">
                <a16:creationId xmlns:a16="http://schemas.microsoft.com/office/drawing/2014/main" id="{F865B005-E4CC-03B7-4782-A69670BE85B7}"/>
              </a:ext>
            </a:extLst>
          </p:cNvPr>
          <p:cNvSpPr>
            <a:spLocks noGrp="1"/>
          </p:cNvSpPr>
          <p:nvPr>
            <p:ph idx="1"/>
          </p:nvPr>
        </p:nvSpPr>
        <p:spPr>
          <a:xfrm>
            <a:off x="370804" y="1293541"/>
            <a:ext cx="9353059" cy="4895386"/>
          </a:xfrm>
        </p:spPr>
        <p:txBody>
          <a:bodyPr>
            <a:normAutofit fontScale="92500" lnSpcReduction="10000"/>
          </a:bodyPr>
          <a:lstStyle/>
          <a:p>
            <a:pPr marL="0" indent="0">
              <a:buNone/>
            </a:pPr>
            <a:r>
              <a:rPr lang="en-GB" b="1" dirty="0">
                <a:solidFill>
                  <a:srgbClr val="FF0000"/>
                </a:solidFill>
              </a:rPr>
              <a:t>BATHROOMS</a:t>
            </a:r>
          </a:p>
          <a:p>
            <a:pPr>
              <a:buFont typeface="Wingdings" panose="05000000000000000000" pitchFamily="2" charset="2"/>
              <a:buChar char="§"/>
            </a:pPr>
            <a:r>
              <a:rPr lang="en-GB" dirty="0"/>
              <a:t>Baths are difficult to enter/exit and could be replaced with showers; some of the focus group felt that bathing helped with joint pain but the clinical evidence for this is limited</a:t>
            </a:r>
          </a:p>
          <a:p>
            <a:pPr>
              <a:buFont typeface="Wingdings" panose="05000000000000000000" pitchFamily="2" charset="2"/>
              <a:buChar char="§"/>
            </a:pPr>
            <a:endParaRPr lang="en-GB" sz="1700" dirty="0"/>
          </a:p>
          <a:p>
            <a:pPr>
              <a:buFont typeface="Wingdings" panose="05000000000000000000" pitchFamily="2" charset="2"/>
              <a:buChar char="§"/>
            </a:pPr>
            <a:r>
              <a:rPr lang="en-GB" dirty="0"/>
              <a:t>Steps, thresholds and trays in showers increase the risk of falls</a:t>
            </a:r>
          </a:p>
          <a:p>
            <a:pPr>
              <a:buFont typeface="Wingdings" panose="05000000000000000000" pitchFamily="2" charset="2"/>
              <a:buChar char="§"/>
            </a:pPr>
            <a:endParaRPr lang="en-GB" sz="1700" dirty="0"/>
          </a:p>
          <a:p>
            <a:pPr>
              <a:buFont typeface="Wingdings" panose="05000000000000000000" pitchFamily="2" charset="2"/>
              <a:buChar char="§"/>
            </a:pPr>
            <a:r>
              <a:rPr lang="en-GB" dirty="0"/>
              <a:t>Lever taps are preferred as these are easier to use</a:t>
            </a:r>
          </a:p>
          <a:p>
            <a:pPr>
              <a:buFont typeface="Wingdings" panose="05000000000000000000" pitchFamily="2" charset="2"/>
              <a:buChar char="§"/>
            </a:pPr>
            <a:endParaRPr lang="en-GB" sz="1700" dirty="0"/>
          </a:p>
          <a:p>
            <a:pPr>
              <a:buFont typeface="Wingdings" panose="05000000000000000000" pitchFamily="2" charset="2"/>
              <a:buChar char="§"/>
            </a:pPr>
            <a:r>
              <a:rPr lang="en-GB" dirty="0"/>
              <a:t>Toilet transfers are challenging when the pan is too low and push button flushes are difficult to use due to limited dexterity</a:t>
            </a:r>
          </a:p>
          <a:p>
            <a:pPr>
              <a:buFont typeface="Wingdings" panose="05000000000000000000" pitchFamily="2" charset="2"/>
              <a:buChar char="§"/>
            </a:pPr>
            <a:endParaRPr lang="en-GB" sz="1700" dirty="0"/>
          </a:p>
          <a:p>
            <a:pPr>
              <a:buFont typeface="Wingdings" panose="05000000000000000000" pitchFamily="2" charset="2"/>
              <a:buChar char="§"/>
            </a:pPr>
            <a:r>
              <a:rPr lang="en-GB" dirty="0"/>
              <a:t>50% or participants reported falls in the bathrooms, highlighting issues such as misuse of towel rails and radiators for support</a:t>
            </a:r>
          </a:p>
        </p:txBody>
      </p:sp>
      <p:sp>
        <p:nvSpPr>
          <p:cNvPr id="4" name="Slide Number Placeholder 3">
            <a:extLst>
              <a:ext uri="{FF2B5EF4-FFF2-40B4-BE49-F238E27FC236}">
                <a16:creationId xmlns:a16="http://schemas.microsoft.com/office/drawing/2014/main" id="{DA46E8B3-1C30-9FCF-A573-944DB4F711E4}"/>
              </a:ext>
            </a:extLst>
          </p:cNvPr>
          <p:cNvSpPr>
            <a:spLocks noGrp="1"/>
          </p:cNvSpPr>
          <p:nvPr>
            <p:ph type="sldNum" sz="quarter" idx="4"/>
          </p:nvPr>
        </p:nvSpPr>
        <p:spPr/>
        <p:txBody>
          <a:bodyPr/>
          <a:lstStyle/>
          <a:p>
            <a:fld id="{EF91B0BD-71BF-8941-96B6-B0EE7EF76AA2}" type="slidenum">
              <a:rPr lang="en-GB" smtClean="0"/>
              <a:pPr/>
              <a:t>7</a:t>
            </a:fld>
            <a:endParaRPr lang="en-GB" dirty="0"/>
          </a:p>
        </p:txBody>
      </p:sp>
      <p:grpSp>
        <p:nvGrpSpPr>
          <p:cNvPr id="11" name="Group 10">
            <a:extLst>
              <a:ext uri="{FF2B5EF4-FFF2-40B4-BE49-F238E27FC236}">
                <a16:creationId xmlns:a16="http://schemas.microsoft.com/office/drawing/2014/main" id="{8A613F1F-11F7-62DA-71E4-253CBAC62EE3}"/>
              </a:ext>
            </a:extLst>
          </p:cNvPr>
          <p:cNvGrpSpPr/>
          <p:nvPr/>
        </p:nvGrpSpPr>
        <p:grpSpPr>
          <a:xfrm>
            <a:off x="10177539" y="1599800"/>
            <a:ext cx="1274996" cy="4140178"/>
            <a:chOff x="10177539" y="1599800"/>
            <a:chExt cx="1274996" cy="4140178"/>
          </a:xfrm>
        </p:grpSpPr>
        <p:pic>
          <p:nvPicPr>
            <p:cNvPr id="6" name="Picture 5" descr="A black and white symbol of a person falling on a wet floor&#10;&#10;AI-generated content may be incorrect.">
              <a:extLst>
                <a:ext uri="{FF2B5EF4-FFF2-40B4-BE49-F238E27FC236}">
                  <a16:creationId xmlns:a16="http://schemas.microsoft.com/office/drawing/2014/main" id="{29BF6878-BB88-7598-84F7-BBFEA98F93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540" y="1599800"/>
              <a:ext cx="1274995" cy="1274995"/>
            </a:xfrm>
            <a:prstGeom prst="rect">
              <a:avLst/>
            </a:prstGeom>
          </p:spPr>
        </p:pic>
        <p:pic>
          <p:nvPicPr>
            <p:cNvPr id="8" name="Picture 7" descr="A black and white circular object with a toilet lid&#10;&#10;AI-generated content may be incorrect.">
              <a:extLst>
                <a:ext uri="{FF2B5EF4-FFF2-40B4-BE49-F238E27FC236}">
                  <a16:creationId xmlns:a16="http://schemas.microsoft.com/office/drawing/2014/main" id="{0DCCD746-AD38-5281-0F7B-1F7CCACEE9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7539" y="4464982"/>
              <a:ext cx="1274996" cy="1274996"/>
            </a:xfrm>
            <a:prstGeom prst="rect">
              <a:avLst/>
            </a:prstGeom>
          </p:spPr>
        </p:pic>
        <p:pic>
          <p:nvPicPr>
            <p:cNvPr id="10" name="Picture 9">
              <a:extLst>
                <a:ext uri="{FF2B5EF4-FFF2-40B4-BE49-F238E27FC236}">
                  <a16:creationId xmlns:a16="http://schemas.microsoft.com/office/drawing/2014/main" id="{B88EE3BA-E0C4-B658-4181-8225F26596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7540" y="3032391"/>
              <a:ext cx="1274995" cy="1274995"/>
            </a:xfrm>
            <a:prstGeom prst="rect">
              <a:avLst/>
            </a:prstGeom>
          </p:spPr>
        </p:pic>
      </p:grpSp>
    </p:spTree>
    <p:extLst>
      <p:ext uri="{BB962C8B-B14F-4D97-AF65-F5344CB8AC3E}">
        <p14:creationId xmlns:p14="http://schemas.microsoft.com/office/powerpoint/2010/main" val="3914794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6954-851D-0F1A-D265-FAB80A3900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8AE0B-6298-8610-3C81-D0257A0734A7}"/>
              </a:ext>
            </a:extLst>
          </p:cNvPr>
          <p:cNvSpPr>
            <a:spLocks noGrp="1"/>
          </p:cNvSpPr>
          <p:nvPr>
            <p:ph type="title"/>
          </p:nvPr>
        </p:nvSpPr>
        <p:spPr/>
        <p:txBody>
          <a:bodyPr>
            <a:normAutofit/>
          </a:bodyPr>
          <a:lstStyle/>
          <a:p>
            <a:r>
              <a:rPr lang="en-GB" dirty="0"/>
              <a:t>FOCUS GROUP KEY FINDINGS</a:t>
            </a:r>
          </a:p>
        </p:txBody>
      </p:sp>
      <p:sp>
        <p:nvSpPr>
          <p:cNvPr id="3" name="Content Placeholder 2">
            <a:extLst>
              <a:ext uri="{FF2B5EF4-FFF2-40B4-BE49-F238E27FC236}">
                <a16:creationId xmlns:a16="http://schemas.microsoft.com/office/drawing/2014/main" id="{21A1C35A-AFBB-403F-2B82-06751684E396}"/>
              </a:ext>
            </a:extLst>
          </p:cNvPr>
          <p:cNvSpPr>
            <a:spLocks noGrp="1"/>
          </p:cNvSpPr>
          <p:nvPr>
            <p:ph idx="1"/>
          </p:nvPr>
        </p:nvSpPr>
        <p:spPr>
          <a:xfrm>
            <a:off x="370803" y="1338146"/>
            <a:ext cx="8672835" cy="4928968"/>
          </a:xfrm>
        </p:spPr>
        <p:txBody>
          <a:bodyPr>
            <a:normAutofit fontScale="92500" lnSpcReduction="10000"/>
          </a:bodyPr>
          <a:lstStyle/>
          <a:p>
            <a:pPr marL="0" indent="0">
              <a:buNone/>
            </a:pPr>
            <a:r>
              <a:rPr lang="en-GB" b="1" dirty="0">
                <a:solidFill>
                  <a:srgbClr val="FF0000"/>
                </a:solidFill>
              </a:rPr>
              <a:t>KITCHENS</a:t>
            </a:r>
          </a:p>
          <a:p>
            <a:pPr>
              <a:buFont typeface="Wingdings" panose="05000000000000000000" pitchFamily="2" charset="2"/>
              <a:buChar char="§"/>
            </a:pPr>
            <a:r>
              <a:rPr lang="en-GB" dirty="0"/>
              <a:t>Worktops are often positioned either too high or too low, causing persistent joint strain</a:t>
            </a:r>
          </a:p>
          <a:p>
            <a:pPr>
              <a:buFont typeface="Wingdings" panose="05000000000000000000" pitchFamily="2" charset="2"/>
              <a:buChar char="§"/>
            </a:pPr>
            <a:endParaRPr lang="en-GB" sz="1900" dirty="0"/>
          </a:p>
          <a:p>
            <a:pPr>
              <a:buFont typeface="Wingdings" panose="05000000000000000000" pitchFamily="2" charset="2"/>
              <a:buChar char="§"/>
            </a:pPr>
            <a:r>
              <a:rPr lang="en-GB" dirty="0"/>
              <a:t>Regular difficulties accessing cupboards and low appliances</a:t>
            </a:r>
          </a:p>
          <a:p>
            <a:pPr>
              <a:buFont typeface="Wingdings" panose="05000000000000000000" pitchFamily="2" charset="2"/>
              <a:buChar char="§"/>
            </a:pPr>
            <a:endParaRPr lang="en-GB" sz="1900" dirty="0"/>
          </a:p>
          <a:p>
            <a:pPr>
              <a:buFont typeface="Wingdings" panose="05000000000000000000" pitchFamily="2" charset="2"/>
              <a:buChar char="§"/>
            </a:pPr>
            <a:r>
              <a:rPr lang="en-GB" dirty="0"/>
              <a:t>Poorly positioned plug sockets and limited space are common challenges</a:t>
            </a:r>
          </a:p>
          <a:p>
            <a:pPr>
              <a:buFont typeface="Wingdings" panose="05000000000000000000" pitchFamily="2" charset="2"/>
              <a:buChar char="§"/>
            </a:pPr>
            <a:endParaRPr lang="en-GB" sz="1900" dirty="0"/>
          </a:p>
          <a:p>
            <a:pPr>
              <a:buFont typeface="Wingdings" panose="05000000000000000000" pitchFamily="2" charset="2"/>
              <a:buChar char="§"/>
            </a:pPr>
            <a:r>
              <a:rPr lang="en-GB" dirty="0"/>
              <a:t>There was feedback that perching stools are sometimes helpful but significantly restrict movement and inhibit space </a:t>
            </a:r>
          </a:p>
          <a:p>
            <a:pPr>
              <a:buFont typeface="Wingdings" panose="05000000000000000000" pitchFamily="2" charset="2"/>
              <a:buChar char="§"/>
            </a:pPr>
            <a:endParaRPr lang="en-GB" sz="1900" dirty="0"/>
          </a:p>
          <a:p>
            <a:pPr>
              <a:buFont typeface="Wingdings" panose="05000000000000000000" pitchFamily="2" charset="2"/>
              <a:buChar char="§"/>
            </a:pPr>
            <a:r>
              <a:rPr lang="en-GB" dirty="0"/>
              <a:t>Many participants described preparing food outside the kitchen to avoid pain</a:t>
            </a:r>
          </a:p>
        </p:txBody>
      </p:sp>
      <p:sp>
        <p:nvSpPr>
          <p:cNvPr id="4" name="Slide Number Placeholder 3">
            <a:extLst>
              <a:ext uri="{FF2B5EF4-FFF2-40B4-BE49-F238E27FC236}">
                <a16:creationId xmlns:a16="http://schemas.microsoft.com/office/drawing/2014/main" id="{2DBE80B3-4838-C8D9-C86F-D043893EEB72}"/>
              </a:ext>
            </a:extLst>
          </p:cNvPr>
          <p:cNvSpPr>
            <a:spLocks noGrp="1"/>
          </p:cNvSpPr>
          <p:nvPr>
            <p:ph type="sldNum" sz="quarter" idx="4"/>
          </p:nvPr>
        </p:nvSpPr>
        <p:spPr/>
        <p:txBody>
          <a:bodyPr/>
          <a:lstStyle/>
          <a:p>
            <a:fld id="{EF91B0BD-71BF-8941-96B6-B0EE7EF76AA2}" type="slidenum">
              <a:rPr lang="en-GB" smtClean="0"/>
              <a:pPr/>
              <a:t>8</a:t>
            </a:fld>
            <a:endParaRPr lang="en-GB" dirty="0"/>
          </a:p>
        </p:txBody>
      </p:sp>
      <p:grpSp>
        <p:nvGrpSpPr>
          <p:cNvPr id="15" name="Group 14">
            <a:extLst>
              <a:ext uri="{FF2B5EF4-FFF2-40B4-BE49-F238E27FC236}">
                <a16:creationId xmlns:a16="http://schemas.microsoft.com/office/drawing/2014/main" id="{7BE4DA0D-9141-B01C-14E6-93C968F70078}"/>
              </a:ext>
            </a:extLst>
          </p:cNvPr>
          <p:cNvGrpSpPr/>
          <p:nvPr/>
        </p:nvGrpSpPr>
        <p:grpSpPr>
          <a:xfrm>
            <a:off x="10177539" y="1579679"/>
            <a:ext cx="1274996" cy="4160299"/>
            <a:chOff x="10177539" y="1579679"/>
            <a:chExt cx="1274996" cy="4160299"/>
          </a:xfrm>
        </p:grpSpPr>
        <p:pic>
          <p:nvPicPr>
            <p:cNvPr id="6" name="Picture 5" descr="A black and white icon of a person with back pain&#10;&#10;AI-generated content may be incorrect.">
              <a:extLst>
                <a:ext uri="{FF2B5EF4-FFF2-40B4-BE49-F238E27FC236}">
                  <a16:creationId xmlns:a16="http://schemas.microsoft.com/office/drawing/2014/main" id="{D3B7F71F-4E23-51FB-8159-D9BDAAA6F6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77539" y="1579679"/>
              <a:ext cx="1274995" cy="1274995"/>
            </a:xfrm>
            <a:prstGeom prst="rect">
              <a:avLst/>
            </a:prstGeom>
          </p:spPr>
        </p:pic>
        <p:pic>
          <p:nvPicPr>
            <p:cNvPr id="8" name="Picture 7" descr="A chair with legs and arms&#10;&#10;AI-generated content may be incorrect.">
              <a:extLst>
                <a:ext uri="{FF2B5EF4-FFF2-40B4-BE49-F238E27FC236}">
                  <a16:creationId xmlns:a16="http://schemas.microsoft.com/office/drawing/2014/main" id="{0D021A05-C7F0-DE1D-E4FB-B0B459D98E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539" y="4464982"/>
              <a:ext cx="1274996" cy="1274996"/>
            </a:xfrm>
            <a:prstGeom prst="rect">
              <a:avLst/>
            </a:prstGeom>
          </p:spPr>
        </p:pic>
        <p:pic>
          <p:nvPicPr>
            <p:cNvPr id="10" name="Picture 9" descr="A black and white image of a shelf with bottles&#10;&#10;AI-generated content may be incorrect.">
              <a:extLst>
                <a:ext uri="{FF2B5EF4-FFF2-40B4-BE49-F238E27FC236}">
                  <a16:creationId xmlns:a16="http://schemas.microsoft.com/office/drawing/2014/main" id="{D3E27A70-4B66-D4FC-4EA3-5936673A7E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7539" y="3015797"/>
              <a:ext cx="1274996" cy="1274996"/>
            </a:xfrm>
            <a:prstGeom prst="rect">
              <a:avLst/>
            </a:prstGeom>
          </p:spPr>
        </p:pic>
      </p:grpSp>
    </p:spTree>
    <p:extLst>
      <p:ext uri="{BB962C8B-B14F-4D97-AF65-F5344CB8AC3E}">
        <p14:creationId xmlns:p14="http://schemas.microsoft.com/office/powerpoint/2010/main" val="1735971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F373-A424-71BD-D8EF-C8D7E87CD8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C5F0E84-B64A-6ECE-7D21-DBD2A14F0213}"/>
              </a:ext>
            </a:extLst>
          </p:cNvPr>
          <p:cNvSpPr>
            <a:spLocks noGrp="1"/>
          </p:cNvSpPr>
          <p:nvPr>
            <p:ph type="title"/>
          </p:nvPr>
        </p:nvSpPr>
        <p:spPr/>
        <p:txBody>
          <a:bodyPr>
            <a:normAutofit/>
          </a:bodyPr>
          <a:lstStyle/>
          <a:p>
            <a:r>
              <a:rPr lang="en-GB" dirty="0"/>
              <a:t>FOCUS GROUP KEY FINDINGS</a:t>
            </a:r>
          </a:p>
        </p:txBody>
      </p:sp>
      <p:sp>
        <p:nvSpPr>
          <p:cNvPr id="4" name="Picture Placeholder 3">
            <a:extLst>
              <a:ext uri="{FF2B5EF4-FFF2-40B4-BE49-F238E27FC236}">
                <a16:creationId xmlns:a16="http://schemas.microsoft.com/office/drawing/2014/main" id="{BC29A0F8-DC2E-2EF2-B126-ED8E7BF91EAB}"/>
              </a:ext>
            </a:extLst>
          </p:cNvPr>
          <p:cNvSpPr>
            <a:spLocks noGrp="1"/>
          </p:cNvSpPr>
          <p:nvPr>
            <p:ph idx="1"/>
          </p:nvPr>
        </p:nvSpPr>
        <p:spPr>
          <a:xfrm>
            <a:off x="370804" y="1485922"/>
            <a:ext cx="11371430" cy="4100839"/>
          </a:xfrm>
        </p:spPr>
        <p:txBody>
          <a:bodyPr>
            <a:normAutofit fontScale="92500" lnSpcReduction="10000"/>
          </a:bodyPr>
          <a:lstStyle/>
          <a:p>
            <a:pPr marL="0" indent="0">
              <a:buNone/>
            </a:pPr>
            <a:r>
              <a:rPr lang="en-GB" dirty="0"/>
              <a:t>In addition, many participants felt that there were several issues beyond the design and inaccessibility of many of their homes:</a:t>
            </a:r>
          </a:p>
          <a:p>
            <a:pPr>
              <a:buFont typeface="Wingdings" panose="05000000000000000000" pitchFamily="2" charset="2"/>
              <a:buChar char="§"/>
            </a:pPr>
            <a:endParaRPr lang="en-GB" sz="1700" dirty="0"/>
          </a:p>
          <a:p>
            <a:pPr>
              <a:buFont typeface="Wingdings" panose="05000000000000000000" pitchFamily="2" charset="2"/>
              <a:buChar char="§"/>
            </a:pPr>
            <a:r>
              <a:rPr lang="en-GB" dirty="0"/>
              <a:t>There is a general lack of awareness about the grants available or adaptations options to people within the arthritis community</a:t>
            </a:r>
          </a:p>
          <a:p>
            <a:pPr>
              <a:buFont typeface="Wingdings" panose="05000000000000000000" pitchFamily="2" charset="2"/>
              <a:buChar char="§"/>
            </a:pPr>
            <a:endParaRPr lang="en-GB" sz="1700" dirty="0"/>
          </a:p>
          <a:p>
            <a:pPr>
              <a:buFont typeface="Wingdings" panose="05000000000000000000" pitchFamily="2" charset="2"/>
              <a:buChar char="§"/>
            </a:pPr>
            <a:r>
              <a:rPr lang="en-GB" dirty="0"/>
              <a:t>Assessments are reactive and tend to focus on crisis management rather than future-proofing and preventative strategies</a:t>
            </a:r>
          </a:p>
          <a:p>
            <a:pPr>
              <a:buFont typeface="Wingdings" panose="05000000000000000000" pitchFamily="2" charset="2"/>
              <a:buChar char="§"/>
            </a:pPr>
            <a:endParaRPr lang="en-GB" sz="1600" dirty="0"/>
          </a:p>
          <a:p>
            <a:pPr>
              <a:buFont typeface="Wingdings" panose="05000000000000000000" pitchFamily="2" charset="2"/>
              <a:buChar char="§"/>
            </a:pPr>
            <a:r>
              <a:rPr lang="en-GB" dirty="0"/>
              <a:t>Family and carer needs are often overlooked</a:t>
            </a:r>
          </a:p>
          <a:p>
            <a:pPr>
              <a:buFont typeface="Wingdings" panose="05000000000000000000" pitchFamily="2" charset="2"/>
              <a:buChar char="§"/>
            </a:pPr>
            <a:endParaRPr lang="en-GB" sz="1600" dirty="0"/>
          </a:p>
          <a:p>
            <a:pPr>
              <a:buFont typeface="Wingdings" panose="05000000000000000000" pitchFamily="2" charset="2"/>
              <a:buChar char="§"/>
            </a:pPr>
            <a:r>
              <a:rPr lang="en-GB" dirty="0"/>
              <a:t>Product packaging is not arthritis-friendly</a:t>
            </a:r>
          </a:p>
          <a:p>
            <a:pPr>
              <a:buFont typeface="Wingdings" panose="05000000000000000000" pitchFamily="2" charset="2"/>
              <a:buChar char="§"/>
            </a:pPr>
            <a:endParaRPr lang="en-GB" dirty="0"/>
          </a:p>
        </p:txBody>
      </p:sp>
      <p:sp>
        <p:nvSpPr>
          <p:cNvPr id="3" name="Slide Number Placeholder 2">
            <a:extLst>
              <a:ext uri="{FF2B5EF4-FFF2-40B4-BE49-F238E27FC236}">
                <a16:creationId xmlns:a16="http://schemas.microsoft.com/office/drawing/2014/main" id="{F235FBE1-4622-3D5E-514C-934F95957517}"/>
              </a:ext>
            </a:extLst>
          </p:cNvPr>
          <p:cNvSpPr>
            <a:spLocks noGrp="1"/>
          </p:cNvSpPr>
          <p:nvPr>
            <p:ph type="sldNum" sz="quarter" idx="4"/>
          </p:nvPr>
        </p:nvSpPr>
        <p:spPr/>
        <p:txBody>
          <a:bodyPr/>
          <a:lstStyle/>
          <a:p>
            <a:fld id="{EF91B0BD-71BF-8941-96B6-B0EE7EF76AA2}" type="slidenum">
              <a:rPr lang="en-GB" smtClean="0"/>
              <a:t>9</a:t>
            </a:fld>
            <a:endParaRPr lang="en-GB"/>
          </a:p>
        </p:txBody>
      </p:sp>
    </p:spTree>
    <p:extLst>
      <p:ext uri="{BB962C8B-B14F-4D97-AF65-F5344CB8AC3E}">
        <p14:creationId xmlns:p14="http://schemas.microsoft.com/office/powerpoint/2010/main" val="2301129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2182</TotalTime>
  <Words>1709</Words>
  <Application>Microsoft Office PowerPoint</Application>
  <PresentationFormat>Widescreen</PresentationFormat>
  <Paragraphs>221</Paragraphs>
  <Slides>25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Roboto</vt:lpstr>
      <vt:lpstr>Roboto Light</vt:lpstr>
      <vt:lpstr>Wingdings</vt:lpstr>
      <vt:lpstr>Office Theme</vt:lpstr>
      <vt:lpstr>INCLUSIVE DESIGN: ARTHRITIS-FRIENDLY BATHROOMS &amp; KITCHENS</vt:lpstr>
      <vt:lpstr>INTRODUCTION</vt:lpstr>
      <vt:lpstr>ABOUT THE COLLABORATION</vt:lpstr>
      <vt:lpstr>UNDERSTANDING ARTHRITIS</vt:lpstr>
      <vt:lpstr>UNDERSTANDING ARTHRITIS</vt:lpstr>
      <vt:lpstr>OSTEO &amp; RHEUMATOID ARTHRITIS</vt:lpstr>
      <vt:lpstr>FOCUS GROUP KEY FINDINGS</vt:lpstr>
      <vt:lpstr>FOCUS GROUP KEY FINDINGS</vt:lpstr>
      <vt:lpstr>FOCUS GROUP KEY FINDINGS</vt:lpstr>
      <vt:lpstr>CLINICAL DESIGN STRATEGIES</vt:lpstr>
      <vt:lpstr>CLINICAL DESIGN STRATEGIES</vt:lpstr>
      <vt:lpstr>CLINICAL JUSTIFICATION</vt:lpstr>
      <vt:lpstr>CASE STUDY – LEWIS, 32</vt:lpstr>
      <vt:lpstr>10-POINT RECAP</vt:lpstr>
      <vt:lpstr>AKW BATHROOM SOLUTIONS</vt:lpstr>
      <vt:lpstr>AKW BATHROOM SOLUTIONS</vt:lpstr>
      <vt:lpstr>AKW BATHROOM SOLUTIONS</vt:lpstr>
      <vt:lpstr>AKW KITCHEN SOLUTIONS</vt:lpstr>
      <vt:lpstr>AKW KITCHEN SOLUTIONS</vt:lpstr>
      <vt:lpstr>LIFE MADE BETTER</vt:lpstr>
      <vt:lpstr>OUR STORY</vt:lpstr>
      <vt:lpstr>PowerPoint Presentation</vt:lpstr>
      <vt:lpstr>RESOURCES</vt:lpstr>
      <vt:lpstr>RESOURCES</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Gemma Hill</dc:creator>
  <cp:lastModifiedBy>Laura Rae</cp:lastModifiedBy>
  <cp:revision>28</cp:revision>
  <dcterms:created xsi:type="dcterms:W3CDTF">2024-06-20T08:37:13Z</dcterms:created>
  <dcterms:modified xsi:type="dcterms:W3CDTF">2025-11-24T13:11:05Z</dcterms:modified>
</cp:coreProperties>
</file>