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69" r:id="rId2"/>
    <p:sldId id="271" r:id="rId3"/>
    <p:sldId id="273" r:id="rId4"/>
    <p:sldId id="277" r:id="rId5"/>
    <p:sldId id="272" r:id="rId6"/>
    <p:sldId id="328" r:id="rId7"/>
    <p:sldId id="264" r:id="rId8"/>
    <p:sldId id="287" r:id="rId9"/>
    <p:sldId id="278" r:id="rId10"/>
    <p:sldId id="329" r:id="rId11"/>
    <p:sldId id="279" r:id="rId12"/>
    <p:sldId id="303" r:id="rId13"/>
    <p:sldId id="327" r:id="rId14"/>
    <p:sldId id="280" r:id="rId15"/>
    <p:sldId id="284" r:id="rId16"/>
    <p:sldId id="281" r:id="rId17"/>
    <p:sldId id="282" r:id="rId18"/>
    <p:sldId id="283" r:id="rId19"/>
    <p:sldId id="304" r:id="rId20"/>
    <p:sldId id="306" r:id="rId21"/>
    <p:sldId id="307" r:id="rId22"/>
    <p:sldId id="326" r:id="rId23"/>
    <p:sldId id="288" r:id="rId24"/>
    <p:sldId id="300" r:id="rId25"/>
    <p:sldId id="289" r:id="rId26"/>
    <p:sldId id="298" r:id="rId27"/>
    <p:sldId id="301" r:id="rId28"/>
    <p:sldId id="291" r:id="rId29"/>
    <p:sldId id="308" r:id="rId30"/>
    <p:sldId id="293" r:id="rId31"/>
    <p:sldId id="322" r:id="rId32"/>
    <p:sldId id="299" r:id="rId33"/>
    <p:sldId id="30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94737"/>
  </p:normalViewPr>
  <p:slideViewPr>
    <p:cSldViewPr snapToGrid="0">
      <p:cViewPr>
        <p:scale>
          <a:sx n="70" d="100"/>
          <a:sy n="70" d="100"/>
        </p:scale>
        <p:origin x="1080" y="2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2B9AC1-5D82-FB40-A7F6-41E4ED462DA8}" type="datetimeFigureOut">
              <a:rPr lang="en-GB" smtClean="0"/>
              <a:t>24/11/2025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3F8A53-9C33-5E46-B372-ED45823B9049}" type="slidenum">
              <a:rPr lang="en-GB" smtClean="0"/>
              <a:t>‹#›</a:t>
            </a:fld>
            <a:endParaRPr lang="en-GB"/>
          </a:p>
        </p:txBody>
      </p:sp>
    </p:spTree>
    <p:extLst>
      <p:ext uri="{BB962C8B-B14F-4D97-AF65-F5344CB8AC3E}">
        <p14:creationId xmlns:p14="http://schemas.microsoft.com/office/powerpoint/2010/main" val="1757762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3F8A53-9C33-5E46-B372-ED45823B9049}" type="slidenum">
              <a:rPr lang="en-GB" smtClean="0"/>
              <a:t>1</a:t>
            </a:fld>
            <a:endParaRPr lang="en-GB"/>
          </a:p>
        </p:txBody>
      </p:sp>
    </p:spTree>
    <p:extLst>
      <p:ext uri="{BB962C8B-B14F-4D97-AF65-F5344CB8AC3E}">
        <p14:creationId xmlns:p14="http://schemas.microsoft.com/office/powerpoint/2010/main" val="3558983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buNone/>
            </a:pPr>
            <a:endParaRPr lang="en-GB" sz="1200" dirty="0"/>
          </a:p>
        </p:txBody>
      </p:sp>
      <p:sp>
        <p:nvSpPr>
          <p:cNvPr id="4" name="Slide Number Placeholder 3"/>
          <p:cNvSpPr>
            <a:spLocks noGrp="1"/>
          </p:cNvSpPr>
          <p:nvPr>
            <p:ph type="sldNum" sz="quarter" idx="5"/>
          </p:nvPr>
        </p:nvSpPr>
        <p:spPr/>
        <p:txBody>
          <a:bodyPr/>
          <a:lstStyle/>
          <a:p>
            <a:fld id="{063F8A53-9C33-5E46-B372-ED45823B9049}" type="slidenum">
              <a:rPr lang="en-GB" smtClean="0"/>
              <a:t>28</a:t>
            </a:fld>
            <a:endParaRPr lang="en-GB"/>
          </a:p>
        </p:txBody>
      </p:sp>
    </p:spTree>
    <p:extLst>
      <p:ext uri="{BB962C8B-B14F-4D97-AF65-F5344CB8AC3E}">
        <p14:creationId xmlns:p14="http://schemas.microsoft.com/office/powerpoint/2010/main" val="1361635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3F8A53-9C33-5E46-B372-ED45823B9049}" type="slidenum">
              <a:rPr lang="en-GB" smtClean="0"/>
              <a:t>29</a:t>
            </a:fld>
            <a:endParaRPr lang="en-GB"/>
          </a:p>
        </p:txBody>
      </p:sp>
    </p:spTree>
    <p:extLst>
      <p:ext uri="{BB962C8B-B14F-4D97-AF65-F5344CB8AC3E}">
        <p14:creationId xmlns:p14="http://schemas.microsoft.com/office/powerpoint/2010/main" val="2993697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063F8A53-9C33-5E46-B372-ED45823B9049}" type="slidenum">
              <a:rPr lang="en-GB" smtClean="0"/>
              <a:t>30</a:t>
            </a:fld>
            <a:endParaRPr lang="en-GB"/>
          </a:p>
        </p:txBody>
      </p:sp>
    </p:spTree>
    <p:extLst>
      <p:ext uri="{BB962C8B-B14F-4D97-AF65-F5344CB8AC3E}">
        <p14:creationId xmlns:p14="http://schemas.microsoft.com/office/powerpoint/2010/main" val="3275809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AA323-4A89-8F1C-7F65-A14DE5B413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DD0E06-185D-EAC7-D065-61E0CB5D674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128EDFF-336B-EE84-F121-C37C0340AE8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DB5FDBE-94C6-6B67-0BE1-85BE1C18CC1C}"/>
              </a:ext>
            </a:extLst>
          </p:cNvPr>
          <p:cNvSpPr>
            <a:spLocks noGrp="1"/>
          </p:cNvSpPr>
          <p:nvPr>
            <p:ph type="sldNum" sz="quarter" idx="5"/>
          </p:nvPr>
        </p:nvSpPr>
        <p:spPr/>
        <p:txBody>
          <a:bodyPr/>
          <a:lstStyle/>
          <a:p>
            <a:fld id="{063F8A53-9C33-5E46-B372-ED45823B9049}" type="slidenum">
              <a:rPr lang="en-GB" smtClean="0"/>
              <a:t>31</a:t>
            </a:fld>
            <a:endParaRPr lang="en-GB"/>
          </a:p>
        </p:txBody>
      </p:sp>
    </p:spTree>
    <p:extLst>
      <p:ext uri="{BB962C8B-B14F-4D97-AF65-F5344CB8AC3E}">
        <p14:creationId xmlns:p14="http://schemas.microsoft.com/office/powerpoint/2010/main" val="2642020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For more product information and best practice design advice on specifying for clients with a range of conditions and care requirements, please visit the AKW Clinical Hub, which is home to a collection of digital resources, including videos and educational guides.</a:t>
            </a:r>
          </a:p>
        </p:txBody>
      </p:sp>
      <p:sp>
        <p:nvSpPr>
          <p:cNvPr id="4" name="Slide Number Placeholder 3"/>
          <p:cNvSpPr>
            <a:spLocks noGrp="1"/>
          </p:cNvSpPr>
          <p:nvPr>
            <p:ph type="sldNum" sz="quarter" idx="5"/>
          </p:nvPr>
        </p:nvSpPr>
        <p:spPr/>
        <p:txBody>
          <a:bodyPr/>
          <a:lstStyle/>
          <a:p>
            <a:fld id="{063F8A53-9C33-5E46-B372-ED45823B9049}" type="slidenum">
              <a:rPr lang="en-GB" smtClean="0"/>
              <a:t>32</a:t>
            </a:fld>
            <a:endParaRPr lang="en-GB"/>
          </a:p>
        </p:txBody>
      </p:sp>
    </p:spTree>
    <p:extLst>
      <p:ext uri="{BB962C8B-B14F-4D97-AF65-F5344CB8AC3E}">
        <p14:creationId xmlns:p14="http://schemas.microsoft.com/office/powerpoint/2010/main" val="1468721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3F8A53-9C33-5E46-B372-ED45823B9049}" type="slidenum">
              <a:rPr lang="en-GB" smtClean="0"/>
              <a:t>33</a:t>
            </a:fld>
            <a:endParaRPr lang="en-GB"/>
          </a:p>
        </p:txBody>
      </p:sp>
    </p:spTree>
    <p:extLst>
      <p:ext uri="{BB962C8B-B14F-4D97-AF65-F5344CB8AC3E}">
        <p14:creationId xmlns:p14="http://schemas.microsoft.com/office/powerpoint/2010/main" val="2972161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04FD1-116A-53C3-0D90-9A0D28E50B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3BC869-E7EF-4D95-66B2-6732F747E4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DE0152-6107-8325-D29E-89F494C60C5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E731204-FFF5-A5A3-7F43-E3551D6B3C57}"/>
              </a:ext>
            </a:extLst>
          </p:cNvPr>
          <p:cNvSpPr>
            <a:spLocks noGrp="1"/>
          </p:cNvSpPr>
          <p:nvPr>
            <p:ph type="sldNum" sz="quarter" idx="5"/>
          </p:nvPr>
        </p:nvSpPr>
        <p:spPr/>
        <p:txBody>
          <a:bodyPr/>
          <a:lstStyle/>
          <a:p>
            <a:fld id="{063F8A53-9C33-5E46-B372-ED45823B9049}" type="slidenum">
              <a:rPr lang="en-GB" smtClean="0"/>
              <a:t>4</a:t>
            </a:fld>
            <a:endParaRPr lang="en-GB"/>
          </a:p>
        </p:txBody>
      </p:sp>
    </p:spTree>
    <p:extLst>
      <p:ext uri="{BB962C8B-B14F-4D97-AF65-F5344CB8AC3E}">
        <p14:creationId xmlns:p14="http://schemas.microsoft.com/office/powerpoint/2010/main" val="2087874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3F8A53-9C33-5E46-B372-ED45823B9049}" type="slidenum">
              <a:rPr lang="en-GB" smtClean="0"/>
              <a:t>8</a:t>
            </a:fld>
            <a:endParaRPr lang="en-GB"/>
          </a:p>
        </p:txBody>
      </p:sp>
    </p:spTree>
    <p:extLst>
      <p:ext uri="{BB962C8B-B14F-4D97-AF65-F5344CB8AC3E}">
        <p14:creationId xmlns:p14="http://schemas.microsoft.com/office/powerpoint/2010/main" val="3549453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95D31-0F35-954C-B57A-31D5593EF3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B97AFF-0978-2F87-39B9-3F862EF3D5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84B361-8E29-EC9D-8100-E8F1385549B0}"/>
              </a:ext>
            </a:extLst>
          </p:cNvPr>
          <p:cNvSpPr>
            <a:spLocks noGrp="1"/>
          </p:cNvSpPr>
          <p:nvPr>
            <p:ph type="body" idx="1"/>
          </p:nvPr>
        </p:nvSpPr>
        <p:spPr/>
        <p:txBody>
          <a:bodyPr/>
          <a:lstStyle/>
          <a:p>
            <a:r>
              <a:rPr lang="en-GB" dirty="0"/>
              <a:t>Here is a visual example of the difference Task-Focused Lighting can make in a small bathroom space.</a:t>
            </a:r>
          </a:p>
          <a:p>
            <a:endParaRPr lang="en-GB" dirty="0"/>
          </a:p>
          <a:p>
            <a:r>
              <a:rPr lang="en-GB" dirty="0"/>
              <a:t>As you can see on the left, the bathroom features a single standard LED ceiling light, which results in a large amount of shadowing – something that can be confusing for someone with dementia. The bathroom also lacks the brightness needed to carry out activities as effectively when compared to the image on the right.</a:t>
            </a:r>
          </a:p>
          <a:p>
            <a:endParaRPr lang="en-GB" dirty="0"/>
          </a:p>
          <a:p>
            <a:r>
              <a:rPr lang="en-GB" dirty="0"/>
              <a:t>The second bathroom benefits from double the amount of light from standard LED ceiling lights which have been positioned in such a way to reduce the shadowing, it also includes several narrow beam task-focused spotlights which have been installed over the sink, toilet, shower seat, and shower unit to make them stand out more.</a:t>
            </a:r>
          </a:p>
        </p:txBody>
      </p:sp>
      <p:sp>
        <p:nvSpPr>
          <p:cNvPr id="4" name="Slide Number Placeholder 3">
            <a:extLst>
              <a:ext uri="{FF2B5EF4-FFF2-40B4-BE49-F238E27FC236}">
                <a16:creationId xmlns:a16="http://schemas.microsoft.com/office/drawing/2014/main" id="{98F9874E-7736-BCB1-A648-06536C07DF09}"/>
              </a:ext>
            </a:extLst>
          </p:cNvPr>
          <p:cNvSpPr>
            <a:spLocks noGrp="1"/>
          </p:cNvSpPr>
          <p:nvPr>
            <p:ph type="sldNum" sz="quarter" idx="5"/>
          </p:nvPr>
        </p:nvSpPr>
        <p:spPr/>
        <p:txBody>
          <a:bodyPr/>
          <a:lstStyle/>
          <a:p>
            <a:fld id="{063F8A53-9C33-5E46-B372-ED45823B9049}" type="slidenum">
              <a:rPr lang="en-GB" smtClean="0"/>
              <a:t>12</a:t>
            </a:fld>
            <a:endParaRPr lang="en-GB"/>
          </a:p>
        </p:txBody>
      </p:sp>
    </p:spTree>
    <p:extLst>
      <p:ext uri="{BB962C8B-B14F-4D97-AF65-F5344CB8AC3E}">
        <p14:creationId xmlns:p14="http://schemas.microsoft.com/office/powerpoint/2010/main" val="1439846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3F8A53-9C33-5E46-B372-ED45823B9049}" type="slidenum">
              <a:rPr lang="en-GB" smtClean="0"/>
              <a:t>23</a:t>
            </a:fld>
            <a:endParaRPr lang="en-GB"/>
          </a:p>
        </p:txBody>
      </p:sp>
    </p:spTree>
    <p:extLst>
      <p:ext uri="{BB962C8B-B14F-4D97-AF65-F5344CB8AC3E}">
        <p14:creationId xmlns:p14="http://schemas.microsoft.com/office/powerpoint/2010/main" val="3585639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3F8A53-9C33-5E46-B372-ED45823B9049}" type="slidenum">
              <a:rPr lang="en-GB" smtClean="0"/>
              <a:t>24</a:t>
            </a:fld>
            <a:endParaRPr lang="en-GB"/>
          </a:p>
        </p:txBody>
      </p:sp>
    </p:spTree>
    <p:extLst>
      <p:ext uri="{BB962C8B-B14F-4D97-AF65-F5344CB8AC3E}">
        <p14:creationId xmlns:p14="http://schemas.microsoft.com/office/powerpoint/2010/main" val="2456200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3F8A53-9C33-5E46-B372-ED45823B9049}" type="slidenum">
              <a:rPr lang="en-GB" smtClean="0"/>
              <a:t>25</a:t>
            </a:fld>
            <a:endParaRPr lang="en-GB"/>
          </a:p>
        </p:txBody>
      </p:sp>
    </p:spTree>
    <p:extLst>
      <p:ext uri="{BB962C8B-B14F-4D97-AF65-F5344CB8AC3E}">
        <p14:creationId xmlns:p14="http://schemas.microsoft.com/office/powerpoint/2010/main" val="3197565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3F8A53-9C33-5E46-B372-ED45823B9049}" type="slidenum">
              <a:rPr lang="en-GB" smtClean="0"/>
              <a:t>26</a:t>
            </a:fld>
            <a:endParaRPr lang="en-GB"/>
          </a:p>
        </p:txBody>
      </p:sp>
    </p:spTree>
    <p:extLst>
      <p:ext uri="{BB962C8B-B14F-4D97-AF65-F5344CB8AC3E}">
        <p14:creationId xmlns:p14="http://schemas.microsoft.com/office/powerpoint/2010/main" val="1564539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3F8A53-9C33-5E46-B372-ED45823B9049}" type="slidenum">
              <a:rPr lang="en-GB" smtClean="0"/>
              <a:t>27</a:t>
            </a:fld>
            <a:endParaRPr lang="en-GB"/>
          </a:p>
        </p:txBody>
      </p:sp>
    </p:spTree>
    <p:extLst>
      <p:ext uri="{BB962C8B-B14F-4D97-AF65-F5344CB8AC3E}">
        <p14:creationId xmlns:p14="http://schemas.microsoft.com/office/powerpoint/2010/main" val="25925779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
    <p:spTree>
      <p:nvGrpSpPr>
        <p:cNvPr id="1" name=""/>
        <p:cNvGrpSpPr/>
        <p:nvPr/>
      </p:nvGrpSpPr>
      <p:grpSpPr>
        <a:xfrm>
          <a:off x="0" y="0"/>
          <a:ext cx="0" cy="0"/>
          <a:chOff x="0" y="0"/>
          <a:chExt cx="0" cy="0"/>
        </a:xfrm>
      </p:grpSpPr>
      <p:pic>
        <p:nvPicPr>
          <p:cNvPr id="22" name="Picture 21" descr="A person and person wearing hard hats and vests&#10;&#10;Description automatically generated">
            <a:extLst>
              <a:ext uri="{FF2B5EF4-FFF2-40B4-BE49-F238E27FC236}">
                <a16:creationId xmlns:a16="http://schemas.microsoft.com/office/drawing/2014/main" id="{48E825AB-929F-0AF9-CF5C-9B609F5158EA}"/>
              </a:ext>
            </a:extLst>
          </p:cNvPr>
          <p:cNvPicPr>
            <a:picLocks noChangeAspect="1"/>
          </p:cNvPicPr>
          <p:nvPr userDrawn="1"/>
        </p:nvPicPr>
        <p:blipFill rotWithShape="1">
          <a:blip r:embed="rId2"/>
          <a:srcRect t="9139" b="10948"/>
          <a:stretch/>
        </p:blipFill>
        <p:spPr>
          <a:xfrm>
            <a:off x="-1" y="0"/>
            <a:ext cx="12191999" cy="6489700"/>
          </a:xfrm>
          <a:prstGeom prst="rect">
            <a:avLst/>
          </a:prstGeom>
        </p:spPr>
      </p:pic>
      <p:sp>
        <p:nvSpPr>
          <p:cNvPr id="9" name="Slide Number Placeholder 5">
            <a:extLst>
              <a:ext uri="{FF2B5EF4-FFF2-40B4-BE49-F238E27FC236}">
                <a16:creationId xmlns:a16="http://schemas.microsoft.com/office/drawing/2014/main" id="{5709B058-23F7-58CD-B561-603E52352EBD}"/>
              </a:ext>
            </a:extLst>
          </p:cNvPr>
          <p:cNvSpPr>
            <a:spLocks noGrp="1"/>
          </p:cNvSpPr>
          <p:nvPr>
            <p:ph type="sldNum" sz="quarter" idx="4"/>
          </p:nvPr>
        </p:nvSpPr>
        <p:spPr>
          <a:xfrm>
            <a:off x="11255464" y="6267114"/>
            <a:ext cx="565061" cy="423458"/>
          </a:xfrm>
          <a:prstGeom prst="rect">
            <a:avLst/>
          </a:prstGeom>
        </p:spPr>
        <p:txBody>
          <a:bodyPr vert="horz" lIns="91440" tIns="45720" rIns="91440" bIns="45720" rtlCol="0" anchor="b"/>
          <a:lstStyle>
            <a:lvl1pPr algn="r">
              <a:defRPr sz="1050" b="1" i="0">
                <a:solidFill>
                  <a:schemeClr val="tx1">
                    <a:lumMod val="75000"/>
                    <a:lumOff val="25000"/>
                  </a:schemeClr>
                </a:solidFill>
                <a:latin typeface="Roboto" panose="02000000000000000000" pitchFamily="2" charset="0"/>
                <a:ea typeface="Roboto" panose="02000000000000000000" pitchFamily="2" charset="0"/>
              </a:defRPr>
            </a:lvl1pPr>
          </a:lstStyle>
          <a:p>
            <a:fld id="{EF91B0BD-71BF-8941-96B6-B0EE7EF76AA2}" type="slidenum">
              <a:rPr lang="en-GB" smtClean="0"/>
              <a:pPr/>
              <a:t>‹#›</a:t>
            </a:fld>
            <a:endParaRPr lang="en-GB" dirty="0"/>
          </a:p>
        </p:txBody>
      </p:sp>
      <p:pic>
        <p:nvPicPr>
          <p:cNvPr id="14" name="Picture 13" descr="A red and black rectangle&#10;&#10;Description automatically generated">
            <a:extLst>
              <a:ext uri="{FF2B5EF4-FFF2-40B4-BE49-F238E27FC236}">
                <a16:creationId xmlns:a16="http://schemas.microsoft.com/office/drawing/2014/main" id="{06940D47-94FD-6B01-3155-4969218248A2}"/>
              </a:ext>
            </a:extLst>
          </p:cNvPr>
          <p:cNvPicPr>
            <a:picLocks noChangeAspect="1"/>
          </p:cNvPicPr>
          <p:nvPr userDrawn="1"/>
        </p:nvPicPr>
        <p:blipFill>
          <a:blip r:embed="rId3"/>
          <a:stretch>
            <a:fillRect/>
          </a:stretch>
        </p:blipFill>
        <p:spPr>
          <a:xfrm>
            <a:off x="0" y="1778000"/>
            <a:ext cx="12192000" cy="5080000"/>
          </a:xfrm>
          <a:prstGeom prst="rect">
            <a:avLst/>
          </a:prstGeom>
        </p:spPr>
      </p:pic>
      <p:pic>
        <p:nvPicPr>
          <p:cNvPr id="16" name="Picture 15" descr="A black background with white text&#10;&#10;Description automatically generated">
            <a:extLst>
              <a:ext uri="{FF2B5EF4-FFF2-40B4-BE49-F238E27FC236}">
                <a16:creationId xmlns:a16="http://schemas.microsoft.com/office/drawing/2014/main" id="{70D50F34-48FB-F7A7-F0CD-836599CD0714}"/>
              </a:ext>
            </a:extLst>
          </p:cNvPr>
          <p:cNvPicPr>
            <a:picLocks noChangeAspect="1"/>
          </p:cNvPicPr>
          <p:nvPr userDrawn="1"/>
        </p:nvPicPr>
        <p:blipFill>
          <a:blip r:embed="rId4"/>
          <a:stretch>
            <a:fillRect/>
          </a:stretch>
        </p:blipFill>
        <p:spPr>
          <a:xfrm>
            <a:off x="430696" y="4420366"/>
            <a:ext cx="5771321" cy="1179086"/>
          </a:xfrm>
          <a:prstGeom prst="rect">
            <a:avLst/>
          </a:prstGeom>
        </p:spPr>
      </p:pic>
      <p:sp>
        <p:nvSpPr>
          <p:cNvPr id="17" name="Text Placeholder 2">
            <a:extLst>
              <a:ext uri="{FF2B5EF4-FFF2-40B4-BE49-F238E27FC236}">
                <a16:creationId xmlns:a16="http://schemas.microsoft.com/office/drawing/2014/main" id="{00A6EF7A-63A4-E791-8ABD-A34819F4CBD1}"/>
              </a:ext>
            </a:extLst>
          </p:cNvPr>
          <p:cNvSpPr>
            <a:spLocks noGrp="1"/>
          </p:cNvSpPr>
          <p:nvPr>
            <p:ph type="body" idx="1" hasCustomPrompt="1"/>
          </p:nvPr>
        </p:nvSpPr>
        <p:spPr>
          <a:xfrm>
            <a:off x="371475" y="5928052"/>
            <a:ext cx="10647708" cy="561648"/>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Lorem ipsum </a:t>
            </a:r>
            <a:r>
              <a:rPr lang="en-GB" dirty="0" err="1">
                <a:effectLst/>
                <a:latin typeface="Roboto" panose="02000000000000000000" pitchFamily="2" charset="0"/>
              </a:rPr>
              <a:t>vitaque</a:t>
            </a:r>
            <a:r>
              <a:rPr lang="en-GB" dirty="0">
                <a:effectLst/>
                <a:latin typeface="Roboto" panose="02000000000000000000" pitchFamily="2" charset="0"/>
              </a:rPr>
              <a:t> </a:t>
            </a:r>
            <a:r>
              <a:rPr lang="en-GB" dirty="0" err="1">
                <a:effectLst/>
                <a:latin typeface="Roboto" panose="02000000000000000000" pitchFamily="2" charset="0"/>
              </a:rPr>
              <a:t>consectur</a:t>
            </a:r>
            <a:r>
              <a:rPr lang="en-GB" dirty="0">
                <a:effectLst/>
                <a:latin typeface="Roboto" panose="02000000000000000000" pitchFamily="2" charset="0"/>
              </a:rPr>
              <a:t>, </a:t>
            </a:r>
            <a:r>
              <a:rPr lang="en-GB" dirty="0" err="1">
                <a:effectLst/>
                <a:latin typeface="Roboto" panose="02000000000000000000" pitchFamily="2" charset="0"/>
              </a:rPr>
              <a:t>sequibe</a:t>
            </a:r>
            <a:r>
              <a:rPr lang="en-GB" dirty="0">
                <a:effectLst/>
                <a:latin typeface="Roboto" panose="02000000000000000000" pitchFamily="2" charset="0"/>
              </a:rPr>
              <a:t> </a:t>
            </a:r>
            <a:r>
              <a:rPr lang="en-GB" dirty="0" err="1">
                <a:effectLst/>
                <a:latin typeface="Roboto" panose="02000000000000000000" pitchFamily="2" charset="0"/>
              </a:rPr>
              <a:t>rnatur</a:t>
            </a:r>
            <a:r>
              <a:rPr lang="en-GB" dirty="0">
                <a:effectLst/>
                <a:latin typeface="Roboto" panose="02000000000000000000" pitchFamily="2" charset="0"/>
              </a:rPr>
              <a:t> as </a:t>
            </a:r>
            <a:r>
              <a:rPr lang="en-GB" dirty="0" err="1">
                <a:effectLst/>
                <a:latin typeface="Roboto" panose="02000000000000000000" pitchFamily="2" charset="0"/>
              </a:rPr>
              <a:t>debitib</a:t>
            </a:r>
            <a:r>
              <a:rPr lang="en-GB" dirty="0">
                <a:effectLst/>
                <a:latin typeface="Roboto" panose="02000000000000000000" pitchFamily="2" charset="0"/>
              </a:rPr>
              <a:t> </a:t>
            </a:r>
            <a:r>
              <a:rPr lang="en-GB" dirty="0" err="1">
                <a:effectLst/>
                <a:latin typeface="Roboto" panose="02000000000000000000" pitchFamily="2" charset="0"/>
              </a:rPr>
              <a:t>eatquis</a:t>
            </a:r>
            <a:r>
              <a:rPr lang="en-GB" dirty="0">
                <a:effectLst/>
                <a:latin typeface="Roboto" panose="02000000000000000000" pitchFamily="2" charset="0"/>
              </a:rPr>
              <a:t> </a:t>
            </a:r>
            <a:r>
              <a:rPr lang="en-GB" dirty="0" err="1">
                <a:effectLst/>
                <a:latin typeface="Roboto" panose="02000000000000000000" pitchFamily="2" charset="0"/>
              </a:rPr>
              <a:t>delignat</a:t>
            </a:r>
            <a:endParaRPr lang="en-GB" dirty="0">
              <a:effectLst/>
              <a:latin typeface="Roboto" panose="02000000000000000000" pitchFamily="2" charset="0"/>
            </a:endParaRPr>
          </a:p>
        </p:txBody>
      </p:sp>
      <p:pic>
        <p:nvPicPr>
          <p:cNvPr id="18" name="Picture 17" descr="A white letter on a black background&#10;&#10;Description automatically generated">
            <a:extLst>
              <a:ext uri="{FF2B5EF4-FFF2-40B4-BE49-F238E27FC236}">
                <a16:creationId xmlns:a16="http://schemas.microsoft.com/office/drawing/2014/main" id="{57E92718-0447-3266-DD7B-A33C19F2603E}"/>
              </a:ext>
            </a:extLst>
          </p:cNvPr>
          <p:cNvPicPr>
            <a:picLocks noChangeAspect="1"/>
          </p:cNvPicPr>
          <p:nvPr userDrawn="1"/>
        </p:nvPicPr>
        <p:blipFill>
          <a:blip r:embed="rId5"/>
          <a:stretch>
            <a:fillRect/>
          </a:stretch>
        </p:blipFill>
        <p:spPr>
          <a:xfrm>
            <a:off x="442011" y="3379028"/>
            <a:ext cx="1711467" cy="633009"/>
          </a:xfrm>
          <a:prstGeom prst="rect">
            <a:avLst/>
          </a:prstGeom>
        </p:spPr>
      </p:pic>
    </p:spTree>
    <p:extLst>
      <p:ext uri="{BB962C8B-B14F-4D97-AF65-F5344CB8AC3E}">
        <p14:creationId xmlns:p14="http://schemas.microsoft.com/office/powerpoint/2010/main" val="2517707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D WHITE (no imag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320F63B-D13C-2F84-FC7D-58A4D629700B}"/>
              </a:ext>
            </a:extLst>
          </p:cNvPr>
          <p:cNvSpPr>
            <a:spLocks noGrp="1"/>
          </p:cNvSpPr>
          <p:nvPr>
            <p:ph type="body" idx="1" hasCustomPrompt="1"/>
          </p:nvPr>
        </p:nvSpPr>
        <p:spPr>
          <a:xfrm>
            <a:off x="371475" y="4507307"/>
            <a:ext cx="7858796" cy="845407"/>
          </a:xfrm>
        </p:spPr>
        <p:txBody>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Lorem ipsum </a:t>
            </a:r>
            <a:r>
              <a:rPr lang="en-GB" dirty="0" err="1">
                <a:effectLst/>
                <a:latin typeface="Roboto" panose="02000000000000000000" pitchFamily="2" charset="0"/>
              </a:rPr>
              <a:t>vitaque</a:t>
            </a:r>
            <a:r>
              <a:rPr lang="en-GB" dirty="0">
                <a:effectLst/>
                <a:latin typeface="Roboto" panose="02000000000000000000" pitchFamily="2" charset="0"/>
              </a:rPr>
              <a:t> </a:t>
            </a:r>
            <a:r>
              <a:rPr lang="en-GB" dirty="0" err="1">
                <a:effectLst/>
                <a:latin typeface="Roboto" panose="02000000000000000000" pitchFamily="2" charset="0"/>
              </a:rPr>
              <a:t>consectur</a:t>
            </a:r>
            <a:r>
              <a:rPr lang="en-GB" dirty="0">
                <a:effectLst/>
                <a:latin typeface="Roboto" panose="02000000000000000000" pitchFamily="2" charset="0"/>
              </a:rPr>
              <a:t>, </a:t>
            </a:r>
            <a:r>
              <a:rPr lang="en-GB" dirty="0" err="1">
                <a:effectLst/>
                <a:latin typeface="Roboto" panose="02000000000000000000" pitchFamily="2" charset="0"/>
              </a:rPr>
              <a:t>sequibe</a:t>
            </a:r>
            <a:r>
              <a:rPr lang="en-GB" dirty="0">
                <a:effectLst/>
                <a:latin typeface="Roboto" panose="02000000000000000000" pitchFamily="2" charset="0"/>
              </a:rPr>
              <a:t> </a:t>
            </a:r>
            <a:r>
              <a:rPr lang="en-GB" dirty="0" err="1">
                <a:effectLst/>
                <a:latin typeface="Roboto" panose="02000000000000000000" pitchFamily="2" charset="0"/>
              </a:rPr>
              <a:t>rnatur</a:t>
            </a:r>
            <a:r>
              <a:rPr lang="en-GB" dirty="0">
                <a:effectLst/>
                <a:latin typeface="Roboto" panose="02000000000000000000" pitchFamily="2" charset="0"/>
              </a:rPr>
              <a:t> as </a:t>
            </a:r>
            <a:r>
              <a:rPr lang="en-GB" dirty="0" err="1">
                <a:effectLst/>
                <a:latin typeface="Roboto" panose="02000000000000000000" pitchFamily="2" charset="0"/>
              </a:rPr>
              <a:t>debitib</a:t>
            </a:r>
            <a:r>
              <a:rPr lang="en-GB" dirty="0">
                <a:effectLst/>
                <a:latin typeface="Roboto" panose="02000000000000000000" pitchFamily="2" charset="0"/>
              </a:rPr>
              <a:t> </a:t>
            </a:r>
            <a:r>
              <a:rPr lang="en-GB" dirty="0" err="1">
                <a:effectLst/>
                <a:latin typeface="Roboto" panose="02000000000000000000" pitchFamily="2" charset="0"/>
              </a:rPr>
              <a:t>eatquis</a:t>
            </a:r>
            <a:r>
              <a:rPr lang="en-GB" dirty="0">
                <a:effectLst/>
                <a:latin typeface="Roboto" panose="02000000000000000000" pitchFamily="2" charset="0"/>
              </a:rPr>
              <a:t> </a:t>
            </a:r>
            <a:r>
              <a:rPr lang="en-GB" dirty="0" err="1">
                <a:effectLst/>
                <a:latin typeface="Roboto" panose="02000000000000000000" pitchFamily="2" charset="0"/>
              </a:rPr>
              <a:t>delignat</a:t>
            </a:r>
            <a:endParaRPr lang="en-GB" dirty="0">
              <a:effectLst/>
              <a:latin typeface="Roboto" panose="02000000000000000000" pitchFamily="2" charset="0"/>
            </a:endParaRPr>
          </a:p>
        </p:txBody>
      </p:sp>
      <p:sp>
        <p:nvSpPr>
          <p:cNvPr id="6" name="Slide Number Placeholder 5">
            <a:extLst>
              <a:ext uri="{FF2B5EF4-FFF2-40B4-BE49-F238E27FC236}">
                <a16:creationId xmlns:a16="http://schemas.microsoft.com/office/drawing/2014/main" id="{0D4E358A-8E23-3E05-CF01-F3D8F5149427}"/>
              </a:ext>
            </a:extLst>
          </p:cNvPr>
          <p:cNvSpPr>
            <a:spLocks noGrp="1"/>
          </p:cNvSpPr>
          <p:nvPr>
            <p:ph type="sldNum" sz="quarter" idx="12"/>
          </p:nvPr>
        </p:nvSpPr>
        <p:spPr/>
        <p:txBody>
          <a:bodyPr/>
          <a:lstStyle/>
          <a:p>
            <a:fld id="{EF91B0BD-71BF-8941-96B6-B0EE7EF76AA2}" type="slidenum">
              <a:rPr lang="en-GB" smtClean="0"/>
              <a:t>‹#›</a:t>
            </a:fld>
            <a:endParaRPr lang="en-GB"/>
          </a:p>
        </p:txBody>
      </p:sp>
      <p:sp>
        <p:nvSpPr>
          <p:cNvPr id="2" name="Title 1">
            <a:extLst>
              <a:ext uri="{FF2B5EF4-FFF2-40B4-BE49-F238E27FC236}">
                <a16:creationId xmlns:a16="http://schemas.microsoft.com/office/drawing/2014/main" id="{5ED41C84-C6EE-182E-2FDB-7052575C7E4F}"/>
              </a:ext>
            </a:extLst>
          </p:cNvPr>
          <p:cNvSpPr>
            <a:spLocks noGrp="1"/>
          </p:cNvSpPr>
          <p:nvPr>
            <p:ph type="title" hasCustomPrompt="1"/>
          </p:nvPr>
        </p:nvSpPr>
        <p:spPr>
          <a:xfrm>
            <a:off x="370804" y="2007704"/>
            <a:ext cx="7858796" cy="2209008"/>
          </a:xfrm>
        </p:spPr>
        <p:txBody>
          <a:bodyPr anchor="b">
            <a:normAutofit/>
          </a:bodyPr>
          <a:lstStyle>
            <a:lvl1pPr>
              <a:defRPr sz="6000" b="1" i="0">
                <a:ln w="12700">
                  <a:solidFill>
                    <a:srgbClr val="FF0000"/>
                  </a:solidFill>
                </a:ln>
                <a:noFill/>
                <a:latin typeface="Roboto" panose="02000000000000000000" pitchFamily="2" charset="0"/>
                <a:ea typeface="Roboto" panose="02000000000000000000" pitchFamily="2" charset="0"/>
              </a:defRPr>
            </a:lvl1pPr>
          </a:lstStyle>
          <a:p>
            <a:r>
              <a:rPr lang="en-GB" dirty="0"/>
              <a:t>LOREM IPSUM TITLE ALL CAPS</a:t>
            </a:r>
          </a:p>
        </p:txBody>
      </p:sp>
      <p:pic>
        <p:nvPicPr>
          <p:cNvPr id="5" name="Picture 4" descr="A red and black logo&#10;&#10;Description automatically generated">
            <a:extLst>
              <a:ext uri="{FF2B5EF4-FFF2-40B4-BE49-F238E27FC236}">
                <a16:creationId xmlns:a16="http://schemas.microsoft.com/office/drawing/2014/main" id="{04892470-F12F-BA52-6751-6B3E60611649}"/>
              </a:ext>
            </a:extLst>
          </p:cNvPr>
          <p:cNvPicPr>
            <a:picLocks noChangeAspect="1"/>
          </p:cNvPicPr>
          <p:nvPr userDrawn="1"/>
        </p:nvPicPr>
        <p:blipFill>
          <a:blip r:embed="rId2"/>
          <a:stretch>
            <a:fillRect/>
          </a:stretch>
        </p:blipFill>
        <p:spPr>
          <a:xfrm>
            <a:off x="442011" y="368300"/>
            <a:ext cx="854367" cy="315653"/>
          </a:xfrm>
          <a:prstGeom prst="rect">
            <a:avLst/>
          </a:prstGeom>
        </p:spPr>
      </p:pic>
    </p:spTree>
    <p:extLst>
      <p:ext uri="{BB962C8B-B14F-4D97-AF65-F5344CB8AC3E}">
        <p14:creationId xmlns:p14="http://schemas.microsoft.com/office/powerpoint/2010/main" val="1334745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at Sets AKW Apar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A91E504-859E-6B30-CF0A-E06E2D25CF24}"/>
              </a:ext>
            </a:extLst>
          </p:cNvPr>
          <p:cNvSpPr>
            <a:spLocks noGrp="1"/>
          </p:cNvSpPr>
          <p:nvPr>
            <p:ph type="sldNum" sz="quarter" idx="12"/>
          </p:nvPr>
        </p:nvSpPr>
        <p:spPr/>
        <p:txBody>
          <a:bodyPr/>
          <a:lstStyle/>
          <a:p>
            <a:fld id="{EF91B0BD-71BF-8941-96B6-B0EE7EF76AA2}" type="slidenum">
              <a:rPr lang="en-GB" smtClean="0"/>
              <a:t>‹#›</a:t>
            </a:fld>
            <a:endParaRPr lang="en-GB"/>
          </a:p>
        </p:txBody>
      </p:sp>
      <p:sp>
        <p:nvSpPr>
          <p:cNvPr id="7" name="Rectangle 6">
            <a:extLst>
              <a:ext uri="{FF2B5EF4-FFF2-40B4-BE49-F238E27FC236}">
                <a16:creationId xmlns:a16="http://schemas.microsoft.com/office/drawing/2014/main" id="{D528DCC5-2943-7276-81AA-E9C2C089FA46}"/>
              </a:ext>
            </a:extLst>
          </p:cNvPr>
          <p:cNvSpPr/>
          <p:nvPr userDrawn="1"/>
        </p:nvSpPr>
        <p:spPr>
          <a:xfrm>
            <a:off x="0" y="1"/>
            <a:ext cx="165544" cy="105606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600C308-DB70-58BB-97D6-70B4675A1883}"/>
              </a:ext>
            </a:extLst>
          </p:cNvPr>
          <p:cNvSpPr txBox="1"/>
          <p:nvPr userDrawn="1"/>
        </p:nvSpPr>
        <p:spPr>
          <a:xfrm>
            <a:off x="371475" y="185553"/>
            <a:ext cx="2764531" cy="646331"/>
          </a:xfrm>
          <a:prstGeom prst="rect">
            <a:avLst/>
          </a:prstGeom>
          <a:noFill/>
        </p:spPr>
        <p:txBody>
          <a:bodyPr wrap="square" rtlCol="0" anchor="ctr">
            <a:spAutoFit/>
          </a:bodyPr>
          <a:lstStyle/>
          <a:p>
            <a:r>
              <a:rPr lang="en-GB" sz="3600" b="1" i="0" dirty="0">
                <a:ln>
                  <a:solidFill>
                    <a:schemeClr val="tx1"/>
                  </a:solidFill>
                </a:ln>
                <a:noFill/>
                <a:latin typeface="Roboto" panose="02000000000000000000" pitchFamily="2" charset="0"/>
                <a:ea typeface="Roboto" panose="02000000000000000000" pitchFamily="2" charset="0"/>
              </a:rPr>
              <a:t>WHAT SETS</a:t>
            </a:r>
          </a:p>
        </p:txBody>
      </p:sp>
      <p:sp>
        <p:nvSpPr>
          <p:cNvPr id="6" name="TextBox 5">
            <a:extLst>
              <a:ext uri="{FF2B5EF4-FFF2-40B4-BE49-F238E27FC236}">
                <a16:creationId xmlns:a16="http://schemas.microsoft.com/office/drawing/2014/main" id="{E7952D95-2689-CAAE-C1A7-5FA8432B5E99}"/>
              </a:ext>
            </a:extLst>
          </p:cNvPr>
          <p:cNvSpPr txBox="1"/>
          <p:nvPr userDrawn="1"/>
        </p:nvSpPr>
        <p:spPr>
          <a:xfrm>
            <a:off x="4106348" y="185553"/>
            <a:ext cx="2764531" cy="646331"/>
          </a:xfrm>
          <a:prstGeom prst="rect">
            <a:avLst/>
          </a:prstGeom>
          <a:noFill/>
        </p:spPr>
        <p:txBody>
          <a:bodyPr wrap="square" rtlCol="0" anchor="ctr">
            <a:spAutoFit/>
          </a:bodyPr>
          <a:lstStyle/>
          <a:p>
            <a:r>
              <a:rPr lang="en-GB" sz="3600" b="1" i="0" dirty="0">
                <a:ln>
                  <a:solidFill>
                    <a:schemeClr val="tx1"/>
                  </a:solidFill>
                </a:ln>
                <a:noFill/>
                <a:latin typeface="Roboto" panose="02000000000000000000" pitchFamily="2" charset="0"/>
                <a:ea typeface="Roboto" panose="02000000000000000000" pitchFamily="2" charset="0"/>
              </a:rPr>
              <a:t>APART?</a:t>
            </a:r>
          </a:p>
        </p:txBody>
      </p:sp>
      <p:sp>
        <p:nvSpPr>
          <p:cNvPr id="9" name="TextBox 8">
            <a:extLst>
              <a:ext uri="{FF2B5EF4-FFF2-40B4-BE49-F238E27FC236}">
                <a16:creationId xmlns:a16="http://schemas.microsoft.com/office/drawing/2014/main" id="{4ADAF4BC-4873-118D-D22F-5D3485AA6442}"/>
              </a:ext>
            </a:extLst>
          </p:cNvPr>
          <p:cNvSpPr txBox="1"/>
          <p:nvPr userDrawn="1"/>
        </p:nvSpPr>
        <p:spPr>
          <a:xfrm>
            <a:off x="3011644" y="185553"/>
            <a:ext cx="1772391" cy="646331"/>
          </a:xfrm>
          <a:prstGeom prst="rect">
            <a:avLst/>
          </a:prstGeom>
          <a:noFill/>
        </p:spPr>
        <p:txBody>
          <a:bodyPr wrap="square" rtlCol="0" anchor="ctr">
            <a:spAutoFit/>
          </a:bodyPr>
          <a:lstStyle/>
          <a:p>
            <a:r>
              <a:rPr lang="en-GB" sz="3600" b="1" i="0" dirty="0">
                <a:ln>
                  <a:noFill/>
                </a:ln>
                <a:solidFill>
                  <a:srgbClr val="FF0000"/>
                </a:solidFill>
                <a:latin typeface="Roboto" panose="02000000000000000000" pitchFamily="2" charset="0"/>
                <a:ea typeface="Roboto" panose="02000000000000000000" pitchFamily="2" charset="0"/>
              </a:rPr>
              <a:t>AKW</a:t>
            </a:r>
          </a:p>
        </p:txBody>
      </p:sp>
      <p:pic>
        <p:nvPicPr>
          <p:cNvPr id="10" name="Picture 9" descr="A black and white logo&#10;&#10;Description automatically generated">
            <a:extLst>
              <a:ext uri="{FF2B5EF4-FFF2-40B4-BE49-F238E27FC236}">
                <a16:creationId xmlns:a16="http://schemas.microsoft.com/office/drawing/2014/main" id="{DAA2AA6A-E69D-D6AB-D7A1-4F9BECBCE2DD}"/>
              </a:ext>
            </a:extLst>
          </p:cNvPr>
          <p:cNvPicPr>
            <a:picLocks noChangeAspect="1"/>
          </p:cNvPicPr>
          <p:nvPr userDrawn="1"/>
        </p:nvPicPr>
        <p:blipFill>
          <a:blip r:embed="rId2"/>
          <a:stretch>
            <a:fillRect/>
          </a:stretch>
        </p:blipFill>
        <p:spPr>
          <a:xfrm>
            <a:off x="10966158" y="365125"/>
            <a:ext cx="854367" cy="315912"/>
          </a:xfrm>
          <a:prstGeom prst="rect">
            <a:avLst/>
          </a:prstGeom>
        </p:spPr>
      </p:pic>
      <p:sp>
        <p:nvSpPr>
          <p:cNvPr id="11" name="Rectangle 10">
            <a:extLst>
              <a:ext uri="{FF2B5EF4-FFF2-40B4-BE49-F238E27FC236}">
                <a16:creationId xmlns:a16="http://schemas.microsoft.com/office/drawing/2014/main" id="{127C9E25-6DB3-B958-CC39-3FD62EFB0174}"/>
              </a:ext>
            </a:extLst>
          </p:cNvPr>
          <p:cNvSpPr/>
          <p:nvPr userDrawn="1"/>
        </p:nvSpPr>
        <p:spPr>
          <a:xfrm rot="5400000">
            <a:off x="102966" y="1243445"/>
            <a:ext cx="165544" cy="37147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1DC02FEB-E753-6C4D-802C-C0328DC00ABD}"/>
              </a:ext>
            </a:extLst>
          </p:cNvPr>
          <p:cNvSpPr txBox="1"/>
          <p:nvPr userDrawn="1"/>
        </p:nvSpPr>
        <p:spPr>
          <a:xfrm>
            <a:off x="516834" y="1259905"/>
            <a:ext cx="5434704" cy="338554"/>
          </a:xfrm>
          <a:prstGeom prst="rect">
            <a:avLst/>
          </a:prstGeom>
          <a:noFill/>
        </p:spPr>
        <p:txBody>
          <a:bodyPr wrap="square" rtlCol="0" anchor="ctr">
            <a:spAutoFit/>
          </a:bodyPr>
          <a:lstStyle/>
          <a:p>
            <a:r>
              <a:rPr lang="en-GB" sz="1600" b="1" i="0" dirty="0">
                <a:latin typeface="Roboto" panose="02000000000000000000" pitchFamily="2" charset="0"/>
                <a:ea typeface="Roboto" panose="02000000000000000000" pitchFamily="2" charset="0"/>
              </a:rPr>
              <a:t>Industry Innovators</a:t>
            </a:r>
          </a:p>
        </p:txBody>
      </p:sp>
      <p:sp>
        <p:nvSpPr>
          <p:cNvPr id="16" name="TextBox 15">
            <a:extLst>
              <a:ext uri="{FF2B5EF4-FFF2-40B4-BE49-F238E27FC236}">
                <a16:creationId xmlns:a16="http://schemas.microsoft.com/office/drawing/2014/main" id="{8E8E28B7-4181-6C6F-B404-364BF8C5895B}"/>
              </a:ext>
            </a:extLst>
          </p:cNvPr>
          <p:cNvSpPr txBox="1"/>
          <p:nvPr userDrawn="1"/>
        </p:nvSpPr>
        <p:spPr>
          <a:xfrm>
            <a:off x="516833" y="1598459"/>
            <a:ext cx="5434703" cy="507831"/>
          </a:xfrm>
          <a:prstGeom prst="rect">
            <a:avLst/>
          </a:prstGeom>
          <a:noFill/>
        </p:spPr>
        <p:txBody>
          <a:bodyPr wrap="square" rtlCol="0">
            <a:spAutoFit/>
          </a:bodyPr>
          <a:lstStyle/>
          <a:p>
            <a:r>
              <a:rPr lang="en-GB" sz="900" dirty="0">
                <a:solidFill>
                  <a:srgbClr val="3B3F41"/>
                </a:solidFill>
                <a:effectLst/>
                <a:latin typeface="Roboto" panose="02000000000000000000" pitchFamily="2" charset="0"/>
              </a:rPr>
              <a:t>With a portfolio of over 5,500 products designed to offer a one-stop-shop solution, our expert in-house engineers create inclusive innovations that aim to make life better for people living with reduced mobility, dementia, or visual impairment – and we do exactly that, better than anybody else.</a:t>
            </a:r>
          </a:p>
        </p:txBody>
      </p:sp>
      <p:sp>
        <p:nvSpPr>
          <p:cNvPr id="17" name="Rectangle 16">
            <a:extLst>
              <a:ext uri="{FF2B5EF4-FFF2-40B4-BE49-F238E27FC236}">
                <a16:creationId xmlns:a16="http://schemas.microsoft.com/office/drawing/2014/main" id="{C481A5C9-6A37-4FB6-8F88-ECC641EB671E}"/>
              </a:ext>
            </a:extLst>
          </p:cNvPr>
          <p:cNvSpPr/>
          <p:nvPr userDrawn="1"/>
        </p:nvSpPr>
        <p:spPr>
          <a:xfrm rot="5400000">
            <a:off x="6198965" y="1243446"/>
            <a:ext cx="165544" cy="37147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81D10296-EB1A-3A52-2426-D71909E9906D}"/>
              </a:ext>
            </a:extLst>
          </p:cNvPr>
          <p:cNvSpPr txBox="1"/>
          <p:nvPr userDrawn="1"/>
        </p:nvSpPr>
        <p:spPr>
          <a:xfrm>
            <a:off x="6612833" y="1259906"/>
            <a:ext cx="4976195" cy="338554"/>
          </a:xfrm>
          <a:prstGeom prst="rect">
            <a:avLst/>
          </a:prstGeom>
          <a:noFill/>
        </p:spPr>
        <p:txBody>
          <a:bodyPr wrap="square" rtlCol="0" anchor="ctr">
            <a:spAutoFit/>
          </a:bodyPr>
          <a:lstStyle/>
          <a:p>
            <a:r>
              <a:rPr lang="en-GB" sz="1600" b="1" i="0" dirty="0">
                <a:latin typeface="Roboto" panose="02000000000000000000" pitchFamily="2" charset="0"/>
                <a:ea typeface="Roboto" panose="02000000000000000000" pitchFamily="2" charset="0"/>
              </a:rPr>
              <a:t>Here To Help</a:t>
            </a:r>
          </a:p>
        </p:txBody>
      </p:sp>
      <p:sp>
        <p:nvSpPr>
          <p:cNvPr id="19" name="TextBox 18">
            <a:extLst>
              <a:ext uri="{FF2B5EF4-FFF2-40B4-BE49-F238E27FC236}">
                <a16:creationId xmlns:a16="http://schemas.microsoft.com/office/drawing/2014/main" id="{3C39CCF2-5A32-FDB5-0E10-808AA4B85BF9}"/>
              </a:ext>
            </a:extLst>
          </p:cNvPr>
          <p:cNvSpPr txBox="1"/>
          <p:nvPr userDrawn="1"/>
        </p:nvSpPr>
        <p:spPr>
          <a:xfrm>
            <a:off x="6612833" y="1598460"/>
            <a:ext cx="4976194" cy="369332"/>
          </a:xfrm>
          <a:prstGeom prst="rect">
            <a:avLst/>
          </a:prstGeom>
          <a:noFill/>
        </p:spPr>
        <p:txBody>
          <a:bodyPr wrap="square" rtlCol="0">
            <a:spAutoFit/>
          </a:bodyPr>
          <a:lstStyle/>
          <a:p>
            <a:r>
              <a:rPr lang="en-GB" sz="900" dirty="0">
                <a:solidFill>
                  <a:srgbClr val="3B3F41"/>
                </a:solidFill>
                <a:effectLst/>
                <a:latin typeface="Roboto" panose="02000000000000000000" pitchFamily="2" charset="0"/>
              </a:rPr>
              <a:t>Our Customer Services department is comprised of regional advisors trained to deliver market-leading support to our customers.</a:t>
            </a:r>
          </a:p>
        </p:txBody>
      </p:sp>
      <p:sp>
        <p:nvSpPr>
          <p:cNvPr id="20" name="Rectangle 19">
            <a:extLst>
              <a:ext uri="{FF2B5EF4-FFF2-40B4-BE49-F238E27FC236}">
                <a16:creationId xmlns:a16="http://schemas.microsoft.com/office/drawing/2014/main" id="{F73EE775-BD45-B06F-1719-571986F960B3}"/>
              </a:ext>
            </a:extLst>
          </p:cNvPr>
          <p:cNvSpPr/>
          <p:nvPr userDrawn="1"/>
        </p:nvSpPr>
        <p:spPr>
          <a:xfrm rot="5400000">
            <a:off x="102966" y="2259107"/>
            <a:ext cx="165544" cy="37147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B5421F39-E82E-F87A-C0D4-D0E81E6C6EC3}"/>
              </a:ext>
            </a:extLst>
          </p:cNvPr>
          <p:cNvSpPr txBox="1"/>
          <p:nvPr userDrawn="1"/>
        </p:nvSpPr>
        <p:spPr>
          <a:xfrm>
            <a:off x="516834" y="2275567"/>
            <a:ext cx="5201481" cy="338554"/>
          </a:xfrm>
          <a:prstGeom prst="rect">
            <a:avLst/>
          </a:prstGeom>
          <a:noFill/>
        </p:spPr>
        <p:txBody>
          <a:bodyPr wrap="square" rtlCol="0" anchor="ctr">
            <a:spAutoFit/>
          </a:bodyPr>
          <a:lstStyle/>
          <a:p>
            <a:r>
              <a:rPr lang="en-GB" sz="1600" b="1" i="0" dirty="0">
                <a:latin typeface="Roboto" panose="02000000000000000000" pitchFamily="2" charset="0"/>
                <a:ea typeface="Roboto" panose="02000000000000000000" pitchFamily="2" charset="0"/>
              </a:rPr>
              <a:t>Manufactured To Last</a:t>
            </a:r>
          </a:p>
        </p:txBody>
      </p:sp>
      <p:sp>
        <p:nvSpPr>
          <p:cNvPr id="22" name="TextBox 21">
            <a:extLst>
              <a:ext uri="{FF2B5EF4-FFF2-40B4-BE49-F238E27FC236}">
                <a16:creationId xmlns:a16="http://schemas.microsoft.com/office/drawing/2014/main" id="{C720A1D8-3B59-96A4-7680-F98429307548}"/>
              </a:ext>
            </a:extLst>
          </p:cNvPr>
          <p:cNvSpPr txBox="1"/>
          <p:nvPr userDrawn="1"/>
        </p:nvSpPr>
        <p:spPr>
          <a:xfrm>
            <a:off x="516834" y="2614121"/>
            <a:ext cx="5201480" cy="507831"/>
          </a:xfrm>
          <a:prstGeom prst="rect">
            <a:avLst/>
          </a:prstGeom>
          <a:noFill/>
        </p:spPr>
        <p:txBody>
          <a:bodyPr wrap="square" rtlCol="0">
            <a:spAutoFit/>
          </a:bodyPr>
          <a:lstStyle/>
          <a:p>
            <a:r>
              <a:rPr lang="en-GB" sz="900" dirty="0">
                <a:solidFill>
                  <a:srgbClr val="3B3F41"/>
                </a:solidFill>
                <a:effectLst/>
                <a:latin typeface="Roboto" panose="02000000000000000000" pitchFamily="2" charset="0"/>
              </a:rPr>
              <a:t>As experienced manufacturers, we oversee every stage of the production process from beginning to end, that’s why we’re confident enough to offer the longest warranties in the market and give our customers ultimate peace of mind.</a:t>
            </a:r>
          </a:p>
        </p:txBody>
      </p:sp>
      <p:sp>
        <p:nvSpPr>
          <p:cNvPr id="23" name="Rectangle 22">
            <a:extLst>
              <a:ext uri="{FF2B5EF4-FFF2-40B4-BE49-F238E27FC236}">
                <a16:creationId xmlns:a16="http://schemas.microsoft.com/office/drawing/2014/main" id="{C6DBDE27-BE6E-AA49-C1F6-AB258DF34BBA}"/>
              </a:ext>
            </a:extLst>
          </p:cNvPr>
          <p:cNvSpPr/>
          <p:nvPr userDrawn="1"/>
        </p:nvSpPr>
        <p:spPr>
          <a:xfrm rot="5400000">
            <a:off x="102966" y="3274769"/>
            <a:ext cx="165544" cy="37147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A0AC3BDF-7F0F-9180-B6CE-3CDCA32ECC5C}"/>
              </a:ext>
            </a:extLst>
          </p:cNvPr>
          <p:cNvSpPr txBox="1"/>
          <p:nvPr userDrawn="1"/>
        </p:nvSpPr>
        <p:spPr>
          <a:xfrm>
            <a:off x="516834" y="3291229"/>
            <a:ext cx="5201481" cy="338554"/>
          </a:xfrm>
          <a:prstGeom prst="rect">
            <a:avLst/>
          </a:prstGeom>
          <a:noFill/>
        </p:spPr>
        <p:txBody>
          <a:bodyPr wrap="square" rtlCol="0" anchor="ctr">
            <a:spAutoFit/>
          </a:bodyPr>
          <a:lstStyle/>
          <a:p>
            <a:r>
              <a:rPr lang="en-GB" sz="1600" b="1" i="0" dirty="0">
                <a:latin typeface="Roboto" panose="02000000000000000000" pitchFamily="2" charset="0"/>
                <a:ea typeface="Roboto" panose="02000000000000000000" pitchFamily="2" charset="0"/>
              </a:rPr>
              <a:t>Tried &amp; Tested</a:t>
            </a:r>
          </a:p>
        </p:txBody>
      </p:sp>
      <p:sp>
        <p:nvSpPr>
          <p:cNvPr id="25" name="TextBox 24">
            <a:extLst>
              <a:ext uri="{FF2B5EF4-FFF2-40B4-BE49-F238E27FC236}">
                <a16:creationId xmlns:a16="http://schemas.microsoft.com/office/drawing/2014/main" id="{83CF05D0-9319-F6FD-C604-15E99DFE3013}"/>
              </a:ext>
            </a:extLst>
          </p:cNvPr>
          <p:cNvSpPr txBox="1"/>
          <p:nvPr userDrawn="1"/>
        </p:nvSpPr>
        <p:spPr>
          <a:xfrm>
            <a:off x="516834" y="3629783"/>
            <a:ext cx="5201480" cy="507831"/>
          </a:xfrm>
          <a:prstGeom prst="rect">
            <a:avLst/>
          </a:prstGeom>
          <a:noFill/>
        </p:spPr>
        <p:txBody>
          <a:bodyPr wrap="square" rtlCol="0">
            <a:spAutoFit/>
          </a:bodyPr>
          <a:lstStyle/>
          <a:p>
            <a:r>
              <a:rPr lang="en-GB" sz="900" dirty="0">
                <a:solidFill>
                  <a:srgbClr val="3B3F41"/>
                </a:solidFill>
                <a:effectLst/>
                <a:latin typeface="Roboto" panose="02000000000000000000" pitchFamily="2" charset="0"/>
              </a:rPr>
              <a:t>Our products are independently assessed and certified by various third-party organisations, including the RNIB, DSDC and BEAB Care, to ensure they meet the required care and safety standards for our customers.</a:t>
            </a:r>
          </a:p>
        </p:txBody>
      </p:sp>
      <p:sp>
        <p:nvSpPr>
          <p:cNvPr id="26" name="Rectangle 25">
            <a:extLst>
              <a:ext uri="{FF2B5EF4-FFF2-40B4-BE49-F238E27FC236}">
                <a16:creationId xmlns:a16="http://schemas.microsoft.com/office/drawing/2014/main" id="{47F26975-E571-67D1-F4E4-9A060B9423C0}"/>
              </a:ext>
            </a:extLst>
          </p:cNvPr>
          <p:cNvSpPr/>
          <p:nvPr userDrawn="1"/>
        </p:nvSpPr>
        <p:spPr>
          <a:xfrm rot="5400000">
            <a:off x="102966" y="4290431"/>
            <a:ext cx="165544" cy="37147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18E0D7CB-5326-D12C-50BA-43CA1BAD63AC}"/>
              </a:ext>
            </a:extLst>
          </p:cNvPr>
          <p:cNvSpPr txBox="1"/>
          <p:nvPr userDrawn="1"/>
        </p:nvSpPr>
        <p:spPr>
          <a:xfrm>
            <a:off x="516834" y="4306891"/>
            <a:ext cx="5201481" cy="338554"/>
          </a:xfrm>
          <a:prstGeom prst="rect">
            <a:avLst/>
          </a:prstGeom>
          <a:noFill/>
        </p:spPr>
        <p:txBody>
          <a:bodyPr wrap="square" rtlCol="0" anchor="ctr">
            <a:spAutoFit/>
          </a:bodyPr>
          <a:lstStyle/>
          <a:p>
            <a:r>
              <a:rPr lang="en-GB" sz="1600" b="1" dirty="0">
                <a:solidFill>
                  <a:srgbClr val="3B3F41"/>
                </a:solidFill>
                <a:effectLst/>
                <a:latin typeface="Roboto" panose="02000000000000000000" pitchFamily="2" charset="0"/>
              </a:rPr>
              <a:t>Personable Sales Approach</a:t>
            </a:r>
            <a:endParaRPr lang="en-GB" sz="1600" dirty="0">
              <a:solidFill>
                <a:srgbClr val="3B3F41"/>
              </a:solidFill>
              <a:effectLst/>
              <a:latin typeface="Roboto" panose="02000000000000000000" pitchFamily="2" charset="0"/>
            </a:endParaRPr>
          </a:p>
        </p:txBody>
      </p:sp>
      <p:sp>
        <p:nvSpPr>
          <p:cNvPr id="28" name="TextBox 27">
            <a:extLst>
              <a:ext uri="{FF2B5EF4-FFF2-40B4-BE49-F238E27FC236}">
                <a16:creationId xmlns:a16="http://schemas.microsoft.com/office/drawing/2014/main" id="{AD3E540A-14D3-28D4-030E-B82F86618E11}"/>
              </a:ext>
            </a:extLst>
          </p:cNvPr>
          <p:cNvSpPr txBox="1"/>
          <p:nvPr userDrawn="1"/>
        </p:nvSpPr>
        <p:spPr>
          <a:xfrm>
            <a:off x="516834" y="4645445"/>
            <a:ext cx="5201480" cy="369332"/>
          </a:xfrm>
          <a:prstGeom prst="rect">
            <a:avLst/>
          </a:prstGeom>
          <a:noFill/>
        </p:spPr>
        <p:txBody>
          <a:bodyPr wrap="square" rtlCol="0">
            <a:spAutoFit/>
          </a:bodyPr>
          <a:lstStyle/>
          <a:p>
            <a:r>
              <a:rPr lang="en-GB" sz="900" dirty="0">
                <a:solidFill>
                  <a:srgbClr val="3B3F41"/>
                </a:solidFill>
                <a:effectLst/>
                <a:latin typeface="Roboto" panose="02000000000000000000" pitchFamily="2" charset="0"/>
              </a:rPr>
              <a:t>Our experienced network of Sales Representatives are there to offer insightful knowledge and practical advice, on-hand in your local area, when you need it.</a:t>
            </a:r>
          </a:p>
        </p:txBody>
      </p:sp>
      <p:sp>
        <p:nvSpPr>
          <p:cNvPr id="29" name="Rectangle 28">
            <a:extLst>
              <a:ext uri="{FF2B5EF4-FFF2-40B4-BE49-F238E27FC236}">
                <a16:creationId xmlns:a16="http://schemas.microsoft.com/office/drawing/2014/main" id="{FD385176-CEF2-81FF-CB2E-E80BDB5F53C3}"/>
              </a:ext>
            </a:extLst>
          </p:cNvPr>
          <p:cNvSpPr/>
          <p:nvPr userDrawn="1"/>
        </p:nvSpPr>
        <p:spPr>
          <a:xfrm rot="5400000">
            <a:off x="102966" y="5167593"/>
            <a:ext cx="165544" cy="37147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C402301A-0675-D4CB-2FCF-3BAD018374C7}"/>
              </a:ext>
            </a:extLst>
          </p:cNvPr>
          <p:cNvSpPr txBox="1"/>
          <p:nvPr userDrawn="1"/>
        </p:nvSpPr>
        <p:spPr>
          <a:xfrm>
            <a:off x="516834" y="5184053"/>
            <a:ext cx="5201481" cy="338554"/>
          </a:xfrm>
          <a:prstGeom prst="rect">
            <a:avLst/>
          </a:prstGeom>
          <a:noFill/>
        </p:spPr>
        <p:txBody>
          <a:bodyPr wrap="square" rtlCol="0" anchor="ctr">
            <a:spAutoFit/>
          </a:bodyPr>
          <a:lstStyle/>
          <a:p>
            <a:r>
              <a:rPr lang="en-GB" sz="1600" b="1" dirty="0">
                <a:solidFill>
                  <a:srgbClr val="3B3F41"/>
                </a:solidFill>
                <a:effectLst/>
                <a:latin typeface="Roboto" panose="02000000000000000000" pitchFamily="2" charset="0"/>
              </a:rPr>
              <a:t>Dedicated Surveying Service</a:t>
            </a:r>
            <a:endParaRPr lang="en-GB" sz="1600" dirty="0">
              <a:solidFill>
                <a:srgbClr val="3B3F41"/>
              </a:solidFill>
              <a:effectLst/>
              <a:latin typeface="Roboto" panose="02000000000000000000" pitchFamily="2" charset="0"/>
            </a:endParaRPr>
          </a:p>
        </p:txBody>
      </p:sp>
      <p:sp>
        <p:nvSpPr>
          <p:cNvPr id="31" name="TextBox 30">
            <a:extLst>
              <a:ext uri="{FF2B5EF4-FFF2-40B4-BE49-F238E27FC236}">
                <a16:creationId xmlns:a16="http://schemas.microsoft.com/office/drawing/2014/main" id="{42AC8BEE-F41A-7694-68E0-48B4051ABB53}"/>
              </a:ext>
            </a:extLst>
          </p:cNvPr>
          <p:cNvSpPr txBox="1"/>
          <p:nvPr userDrawn="1"/>
        </p:nvSpPr>
        <p:spPr>
          <a:xfrm>
            <a:off x="516834" y="5522607"/>
            <a:ext cx="5201480" cy="369332"/>
          </a:xfrm>
          <a:prstGeom prst="rect">
            <a:avLst/>
          </a:prstGeom>
          <a:noFill/>
        </p:spPr>
        <p:txBody>
          <a:bodyPr wrap="square" rtlCol="0">
            <a:spAutoFit/>
          </a:bodyPr>
          <a:lstStyle/>
          <a:p>
            <a:r>
              <a:rPr lang="en-GB" sz="900" dirty="0">
                <a:solidFill>
                  <a:srgbClr val="3B3F41"/>
                </a:solidFill>
                <a:effectLst/>
                <a:latin typeface="Roboto" panose="02000000000000000000" pitchFamily="2" charset="0"/>
              </a:rPr>
              <a:t>Our nationwide team of Surveyors conduct on-site visits and provide drawings to design the most effective adaptation for our customers.</a:t>
            </a:r>
          </a:p>
        </p:txBody>
      </p:sp>
      <p:sp>
        <p:nvSpPr>
          <p:cNvPr id="33" name="Rectangle 32">
            <a:extLst>
              <a:ext uri="{FF2B5EF4-FFF2-40B4-BE49-F238E27FC236}">
                <a16:creationId xmlns:a16="http://schemas.microsoft.com/office/drawing/2014/main" id="{520AA128-8E0F-FEA5-DFD8-0B65230EC066}"/>
              </a:ext>
            </a:extLst>
          </p:cNvPr>
          <p:cNvSpPr/>
          <p:nvPr userDrawn="1"/>
        </p:nvSpPr>
        <p:spPr>
          <a:xfrm rot="5400000">
            <a:off x="6198964" y="2104835"/>
            <a:ext cx="165544" cy="37147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796ABCA1-E742-EDC3-6A59-20F596252C03}"/>
              </a:ext>
            </a:extLst>
          </p:cNvPr>
          <p:cNvSpPr txBox="1"/>
          <p:nvPr userDrawn="1"/>
        </p:nvSpPr>
        <p:spPr>
          <a:xfrm>
            <a:off x="6612833" y="2121295"/>
            <a:ext cx="4976194" cy="338554"/>
          </a:xfrm>
          <a:prstGeom prst="rect">
            <a:avLst/>
          </a:prstGeom>
          <a:noFill/>
        </p:spPr>
        <p:txBody>
          <a:bodyPr wrap="square" rtlCol="0" anchor="ctr">
            <a:spAutoFit/>
          </a:bodyPr>
          <a:lstStyle/>
          <a:p>
            <a:r>
              <a:rPr lang="en-GB" sz="1600" b="1" dirty="0">
                <a:solidFill>
                  <a:srgbClr val="3B3F41"/>
                </a:solidFill>
                <a:effectLst/>
                <a:latin typeface="Roboto" panose="02000000000000000000" pitchFamily="2" charset="0"/>
              </a:rPr>
              <a:t>Always Prioritising Safety</a:t>
            </a:r>
            <a:endParaRPr lang="en-GB" sz="1600" dirty="0">
              <a:solidFill>
                <a:srgbClr val="3B3F41"/>
              </a:solidFill>
              <a:effectLst/>
              <a:latin typeface="Roboto" panose="02000000000000000000" pitchFamily="2" charset="0"/>
            </a:endParaRPr>
          </a:p>
        </p:txBody>
      </p:sp>
      <p:sp>
        <p:nvSpPr>
          <p:cNvPr id="35" name="TextBox 34">
            <a:extLst>
              <a:ext uri="{FF2B5EF4-FFF2-40B4-BE49-F238E27FC236}">
                <a16:creationId xmlns:a16="http://schemas.microsoft.com/office/drawing/2014/main" id="{8AB89F54-69AA-EEC9-2CAD-B759E4D24CC8}"/>
              </a:ext>
            </a:extLst>
          </p:cNvPr>
          <p:cNvSpPr txBox="1"/>
          <p:nvPr userDrawn="1"/>
        </p:nvSpPr>
        <p:spPr>
          <a:xfrm>
            <a:off x="6612832" y="2459849"/>
            <a:ext cx="4976193" cy="369332"/>
          </a:xfrm>
          <a:prstGeom prst="rect">
            <a:avLst/>
          </a:prstGeom>
          <a:noFill/>
        </p:spPr>
        <p:txBody>
          <a:bodyPr wrap="square" rtlCol="0">
            <a:spAutoFit/>
          </a:bodyPr>
          <a:lstStyle/>
          <a:p>
            <a:r>
              <a:rPr lang="en-GB" sz="900" dirty="0">
                <a:solidFill>
                  <a:srgbClr val="3B3F41"/>
                </a:solidFill>
                <a:effectLst/>
                <a:latin typeface="Roboto" panose="02000000000000000000" pitchFamily="2" charset="0"/>
              </a:rPr>
              <a:t>AKW Quality Control colleagues work to ISO standards and rigorously inspect our products before dispatch.</a:t>
            </a:r>
          </a:p>
        </p:txBody>
      </p:sp>
      <p:sp>
        <p:nvSpPr>
          <p:cNvPr id="36" name="Rectangle 35">
            <a:extLst>
              <a:ext uri="{FF2B5EF4-FFF2-40B4-BE49-F238E27FC236}">
                <a16:creationId xmlns:a16="http://schemas.microsoft.com/office/drawing/2014/main" id="{83A17B21-8AE3-EAD8-5BED-8F378AD90B39}"/>
              </a:ext>
            </a:extLst>
          </p:cNvPr>
          <p:cNvSpPr/>
          <p:nvPr userDrawn="1"/>
        </p:nvSpPr>
        <p:spPr>
          <a:xfrm rot="5400000">
            <a:off x="6198964" y="2969956"/>
            <a:ext cx="165544" cy="37147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471C5EA1-EADF-09A8-A279-321E99BFDEF4}"/>
              </a:ext>
            </a:extLst>
          </p:cNvPr>
          <p:cNvSpPr txBox="1"/>
          <p:nvPr userDrawn="1"/>
        </p:nvSpPr>
        <p:spPr>
          <a:xfrm>
            <a:off x="6612833" y="2986416"/>
            <a:ext cx="4976194" cy="338554"/>
          </a:xfrm>
          <a:prstGeom prst="rect">
            <a:avLst/>
          </a:prstGeom>
          <a:noFill/>
        </p:spPr>
        <p:txBody>
          <a:bodyPr wrap="square" rtlCol="0" anchor="ctr">
            <a:spAutoFit/>
          </a:bodyPr>
          <a:lstStyle/>
          <a:p>
            <a:r>
              <a:rPr lang="en-GB" sz="1600" b="1" dirty="0">
                <a:solidFill>
                  <a:srgbClr val="3B3F41"/>
                </a:solidFill>
                <a:effectLst/>
                <a:latin typeface="Roboto" panose="02000000000000000000" pitchFamily="2" charset="0"/>
              </a:rPr>
              <a:t>Dedicated Transport Network</a:t>
            </a:r>
            <a:endParaRPr lang="en-GB" sz="1600" dirty="0">
              <a:solidFill>
                <a:srgbClr val="3B3F41"/>
              </a:solidFill>
              <a:effectLst/>
              <a:latin typeface="Roboto" panose="02000000000000000000" pitchFamily="2" charset="0"/>
            </a:endParaRPr>
          </a:p>
        </p:txBody>
      </p:sp>
      <p:sp>
        <p:nvSpPr>
          <p:cNvPr id="38" name="TextBox 37">
            <a:extLst>
              <a:ext uri="{FF2B5EF4-FFF2-40B4-BE49-F238E27FC236}">
                <a16:creationId xmlns:a16="http://schemas.microsoft.com/office/drawing/2014/main" id="{57E0A873-8F62-0465-0756-5EF64C0BC535}"/>
              </a:ext>
            </a:extLst>
          </p:cNvPr>
          <p:cNvSpPr txBox="1"/>
          <p:nvPr userDrawn="1"/>
        </p:nvSpPr>
        <p:spPr>
          <a:xfrm>
            <a:off x="6612832" y="3324970"/>
            <a:ext cx="4976193" cy="507831"/>
          </a:xfrm>
          <a:prstGeom prst="rect">
            <a:avLst/>
          </a:prstGeom>
          <a:noFill/>
        </p:spPr>
        <p:txBody>
          <a:bodyPr wrap="square" rtlCol="0">
            <a:spAutoFit/>
          </a:bodyPr>
          <a:lstStyle/>
          <a:p>
            <a:r>
              <a:rPr lang="en-GB" sz="900" dirty="0">
                <a:solidFill>
                  <a:srgbClr val="3B3F41"/>
                </a:solidFill>
                <a:effectLst/>
                <a:latin typeface="Roboto" panose="02000000000000000000" pitchFamily="2" charset="0"/>
              </a:rPr>
              <a:t>With stock available from several UK-wide distribution hubs, we’re able to provide next-working-day delivery services in partnership with renowned national distributors XPO and DPD, who delivered an impressive 99.15% of orders on time and in full in 2023.</a:t>
            </a:r>
          </a:p>
        </p:txBody>
      </p:sp>
      <p:sp>
        <p:nvSpPr>
          <p:cNvPr id="39" name="Rectangle 38">
            <a:extLst>
              <a:ext uri="{FF2B5EF4-FFF2-40B4-BE49-F238E27FC236}">
                <a16:creationId xmlns:a16="http://schemas.microsoft.com/office/drawing/2014/main" id="{649207D1-2639-9632-DDD9-47BA08D8021F}"/>
              </a:ext>
            </a:extLst>
          </p:cNvPr>
          <p:cNvSpPr/>
          <p:nvPr userDrawn="1"/>
        </p:nvSpPr>
        <p:spPr>
          <a:xfrm rot="5400000">
            <a:off x="6198964" y="4015970"/>
            <a:ext cx="165544" cy="37147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id="{B6F3590E-6C1D-A01E-9C66-8DD49C352A3B}"/>
              </a:ext>
            </a:extLst>
          </p:cNvPr>
          <p:cNvSpPr txBox="1"/>
          <p:nvPr userDrawn="1"/>
        </p:nvSpPr>
        <p:spPr>
          <a:xfrm>
            <a:off x="6612833" y="4032430"/>
            <a:ext cx="4976194" cy="338554"/>
          </a:xfrm>
          <a:prstGeom prst="rect">
            <a:avLst/>
          </a:prstGeom>
          <a:noFill/>
        </p:spPr>
        <p:txBody>
          <a:bodyPr wrap="square" rtlCol="0" anchor="ctr">
            <a:spAutoFit/>
          </a:bodyPr>
          <a:lstStyle/>
          <a:p>
            <a:r>
              <a:rPr lang="en-GB" sz="1600" b="1" dirty="0">
                <a:solidFill>
                  <a:srgbClr val="3B3F41"/>
                </a:solidFill>
                <a:effectLst/>
                <a:latin typeface="Roboto" panose="02000000000000000000" pitchFamily="2" charset="0"/>
              </a:rPr>
              <a:t>Aftersales Assistance</a:t>
            </a:r>
            <a:endParaRPr lang="en-GB" sz="1600" dirty="0">
              <a:solidFill>
                <a:srgbClr val="3B3F41"/>
              </a:solidFill>
              <a:effectLst/>
              <a:latin typeface="Roboto" panose="02000000000000000000" pitchFamily="2" charset="0"/>
            </a:endParaRPr>
          </a:p>
        </p:txBody>
      </p:sp>
      <p:sp>
        <p:nvSpPr>
          <p:cNvPr id="41" name="TextBox 40">
            <a:extLst>
              <a:ext uri="{FF2B5EF4-FFF2-40B4-BE49-F238E27FC236}">
                <a16:creationId xmlns:a16="http://schemas.microsoft.com/office/drawing/2014/main" id="{D9D87904-AC49-A601-1EA7-AB9FF481E152}"/>
              </a:ext>
            </a:extLst>
          </p:cNvPr>
          <p:cNvSpPr txBox="1"/>
          <p:nvPr userDrawn="1"/>
        </p:nvSpPr>
        <p:spPr>
          <a:xfrm>
            <a:off x="6612832" y="4370984"/>
            <a:ext cx="4976193" cy="369332"/>
          </a:xfrm>
          <a:prstGeom prst="rect">
            <a:avLst/>
          </a:prstGeom>
          <a:noFill/>
        </p:spPr>
        <p:txBody>
          <a:bodyPr wrap="square" rtlCol="0">
            <a:spAutoFit/>
          </a:bodyPr>
          <a:lstStyle/>
          <a:p>
            <a:r>
              <a:rPr lang="en-GB" sz="900" dirty="0">
                <a:solidFill>
                  <a:srgbClr val="3B3F41"/>
                </a:solidFill>
                <a:effectLst/>
                <a:latin typeface="Roboto" panose="02000000000000000000" pitchFamily="2" charset="0"/>
              </a:rPr>
              <a:t>Take advantage of expert aftersales guidance and assistance from our Technical Team who are just at the end of the phone.</a:t>
            </a:r>
          </a:p>
        </p:txBody>
      </p:sp>
      <p:sp>
        <p:nvSpPr>
          <p:cNvPr id="42" name="Rectangle 41">
            <a:extLst>
              <a:ext uri="{FF2B5EF4-FFF2-40B4-BE49-F238E27FC236}">
                <a16:creationId xmlns:a16="http://schemas.microsoft.com/office/drawing/2014/main" id="{E572839C-58E7-81A9-D226-F8D28794BEBC}"/>
              </a:ext>
            </a:extLst>
          </p:cNvPr>
          <p:cNvSpPr/>
          <p:nvPr userDrawn="1"/>
        </p:nvSpPr>
        <p:spPr>
          <a:xfrm rot="5400000">
            <a:off x="6198964" y="4948646"/>
            <a:ext cx="165544" cy="37147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2472649A-381C-E283-A8C5-DBFAC18AE79E}"/>
              </a:ext>
            </a:extLst>
          </p:cNvPr>
          <p:cNvSpPr txBox="1"/>
          <p:nvPr userDrawn="1"/>
        </p:nvSpPr>
        <p:spPr>
          <a:xfrm>
            <a:off x="6612833" y="4965106"/>
            <a:ext cx="4976194" cy="338554"/>
          </a:xfrm>
          <a:prstGeom prst="rect">
            <a:avLst/>
          </a:prstGeom>
          <a:noFill/>
        </p:spPr>
        <p:txBody>
          <a:bodyPr wrap="square" rtlCol="0" anchor="ctr">
            <a:spAutoFit/>
          </a:bodyPr>
          <a:lstStyle/>
          <a:p>
            <a:r>
              <a:rPr lang="en-GB" sz="1600" b="1" dirty="0">
                <a:solidFill>
                  <a:srgbClr val="3B3F41"/>
                </a:solidFill>
                <a:effectLst/>
                <a:latin typeface="Roboto" panose="02000000000000000000" pitchFamily="2" charset="0"/>
              </a:rPr>
              <a:t>On-Site Care &amp; Repair</a:t>
            </a:r>
            <a:endParaRPr lang="en-GB" sz="1600" dirty="0">
              <a:solidFill>
                <a:srgbClr val="3B3F41"/>
              </a:solidFill>
              <a:effectLst/>
              <a:latin typeface="Roboto" panose="02000000000000000000" pitchFamily="2" charset="0"/>
            </a:endParaRPr>
          </a:p>
        </p:txBody>
      </p:sp>
      <p:sp>
        <p:nvSpPr>
          <p:cNvPr id="44" name="TextBox 43">
            <a:extLst>
              <a:ext uri="{FF2B5EF4-FFF2-40B4-BE49-F238E27FC236}">
                <a16:creationId xmlns:a16="http://schemas.microsoft.com/office/drawing/2014/main" id="{523A589C-B80C-7E12-E6D4-74890F1A7C2D}"/>
              </a:ext>
            </a:extLst>
          </p:cNvPr>
          <p:cNvSpPr txBox="1"/>
          <p:nvPr userDrawn="1"/>
        </p:nvSpPr>
        <p:spPr>
          <a:xfrm>
            <a:off x="6612832" y="5303660"/>
            <a:ext cx="4976193" cy="369332"/>
          </a:xfrm>
          <a:prstGeom prst="rect">
            <a:avLst/>
          </a:prstGeom>
          <a:noFill/>
        </p:spPr>
        <p:txBody>
          <a:bodyPr wrap="square" rtlCol="0">
            <a:spAutoFit/>
          </a:bodyPr>
          <a:lstStyle/>
          <a:p>
            <a:r>
              <a:rPr lang="en-GB" sz="900" dirty="0">
                <a:solidFill>
                  <a:srgbClr val="3B3F41"/>
                </a:solidFill>
                <a:effectLst/>
                <a:latin typeface="Roboto" panose="02000000000000000000" pitchFamily="2" charset="0"/>
              </a:rPr>
              <a:t>Our skilled nationwide team of Maintenance Engineers offer on-site technical support within</a:t>
            </a:r>
            <a:br>
              <a:rPr lang="en-GB" sz="900" dirty="0">
                <a:solidFill>
                  <a:srgbClr val="3B3F41"/>
                </a:solidFill>
                <a:effectLst/>
                <a:latin typeface="Roboto" panose="02000000000000000000" pitchFamily="2" charset="0"/>
              </a:rPr>
            </a:br>
            <a:r>
              <a:rPr lang="en-GB" sz="900" dirty="0">
                <a:solidFill>
                  <a:srgbClr val="3B3F41"/>
                </a:solidFill>
                <a:effectLst/>
                <a:latin typeface="Roboto" panose="02000000000000000000" pitchFamily="2" charset="0"/>
              </a:rPr>
              <a:t>3-working-days, if required.</a:t>
            </a:r>
          </a:p>
        </p:txBody>
      </p:sp>
    </p:spTree>
    <p:extLst>
      <p:ext uri="{BB962C8B-B14F-4D97-AF65-F5344CB8AC3E}">
        <p14:creationId xmlns:p14="http://schemas.microsoft.com/office/powerpoint/2010/main" val="2896273244"/>
      </p:ext>
    </p:extLst>
  </p:cSld>
  <p:clrMapOvr>
    <a:masterClrMapping/>
  </p:clrMapOvr>
  <p:extLst>
    <p:ext uri="{DCECCB84-F9BA-43D5-87BE-67443E8EF086}">
      <p15:sldGuideLst xmlns:p15="http://schemas.microsoft.com/office/powerpoint/2012/main">
        <p15:guide id="1" pos="3749" userDrawn="1">
          <p15:clr>
            <a:srgbClr val="FBAE40"/>
          </p15:clr>
        </p15:guide>
        <p15:guide id="2" pos="3931" userDrawn="1">
          <p15:clr>
            <a:srgbClr val="FBAE40"/>
          </p15:clr>
        </p15:guide>
        <p15:guide id="3" orient="horz" pos="84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e Market Leader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A91E504-859E-6B30-CF0A-E06E2D25CF24}"/>
              </a:ext>
            </a:extLst>
          </p:cNvPr>
          <p:cNvSpPr>
            <a:spLocks noGrp="1"/>
          </p:cNvSpPr>
          <p:nvPr>
            <p:ph type="sldNum" sz="quarter" idx="12"/>
          </p:nvPr>
        </p:nvSpPr>
        <p:spPr/>
        <p:txBody>
          <a:bodyPr/>
          <a:lstStyle/>
          <a:p>
            <a:fld id="{EF91B0BD-71BF-8941-96B6-B0EE7EF76AA2}" type="slidenum">
              <a:rPr lang="en-GB" smtClean="0"/>
              <a:t>‹#›</a:t>
            </a:fld>
            <a:endParaRPr lang="en-GB"/>
          </a:p>
        </p:txBody>
      </p:sp>
      <p:sp>
        <p:nvSpPr>
          <p:cNvPr id="7" name="Rectangle 6">
            <a:extLst>
              <a:ext uri="{FF2B5EF4-FFF2-40B4-BE49-F238E27FC236}">
                <a16:creationId xmlns:a16="http://schemas.microsoft.com/office/drawing/2014/main" id="{D528DCC5-2943-7276-81AA-E9C2C089FA46}"/>
              </a:ext>
            </a:extLst>
          </p:cNvPr>
          <p:cNvSpPr/>
          <p:nvPr userDrawn="1"/>
        </p:nvSpPr>
        <p:spPr>
          <a:xfrm>
            <a:off x="0" y="1"/>
            <a:ext cx="165544" cy="105606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600C308-DB70-58BB-97D6-70B4675A1883}"/>
              </a:ext>
            </a:extLst>
          </p:cNvPr>
          <p:cNvSpPr txBox="1"/>
          <p:nvPr userDrawn="1"/>
        </p:nvSpPr>
        <p:spPr>
          <a:xfrm>
            <a:off x="371475" y="185553"/>
            <a:ext cx="3563021" cy="646331"/>
          </a:xfrm>
          <a:prstGeom prst="rect">
            <a:avLst/>
          </a:prstGeom>
          <a:noFill/>
        </p:spPr>
        <p:txBody>
          <a:bodyPr wrap="square" rtlCol="0" anchor="ctr">
            <a:spAutoFit/>
          </a:bodyPr>
          <a:lstStyle/>
          <a:p>
            <a:r>
              <a:rPr lang="en-GB" sz="3600" b="1" i="0" dirty="0">
                <a:ln>
                  <a:solidFill>
                    <a:schemeClr val="tx1"/>
                  </a:solidFill>
                </a:ln>
                <a:noFill/>
                <a:latin typeface="Roboto" panose="02000000000000000000" pitchFamily="2" charset="0"/>
                <a:ea typeface="Roboto" panose="02000000000000000000" pitchFamily="2" charset="0"/>
              </a:rPr>
              <a:t>THE MARKET</a:t>
            </a:r>
          </a:p>
        </p:txBody>
      </p:sp>
      <p:sp>
        <p:nvSpPr>
          <p:cNvPr id="9" name="TextBox 8">
            <a:extLst>
              <a:ext uri="{FF2B5EF4-FFF2-40B4-BE49-F238E27FC236}">
                <a16:creationId xmlns:a16="http://schemas.microsoft.com/office/drawing/2014/main" id="{4ADAF4BC-4873-118D-D22F-5D3485AA6442}"/>
              </a:ext>
            </a:extLst>
          </p:cNvPr>
          <p:cNvSpPr txBox="1"/>
          <p:nvPr userDrawn="1"/>
        </p:nvSpPr>
        <p:spPr>
          <a:xfrm>
            <a:off x="3282100" y="185553"/>
            <a:ext cx="2764531" cy="646331"/>
          </a:xfrm>
          <a:prstGeom prst="rect">
            <a:avLst/>
          </a:prstGeom>
          <a:noFill/>
        </p:spPr>
        <p:txBody>
          <a:bodyPr wrap="square" rtlCol="0" anchor="ctr">
            <a:spAutoFit/>
          </a:bodyPr>
          <a:lstStyle/>
          <a:p>
            <a:r>
              <a:rPr lang="en-GB" sz="3600" b="1" i="0" dirty="0">
                <a:ln>
                  <a:noFill/>
                </a:ln>
                <a:solidFill>
                  <a:srgbClr val="FF0000"/>
                </a:solidFill>
                <a:latin typeface="Roboto" panose="02000000000000000000" pitchFamily="2" charset="0"/>
                <a:ea typeface="Roboto" panose="02000000000000000000" pitchFamily="2" charset="0"/>
              </a:rPr>
              <a:t>LEADERS</a:t>
            </a:r>
          </a:p>
        </p:txBody>
      </p:sp>
      <p:pic>
        <p:nvPicPr>
          <p:cNvPr id="2" name="Picture 1" descr="A black and white logo&#10;&#10;Description automatically generated">
            <a:extLst>
              <a:ext uri="{FF2B5EF4-FFF2-40B4-BE49-F238E27FC236}">
                <a16:creationId xmlns:a16="http://schemas.microsoft.com/office/drawing/2014/main" id="{6B03090B-6650-7639-2943-93C75A07389F}"/>
              </a:ext>
            </a:extLst>
          </p:cNvPr>
          <p:cNvPicPr>
            <a:picLocks noChangeAspect="1"/>
          </p:cNvPicPr>
          <p:nvPr userDrawn="1"/>
        </p:nvPicPr>
        <p:blipFill>
          <a:blip r:embed="rId2"/>
          <a:stretch>
            <a:fillRect/>
          </a:stretch>
        </p:blipFill>
        <p:spPr>
          <a:xfrm>
            <a:off x="10966158" y="365125"/>
            <a:ext cx="854367" cy="315912"/>
          </a:xfrm>
          <a:prstGeom prst="rect">
            <a:avLst/>
          </a:prstGeom>
        </p:spPr>
      </p:pic>
      <p:sp>
        <p:nvSpPr>
          <p:cNvPr id="3" name="TextBox 2">
            <a:extLst>
              <a:ext uri="{FF2B5EF4-FFF2-40B4-BE49-F238E27FC236}">
                <a16:creationId xmlns:a16="http://schemas.microsoft.com/office/drawing/2014/main" id="{41EAFED5-814F-03D1-B130-8F013B152B34}"/>
              </a:ext>
            </a:extLst>
          </p:cNvPr>
          <p:cNvSpPr txBox="1"/>
          <p:nvPr userDrawn="1"/>
        </p:nvSpPr>
        <p:spPr>
          <a:xfrm>
            <a:off x="371476" y="3754681"/>
            <a:ext cx="1868556" cy="900246"/>
          </a:xfrm>
          <a:prstGeom prst="rect">
            <a:avLst/>
          </a:prstGeom>
          <a:noFill/>
        </p:spPr>
        <p:txBody>
          <a:bodyPr wrap="square" rtlCol="0">
            <a:spAutoFit/>
          </a:bodyPr>
          <a:lstStyle/>
          <a:p>
            <a:pPr algn="ctr"/>
            <a:r>
              <a:rPr lang="en-GB" sz="1050" dirty="0">
                <a:solidFill>
                  <a:srgbClr val="3B3F41"/>
                </a:solidFill>
                <a:effectLst/>
                <a:latin typeface="Roboto Light" panose="02000000000000000000" pitchFamily="2" charset="0"/>
              </a:rPr>
              <a:t>Introduced Tuff Form &amp; Tuff Form8, innovating the manufacture of single structure SMC, level-access wet-floor formers</a:t>
            </a:r>
          </a:p>
        </p:txBody>
      </p:sp>
      <p:sp>
        <p:nvSpPr>
          <p:cNvPr id="8" name="TextBox 7">
            <a:extLst>
              <a:ext uri="{FF2B5EF4-FFF2-40B4-BE49-F238E27FC236}">
                <a16:creationId xmlns:a16="http://schemas.microsoft.com/office/drawing/2014/main" id="{6BEB5597-9417-FAD5-4CAF-ACFFAE533B5E}"/>
              </a:ext>
            </a:extLst>
          </p:cNvPr>
          <p:cNvSpPr txBox="1"/>
          <p:nvPr userDrawn="1"/>
        </p:nvSpPr>
        <p:spPr>
          <a:xfrm>
            <a:off x="2766599" y="3753368"/>
            <a:ext cx="1868556" cy="738664"/>
          </a:xfrm>
          <a:prstGeom prst="rect">
            <a:avLst/>
          </a:prstGeom>
          <a:noFill/>
        </p:spPr>
        <p:txBody>
          <a:bodyPr wrap="square" rtlCol="0">
            <a:spAutoFit/>
          </a:bodyPr>
          <a:lstStyle/>
          <a:p>
            <a:pPr algn="ctr"/>
            <a:r>
              <a:rPr lang="en-GB" sz="1050" dirty="0">
                <a:solidFill>
                  <a:srgbClr val="3B3F41"/>
                </a:solidFill>
                <a:effectLst/>
                <a:latin typeface="Roboto Light" panose="02000000000000000000" pitchFamily="2" charset="0"/>
              </a:rPr>
              <a:t>Developed 4000 Series Shower Seats – still the most widely specified seats in the UK care market</a:t>
            </a:r>
          </a:p>
        </p:txBody>
      </p:sp>
      <p:sp>
        <p:nvSpPr>
          <p:cNvPr id="10" name="TextBox 9">
            <a:extLst>
              <a:ext uri="{FF2B5EF4-FFF2-40B4-BE49-F238E27FC236}">
                <a16:creationId xmlns:a16="http://schemas.microsoft.com/office/drawing/2014/main" id="{53835462-2070-7F5F-3522-AE4B76A3002E}"/>
              </a:ext>
            </a:extLst>
          </p:cNvPr>
          <p:cNvSpPr txBox="1"/>
          <p:nvPr userDrawn="1"/>
        </p:nvSpPr>
        <p:spPr>
          <a:xfrm>
            <a:off x="5161722" y="3754681"/>
            <a:ext cx="1868556" cy="1223412"/>
          </a:xfrm>
          <a:prstGeom prst="rect">
            <a:avLst/>
          </a:prstGeom>
          <a:noFill/>
        </p:spPr>
        <p:txBody>
          <a:bodyPr wrap="square" rtlCol="0">
            <a:spAutoFit/>
          </a:bodyPr>
          <a:lstStyle/>
          <a:p>
            <a:pPr algn="ctr"/>
            <a:r>
              <a:rPr lang="en-GB" sz="1050" dirty="0">
                <a:solidFill>
                  <a:srgbClr val="3B3F41"/>
                </a:solidFill>
                <a:effectLst/>
                <a:latin typeface="Roboto Light" panose="02000000000000000000" pitchFamily="2" charset="0"/>
              </a:rPr>
              <a:t>AKW SmartCare Plus and AKW SmartCare Lever are the first electric care showers to be both dementia-friendly product accredited by the DSDC and RNIB Tried &amp; Tested</a:t>
            </a:r>
          </a:p>
        </p:txBody>
      </p:sp>
      <p:sp>
        <p:nvSpPr>
          <p:cNvPr id="11" name="TextBox 10">
            <a:extLst>
              <a:ext uri="{FF2B5EF4-FFF2-40B4-BE49-F238E27FC236}">
                <a16:creationId xmlns:a16="http://schemas.microsoft.com/office/drawing/2014/main" id="{503819C0-9D85-6C92-6562-DEE440045CBE}"/>
              </a:ext>
            </a:extLst>
          </p:cNvPr>
          <p:cNvSpPr txBox="1"/>
          <p:nvPr userDrawn="1"/>
        </p:nvSpPr>
        <p:spPr>
          <a:xfrm>
            <a:off x="7556845" y="3753368"/>
            <a:ext cx="1868556" cy="900246"/>
          </a:xfrm>
          <a:prstGeom prst="rect">
            <a:avLst/>
          </a:prstGeom>
          <a:noFill/>
        </p:spPr>
        <p:txBody>
          <a:bodyPr wrap="square" rtlCol="0">
            <a:spAutoFit/>
          </a:bodyPr>
          <a:lstStyle/>
          <a:p>
            <a:pPr algn="ctr"/>
            <a:r>
              <a:rPr lang="en-GB" sz="1050" dirty="0">
                <a:solidFill>
                  <a:srgbClr val="3B3F41"/>
                </a:solidFill>
                <a:effectLst/>
                <a:latin typeface="Roboto Light" panose="02000000000000000000" pitchFamily="2" charset="0"/>
              </a:rPr>
              <a:t>Launched AKW </a:t>
            </a:r>
            <a:r>
              <a:rPr lang="en-GB" sz="1050" dirty="0" err="1">
                <a:solidFill>
                  <a:srgbClr val="3B3F41"/>
                </a:solidFill>
                <a:effectLst/>
                <a:latin typeface="Roboto Light" panose="02000000000000000000" pitchFamily="2" charset="0"/>
              </a:rPr>
              <a:t>DigiPumps</a:t>
            </a:r>
            <a:r>
              <a:rPr lang="en-GB" sz="1050" dirty="0">
                <a:solidFill>
                  <a:srgbClr val="3B3F41"/>
                </a:solidFill>
                <a:effectLst/>
                <a:latin typeface="Roboto Light" panose="02000000000000000000" pitchFamily="2" charset="0"/>
              </a:rPr>
              <a:t>; the first range of quiet, self-regulating digital pumps to combine the controls and pump in one sleek design</a:t>
            </a:r>
          </a:p>
        </p:txBody>
      </p:sp>
      <p:sp>
        <p:nvSpPr>
          <p:cNvPr id="12" name="TextBox 11">
            <a:extLst>
              <a:ext uri="{FF2B5EF4-FFF2-40B4-BE49-F238E27FC236}">
                <a16:creationId xmlns:a16="http://schemas.microsoft.com/office/drawing/2014/main" id="{C44D07CD-22F2-4517-927D-98AC115BBF19}"/>
              </a:ext>
            </a:extLst>
          </p:cNvPr>
          <p:cNvSpPr txBox="1"/>
          <p:nvPr userDrawn="1"/>
        </p:nvSpPr>
        <p:spPr>
          <a:xfrm>
            <a:off x="9951968" y="3754681"/>
            <a:ext cx="1868556" cy="738664"/>
          </a:xfrm>
          <a:prstGeom prst="rect">
            <a:avLst/>
          </a:prstGeom>
          <a:noFill/>
        </p:spPr>
        <p:txBody>
          <a:bodyPr wrap="square" rtlCol="0">
            <a:spAutoFit/>
          </a:bodyPr>
          <a:lstStyle/>
          <a:p>
            <a:pPr algn="ctr"/>
            <a:r>
              <a:rPr lang="en-GB" sz="1050" dirty="0">
                <a:solidFill>
                  <a:srgbClr val="3B3F41"/>
                </a:solidFill>
                <a:effectLst/>
                <a:latin typeface="Roboto Light" panose="02000000000000000000" pitchFamily="2" charset="0"/>
              </a:rPr>
              <a:t>AKW Rise &amp; Fall Bidet is the only on-demand height-adjustable, care wash &amp; dry toilet on the market</a:t>
            </a:r>
          </a:p>
        </p:txBody>
      </p:sp>
      <p:pic>
        <p:nvPicPr>
          <p:cNvPr id="14" name="Picture 13" descr="A sign with a toilet in the middle&#10;&#10;Description automatically generated">
            <a:extLst>
              <a:ext uri="{FF2B5EF4-FFF2-40B4-BE49-F238E27FC236}">
                <a16:creationId xmlns:a16="http://schemas.microsoft.com/office/drawing/2014/main" id="{D82AA09D-8ECF-11A8-B0AE-1C5352A9D6C5}"/>
              </a:ext>
            </a:extLst>
          </p:cNvPr>
          <p:cNvPicPr>
            <a:picLocks noChangeAspect="1"/>
          </p:cNvPicPr>
          <p:nvPr userDrawn="1"/>
        </p:nvPicPr>
        <p:blipFill>
          <a:blip r:embed="rId3"/>
          <a:stretch>
            <a:fillRect/>
          </a:stretch>
        </p:blipFill>
        <p:spPr>
          <a:xfrm>
            <a:off x="10277626" y="2271751"/>
            <a:ext cx="1217240" cy="1217240"/>
          </a:xfrm>
          <a:prstGeom prst="rect">
            <a:avLst/>
          </a:prstGeom>
        </p:spPr>
      </p:pic>
      <p:pic>
        <p:nvPicPr>
          <p:cNvPr id="16" name="Picture 15" descr="A red circle with black background&#10;&#10;Description automatically generated">
            <a:extLst>
              <a:ext uri="{FF2B5EF4-FFF2-40B4-BE49-F238E27FC236}">
                <a16:creationId xmlns:a16="http://schemas.microsoft.com/office/drawing/2014/main" id="{B38E3E2D-FEA2-C201-04B4-932B97AD974A}"/>
              </a:ext>
            </a:extLst>
          </p:cNvPr>
          <p:cNvPicPr>
            <a:picLocks noChangeAspect="1"/>
          </p:cNvPicPr>
          <p:nvPr userDrawn="1"/>
        </p:nvPicPr>
        <p:blipFill>
          <a:blip r:embed="rId4"/>
          <a:stretch>
            <a:fillRect/>
          </a:stretch>
        </p:blipFill>
        <p:spPr>
          <a:xfrm>
            <a:off x="7882503" y="2271751"/>
            <a:ext cx="1217240" cy="1217240"/>
          </a:xfrm>
          <a:prstGeom prst="rect">
            <a:avLst/>
          </a:prstGeom>
        </p:spPr>
      </p:pic>
      <p:pic>
        <p:nvPicPr>
          <p:cNvPr id="18" name="Picture 17" descr="A red and white chair with a black background&#10;&#10;Description automatically generated">
            <a:extLst>
              <a:ext uri="{FF2B5EF4-FFF2-40B4-BE49-F238E27FC236}">
                <a16:creationId xmlns:a16="http://schemas.microsoft.com/office/drawing/2014/main" id="{C81CE440-031B-EF31-7754-FC7B0B345461}"/>
              </a:ext>
            </a:extLst>
          </p:cNvPr>
          <p:cNvPicPr>
            <a:picLocks noChangeAspect="1"/>
          </p:cNvPicPr>
          <p:nvPr userDrawn="1"/>
        </p:nvPicPr>
        <p:blipFill>
          <a:blip r:embed="rId5"/>
          <a:stretch>
            <a:fillRect/>
          </a:stretch>
        </p:blipFill>
        <p:spPr>
          <a:xfrm>
            <a:off x="3092257" y="2271751"/>
            <a:ext cx="1217240" cy="1217240"/>
          </a:xfrm>
          <a:prstGeom prst="rect">
            <a:avLst/>
          </a:prstGeom>
        </p:spPr>
      </p:pic>
      <p:pic>
        <p:nvPicPr>
          <p:cNvPr id="20" name="Picture 19" descr="A red and white circular object with a black background&#10;&#10;Description automatically generated">
            <a:extLst>
              <a:ext uri="{FF2B5EF4-FFF2-40B4-BE49-F238E27FC236}">
                <a16:creationId xmlns:a16="http://schemas.microsoft.com/office/drawing/2014/main" id="{391E9A30-5CA6-C620-828D-3D2896A4E5C1}"/>
              </a:ext>
            </a:extLst>
          </p:cNvPr>
          <p:cNvPicPr>
            <a:picLocks noChangeAspect="1"/>
          </p:cNvPicPr>
          <p:nvPr userDrawn="1"/>
        </p:nvPicPr>
        <p:blipFill>
          <a:blip r:embed="rId6"/>
          <a:stretch>
            <a:fillRect/>
          </a:stretch>
        </p:blipFill>
        <p:spPr>
          <a:xfrm>
            <a:off x="5487380" y="2271751"/>
            <a:ext cx="1217240" cy="1217240"/>
          </a:xfrm>
          <a:prstGeom prst="rect">
            <a:avLst/>
          </a:prstGeom>
        </p:spPr>
      </p:pic>
      <p:pic>
        <p:nvPicPr>
          <p:cNvPr id="22" name="Picture 21" descr="A red circle with a white square with a red circle around it&#10;&#10;Description automatically generated">
            <a:extLst>
              <a:ext uri="{FF2B5EF4-FFF2-40B4-BE49-F238E27FC236}">
                <a16:creationId xmlns:a16="http://schemas.microsoft.com/office/drawing/2014/main" id="{4EF347C0-8683-DF4F-50CC-BF1C20418B67}"/>
              </a:ext>
            </a:extLst>
          </p:cNvPr>
          <p:cNvPicPr>
            <a:picLocks noChangeAspect="1"/>
          </p:cNvPicPr>
          <p:nvPr userDrawn="1"/>
        </p:nvPicPr>
        <p:blipFill>
          <a:blip r:embed="rId7"/>
          <a:stretch>
            <a:fillRect/>
          </a:stretch>
        </p:blipFill>
        <p:spPr>
          <a:xfrm>
            <a:off x="697134" y="2271751"/>
            <a:ext cx="1217240" cy="1217240"/>
          </a:xfrm>
          <a:prstGeom prst="rect">
            <a:avLst/>
          </a:prstGeom>
        </p:spPr>
      </p:pic>
    </p:spTree>
    <p:extLst>
      <p:ext uri="{BB962C8B-B14F-4D97-AF65-F5344CB8AC3E}">
        <p14:creationId xmlns:p14="http://schemas.microsoft.com/office/powerpoint/2010/main" val="2630767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EF0EE-A7D9-8C2A-0D45-40E1F823906A}"/>
              </a:ext>
            </a:extLst>
          </p:cNvPr>
          <p:cNvSpPr>
            <a:spLocks noGrp="1" noRot="1" noMove="1" noResize="1" noEditPoints="1" noAdjustHandles="1" noChangeArrowheads="1" noChangeShapeType="1"/>
          </p:cNvSpPr>
          <p:nvPr>
            <p:ph type="title" hasCustomPrompt="1"/>
          </p:nvPr>
        </p:nvSpPr>
        <p:spPr>
          <a:xfrm>
            <a:off x="370804" y="1"/>
            <a:ext cx="11450392" cy="1056068"/>
          </a:xfrm>
        </p:spPr>
        <p:txBody>
          <a:bodyPr/>
          <a:lstStyle>
            <a:lvl1pPr>
              <a:defRPr b="1" i="0">
                <a:ln>
                  <a:solidFill>
                    <a:schemeClr val="tx1"/>
                  </a:solidFill>
                </a:ln>
                <a:noFill/>
                <a:latin typeface="Roboto" panose="02000000000000000000" pitchFamily="2" charset="0"/>
                <a:ea typeface="Roboto" panose="02000000000000000000" pitchFamily="2" charset="0"/>
              </a:defRPr>
            </a:lvl1pPr>
          </a:lstStyle>
          <a:p>
            <a:r>
              <a:rPr lang="en-GB" dirty="0"/>
              <a:t>CLICK TO EDIT MASTER TITLE STYLE</a:t>
            </a:r>
          </a:p>
        </p:txBody>
      </p:sp>
      <p:sp>
        <p:nvSpPr>
          <p:cNvPr id="3" name="Content Placeholder 2">
            <a:extLst>
              <a:ext uri="{FF2B5EF4-FFF2-40B4-BE49-F238E27FC236}">
                <a16:creationId xmlns:a16="http://schemas.microsoft.com/office/drawing/2014/main" id="{C7651F2E-E66B-9431-A1CB-992EF5EEBCD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Slide Number Placeholder 5">
            <a:extLst>
              <a:ext uri="{FF2B5EF4-FFF2-40B4-BE49-F238E27FC236}">
                <a16:creationId xmlns:a16="http://schemas.microsoft.com/office/drawing/2014/main" id="{C8A76FA8-9CF7-8B01-FBF1-787FAA29992D}"/>
              </a:ext>
            </a:extLst>
          </p:cNvPr>
          <p:cNvSpPr>
            <a:spLocks noGrp="1"/>
          </p:cNvSpPr>
          <p:nvPr>
            <p:ph type="sldNum" sz="quarter" idx="4"/>
          </p:nvPr>
        </p:nvSpPr>
        <p:spPr>
          <a:xfrm>
            <a:off x="11255464" y="6267114"/>
            <a:ext cx="565061" cy="423458"/>
          </a:xfrm>
          <a:prstGeom prst="rect">
            <a:avLst/>
          </a:prstGeom>
        </p:spPr>
        <p:txBody>
          <a:bodyPr vert="horz" lIns="91440" tIns="45720" rIns="91440" bIns="45720" rtlCol="0" anchor="b"/>
          <a:lstStyle>
            <a:lvl1pPr algn="r">
              <a:defRPr sz="1050" b="1" i="0">
                <a:solidFill>
                  <a:schemeClr val="tx1">
                    <a:lumMod val="75000"/>
                    <a:lumOff val="25000"/>
                  </a:schemeClr>
                </a:solidFill>
                <a:latin typeface="Roboto" panose="02000000000000000000" pitchFamily="2" charset="0"/>
                <a:ea typeface="Roboto" panose="02000000000000000000" pitchFamily="2" charset="0"/>
              </a:defRPr>
            </a:lvl1pPr>
          </a:lstStyle>
          <a:p>
            <a:fld id="{EF91B0BD-71BF-8941-96B6-B0EE7EF76AA2}" type="slidenum">
              <a:rPr lang="en-GB" smtClean="0"/>
              <a:pPr/>
              <a:t>‹#›</a:t>
            </a:fld>
            <a:endParaRPr lang="en-GB" dirty="0"/>
          </a:p>
        </p:txBody>
      </p:sp>
      <p:sp>
        <p:nvSpPr>
          <p:cNvPr id="10" name="Rectangle 9">
            <a:extLst>
              <a:ext uri="{FF2B5EF4-FFF2-40B4-BE49-F238E27FC236}">
                <a16:creationId xmlns:a16="http://schemas.microsoft.com/office/drawing/2014/main" id="{77D9F798-6FBE-228F-0ED7-D41C0C2E5BC5}"/>
              </a:ext>
            </a:extLst>
          </p:cNvPr>
          <p:cNvSpPr/>
          <p:nvPr userDrawn="1"/>
        </p:nvSpPr>
        <p:spPr>
          <a:xfrm>
            <a:off x="0" y="1"/>
            <a:ext cx="165544" cy="105606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black and white logo&#10;&#10;Description automatically generated">
            <a:extLst>
              <a:ext uri="{FF2B5EF4-FFF2-40B4-BE49-F238E27FC236}">
                <a16:creationId xmlns:a16="http://schemas.microsoft.com/office/drawing/2014/main" id="{F22326ED-1CE4-B94C-8E1D-7B4FB2D0A530}"/>
              </a:ext>
            </a:extLst>
          </p:cNvPr>
          <p:cNvPicPr>
            <a:picLocks noChangeAspect="1"/>
          </p:cNvPicPr>
          <p:nvPr userDrawn="1"/>
        </p:nvPicPr>
        <p:blipFill>
          <a:blip r:embed="rId2"/>
          <a:stretch>
            <a:fillRect/>
          </a:stretch>
        </p:blipFill>
        <p:spPr>
          <a:xfrm>
            <a:off x="10966158" y="365125"/>
            <a:ext cx="854367" cy="315912"/>
          </a:xfrm>
          <a:prstGeom prst="rect">
            <a:avLst/>
          </a:prstGeom>
        </p:spPr>
      </p:pic>
    </p:spTree>
    <p:extLst>
      <p:ext uri="{BB962C8B-B14F-4D97-AF65-F5344CB8AC3E}">
        <p14:creationId xmlns:p14="http://schemas.microsoft.com/office/powerpoint/2010/main" val="19605447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3B94F21-970E-C53F-0A6C-85616345BCDE}"/>
              </a:ext>
            </a:extLst>
          </p:cNvPr>
          <p:cNvSpPr>
            <a:spLocks noGrp="1"/>
          </p:cNvSpPr>
          <p:nvPr>
            <p:ph type="sldNum" sz="quarter" idx="12"/>
          </p:nvPr>
        </p:nvSpPr>
        <p:spPr/>
        <p:txBody>
          <a:bodyPr/>
          <a:lstStyle/>
          <a:p>
            <a:fld id="{EF91B0BD-71BF-8941-96B6-B0EE7EF76AA2}" type="slidenum">
              <a:rPr lang="en-GB" smtClean="0"/>
              <a:t>‹#›</a:t>
            </a:fld>
            <a:endParaRPr lang="en-GB"/>
          </a:p>
        </p:txBody>
      </p:sp>
      <p:sp>
        <p:nvSpPr>
          <p:cNvPr id="10" name="Rectangle 9">
            <a:extLst>
              <a:ext uri="{FF2B5EF4-FFF2-40B4-BE49-F238E27FC236}">
                <a16:creationId xmlns:a16="http://schemas.microsoft.com/office/drawing/2014/main" id="{F7FF3D2E-1B72-A191-9983-873CA9F49BEB}"/>
              </a:ext>
            </a:extLst>
          </p:cNvPr>
          <p:cNvSpPr/>
          <p:nvPr userDrawn="1"/>
        </p:nvSpPr>
        <p:spPr>
          <a:xfrm>
            <a:off x="0" y="1"/>
            <a:ext cx="165544" cy="105606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a:extLst>
              <a:ext uri="{FF2B5EF4-FFF2-40B4-BE49-F238E27FC236}">
                <a16:creationId xmlns:a16="http://schemas.microsoft.com/office/drawing/2014/main" id="{0F827B76-BA33-3275-8C0D-AE4FFC3EF52A}"/>
              </a:ext>
            </a:extLst>
          </p:cNvPr>
          <p:cNvSpPr>
            <a:spLocks noGrp="1" noRot="1" noMove="1" noResize="1" noEditPoints="1" noAdjustHandles="1" noChangeArrowheads="1" noChangeShapeType="1"/>
          </p:cNvSpPr>
          <p:nvPr>
            <p:ph type="title" hasCustomPrompt="1"/>
          </p:nvPr>
        </p:nvSpPr>
        <p:spPr>
          <a:xfrm>
            <a:off x="370804" y="1"/>
            <a:ext cx="11450392" cy="1056068"/>
          </a:xfrm>
        </p:spPr>
        <p:txBody>
          <a:bodyPr/>
          <a:lstStyle>
            <a:lvl1pPr>
              <a:defRPr b="1" i="0">
                <a:ln>
                  <a:solidFill>
                    <a:schemeClr val="tx1"/>
                  </a:solidFill>
                </a:ln>
                <a:noFill/>
                <a:latin typeface="Roboto" panose="02000000000000000000" pitchFamily="2" charset="0"/>
                <a:ea typeface="Roboto" panose="02000000000000000000" pitchFamily="2" charset="0"/>
              </a:defRPr>
            </a:lvl1pPr>
          </a:lstStyle>
          <a:p>
            <a:r>
              <a:rPr lang="en-GB" dirty="0"/>
              <a:t>CLICK TO EDIT MASTER TITLE STYLE</a:t>
            </a:r>
          </a:p>
        </p:txBody>
      </p:sp>
      <p:pic>
        <p:nvPicPr>
          <p:cNvPr id="12" name="Picture 11" descr="A black and white logo&#10;&#10;Description automatically generated">
            <a:extLst>
              <a:ext uri="{FF2B5EF4-FFF2-40B4-BE49-F238E27FC236}">
                <a16:creationId xmlns:a16="http://schemas.microsoft.com/office/drawing/2014/main" id="{0FA71A25-322D-8500-2A6C-0EC48A830CA6}"/>
              </a:ext>
            </a:extLst>
          </p:cNvPr>
          <p:cNvPicPr>
            <a:picLocks noChangeAspect="1"/>
          </p:cNvPicPr>
          <p:nvPr userDrawn="1"/>
        </p:nvPicPr>
        <p:blipFill>
          <a:blip r:embed="rId2"/>
          <a:stretch>
            <a:fillRect/>
          </a:stretch>
        </p:blipFill>
        <p:spPr>
          <a:xfrm>
            <a:off x="10966158" y="365125"/>
            <a:ext cx="854367" cy="315912"/>
          </a:xfrm>
          <a:prstGeom prst="rect">
            <a:avLst/>
          </a:prstGeom>
        </p:spPr>
      </p:pic>
      <p:sp>
        <p:nvSpPr>
          <p:cNvPr id="14" name="Content Placeholder 2">
            <a:extLst>
              <a:ext uri="{FF2B5EF4-FFF2-40B4-BE49-F238E27FC236}">
                <a16:creationId xmlns:a16="http://schemas.microsoft.com/office/drawing/2014/main" id="{F84E02CD-F550-74F1-FBBE-820722AC6872}"/>
              </a:ext>
            </a:extLst>
          </p:cNvPr>
          <p:cNvSpPr>
            <a:spLocks noGrp="1"/>
          </p:cNvSpPr>
          <p:nvPr>
            <p:ph idx="1"/>
          </p:nvPr>
        </p:nvSpPr>
        <p:spPr>
          <a:xfrm>
            <a:off x="370804" y="1825625"/>
            <a:ext cx="5580734"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Content Placeholder 2">
            <a:extLst>
              <a:ext uri="{FF2B5EF4-FFF2-40B4-BE49-F238E27FC236}">
                <a16:creationId xmlns:a16="http://schemas.microsoft.com/office/drawing/2014/main" id="{077172EC-389A-6BE3-7521-27E31A34B420}"/>
              </a:ext>
            </a:extLst>
          </p:cNvPr>
          <p:cNvSpPr>
            <a:spLocks noGrp="1"/>
          </p:cNvSpPr>
          <p:nvPr>
            <p:ph idx="13"/>
          </p:nvPr>
        </p:nvSpPr>
        <p:spPr>
          <a:xfrm>
            <a:off x="6240464" y="1825625"/>
            <a:ext cx="5580734"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776731474"/>
      </p:ext>
    </p:extLst>
  </p:cSld>
  <p:clrMapOvr>
    <a:masterClrMapping/>
  </p:clrMapOvr>
  <p:extLst>
    <p:ext uri="{DCECCB84-F9BA-43D5-87BE-67443E8EF086}">
      <p15:sldGuideLst xmlns:p15="http://schemas.microsoft.com/office/powerpoint/2012/main">
        <p15:guide id="1" pos="3749" userDrawn="1">
          <p15:clr>
            <a:srgbClr val="FBAE40"/>
          </p15:clr>
        </p15:guide>
        <p15:guide id="2" pos="3931"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A91E504-859E-6B30-CF0A-E06E2D25CF24}"/>
              </a:ext>
            </a:extLst>
          </p:cNvPr>
          <p:cNvSpPr>
            <a:spLocks noGrp="1"/>
          </p:cNvSpPr>
          <p:nvPr>
            <p:ph type="sldNum" sz="quarter" idx="12"/>
          </p:nvPr>
        </p:nvSpPr>
        <p:spPr/>
        <p:txBody>
          <a:bodyPr/>
          <a:lstStyle/>
          <a:p>
            <a:fld id="{EF91B0BD-71BF-8941-96B6-B0EE7EF76AA2}" type="slidenum">
              <a:rPr lang="en-GB" smtClean="0"/>
              <a:t>‹#›</a:t>
            </a:fld>
            <a:endParaRPr lang="en-GB"/>
          </a:p>
        </p:txBody>
      </p:sp>
      <p:sp>
        <p:nvSpPr>
          <p:cNvPr id="7" name="Rectangle 6">
            <a:extLst>
              <a:ext uri="{FF2B5EF4-FFF2-40B4-BE49-F238E27FC236}">
                <a16:creationId xmlns:a16="http://schemas.microsoft.com/office/drawing/2014/main" id="{D528DCC5-2943-7276-81AA-E9C2C089FA46}"/>
              </a:ext>
            </a:extLst>
          </p:cNvPr>
          <p:cNvSpPr/>
          <p:nvPr userDrawn="1"/>
        </p:nvSpPr>
        <p:spPr>
          <a:xfrm>
            <a:off x="0" y="1"/>
            <a:ext cx="165544" cy="105606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31710050-8B4C-C6E4-E24E-FA796DFBA233}"/>
              </a:ext>
            </a:extLst>
          </p:cNvPr>
          <p:cNvSpPr>
            <a:spLocks noGrp="1" noRot="1" noMove="1" noResize="1" noEditPoints="1" noAdjustHandles="1" noChangeArrowheads="1" noChangeShapeType="1"/>
          </p:cNvSpPr>
          <p:nvPr>
            <p:ph type="title" hasCustomPrompt="1"/>
          </p:nvPr>
        </p:nvSpPr>
        <p:spPr>
          <a:xfrm>
            <a:off x="370804" y="1"/>
            <a:ext cx="11450392" cy="1056068"/>
          </a:xfrm>
        </p:spPr>
        <p:txBody>
          <a:bodyPr/>
          <a:lstStyle>
            <a:lvl1pPr>
              <a:defRPr b="1" i="0">
                <a:ln>
                  <a:solidFill>
                    <a:schemeClr val="tx1"/>
                  </a:solidFill>
                </a:ln>
                <a:noFill/>
                <a:latin typeface="Roboto" panose="02000000000000000000" pitchFamily="2" charset="0"/>
                <a:ea typeface="Roboto" panose="02000000000000000000" pitchFamily="2" charset="0"/>
              </a:defRPr>
            </a:lvl1pPr>
          </a:lstStyle>
          <a:p>
            <a:r>
              <a:rPr lang="en-GB" dirty="0"/>
              <a:t>CLICK TO EDIT MASTER TITLE STYLE</a:t>
            </a:r>
          </a:p>
        </p:txBody>
      </p:sp>
      <p:pic>
        <p:nvPicPr>
          <p:cNvPr id="9" name="Picture 8" descr="A black and white logo&#10;&#10;Description automatically generated">
            <a:extLst>
              <a:ext uri="{FF2B5EF4-FFF2-40B4-BE49-F238E27FC236}">
                <a16:creationId xmlns:a16="http://schemas.microsoft.com/office/drawing/2014/main" id="{D3876E89-32C0-B04E-C0B9-69983341D949}"/>
              </a:ext>
            </a:extLst>
          </p:cNvPr>
          <p:cNvPicPr>
            <a:picLocks noChangeAspect="1"/>
          </p:cNvPicPr>
          <p:nvPr userDrawn="1"/>
        </p:nvPicPr>
        <p:blipFill>
          <a:blip r:embed="rId2"/>
          <a:stretch>
            <a:fillRect/>
          </a:stretch>
        </p:blipFill>
        <p:spPr>
          <a:xfrm>
            <a:off x="10966158" y="365125"/>
            <a:ext cx="854367" cy="315912"/>
          </a:xfrm>
          <a:prstGeom prst="rect">
            <a:avLst/>
          </a:prstGeom>
        </p:spPr>
      </p:pic>
    </p:spTree>
    <p:extLst>
      <p:ext uri="{BB962C8B-B14F-4D97-AF65-F5344CB8AC3E}">
        <p14:creationId xmlns:p14="http://schemas.microsoft.com/office/powerpoint/2010/main" val="18662133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with header and foot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BBB2CC5-5650-81E0-05A6-C49FC601D0D7}"/>
              </a:ext>
            </a:extLst>
          </p:cNvPr>
          <p:cNvSpPr>
            <a:spLocks noGrp="1"/>
          </p:cNvSpPr>
          <p:nvPr>
            <p:ph type="sldNum" sz="quarter" idx="4"/>
          </p:nvPr>
        </p:nvSpPr>
        <p:spPr>
          <a:xfrm>
            <a:off x="11255464" y="6267114"/>
            <a:ext cx="565061" cy="423458"/>
          </a:xfrm>
          <a:prstGeom prst="rect">
            <a:avLst/>
          </a:prstGeom>
        </p:spPr>
        <p:txBody>
          <a:bodyPr vert="horz" lIns="91440" tIns="45720" rIns="91440" bIns="45720" rtlCol="0" anchor="b"/>
          <a:lstStyle>
            <a:lvl1pPr algn="r">
              <a:defRPr sz="1050" b="1" i="0">
                <a:solidFill>
                  <a:schemeClr val="tx1">
                    <a:lumMod val="75000"/>
                    <a:lumOff val="25000"/>
                  </a:schemeClr>
                </a:solidFill>
                <a:latin typeface="Roboto" panose="02000000000000000000" pitchFamily="2" charset="0"/>
                <a:ea typeface="Roboto" panose="02000000000000000000" pitchFamily="2" charset="0"/>
              </a:defRPr>
            </a:lvl1pPr>
          </a:lstStyle>
          <a:p>
            <a:fld id="{EF91B0BD-71BF-8941-96B6-B0EE7EF76AA2}" type="slidenum">
              <a:rPr lang="en-GB" smtClean="0"/>
              <a:pPr/>
              <a:t>‹#›</a:t>
            </a:fld>
            <a:endParaRPr lang="en-GB" dirty="0"/>
          </a:p>
        </p:txBody>
      </p:sp>
      <p:pic>
        <p:nvPicPr>
          <p:cNvPr id="7" name="Picture 6" descr="A black and white logo&#10;&#10;Description automatically generated">
            <a:extLst>
              <a:ext uri="{FF2B5EF4-FFF2-40B4-BE49-F238E27FC236}">
                <a16:creationId xmlns:a16="http://schemas.microsoft.com/office/drawing/2014/main" id="{D2F0FB62-C211-409B-BC36-CCEAA8DC5F6A}"/>
              </a:ext>
            </a:extLst>
          </p:cNvPr>
          <p:cNvPicPr>
            <a:picLocks noChangeAspect="1"/>
          </p:cNvPicPr>
          <p:nvPr userDrawn="1"/>
        </p:nvPicPr>
        <p:blipFill>
          <a:blip r:embed="rId2"/>
          <a:stretch>
            <a:fillRect/>
          </a:stretch>
        </p:blipFill>
        <p:spPr>
          <a:xfrm>
            <a:off x="10966158" y="365125"/>
            <a:ext cx="854367" cy="315912"/>
          </a:xfrm>
          <a:prstGeom prst="rect">
            <a:avLst/>
          </a:prstGeom>
        </p:spPr>
      </p:pic>
      <p:sp>
        <p:nvSpPr>
          <p:cNvPr id="8" name="Rectangle 7">
            <a:extLst>
              <a:ext uri="{FF2B5EF4-FFF2-40B4-BE49-F238E27FC236}">
                <a16:creationId xmlns:a16="http://schemas.microsoft.com/office/drawing/2014/main" id="{CA864547-02B5-463E-0CFA-642A95F0948E}"/>
              </a:ext>
            </a:extLst>
          </p:cNvPr>
          <p:cNvSpPr/>
          <p:nvPr userDrawn="1"/>
        </p:nvSpPr>
        <p:spPr>
          <a:xfrm>
            <a:off x="0" y="1"/>
            <a:ext cx="165544" cy="105606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362588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with foot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BBB2CC5-5650-81E0-05A6-C49FC601D0D7}"/>
              </a:ext>
            </a:extLst>
          </p:cNvPr>
          <p:cNvSpPr>
            <a:spLocks noGrp="1"/>
          </p:cNvSpPr>
          <p:nvPr>
            <p:ph type="sldNum" sz="quarter" idx="4"/>
          </p:nvPr>
        </p:nvSpPr>
        <p:spPr>
          <a:xfrm>
            <a:off x="11255464" y="6267114"/>
            <a:ext cx="565061" cy="423458"/>
          </a:xfrm>
          <a:prstGeom prst="rect">
            <a:avLst/>
          </a:prstGeom>
        </p:spPr>
        <p:txBody>
          <a:bodyPr vert="horz" lIns="91440" tIns="45720" rIns="91440" bIns="45720" rtlCol="0" anchor="b"/>
          <a:lstStyle>
            <a:lvl1pPr algn="r">
              <a:defRPr sz="1050" b="1" i="0">
                <a:solidFill>
                  <a:schemeClr val="tx1">
                    <a:lumMod val="75000"/>
                    <a:lumOff val="25000"/>
                  </a:schemeClr>
                </a:solidFill>
                <a:latin typeface="Roboto" panose="02000000000000000000" pitchFamily="2" charset="0"/>
                <a:ea typeface="Roboto" panose="02000000000000000000" pitchFamily="2" charset="0"/>
              </a:defRPr>
            </a:lvl1pPr>
          </a:lstStyle>
          <a:p>
            <a:fld id="{EF91B0BD-71BF-8941-96B6-B0EE7EF76AA2}" type="slidenum">
              <a:rPr lang="en-GB" smtClean="0"/>
              <a:pPr/>
              <a:t>‹#›</a:t>
            </a:fld>
            <a:endParaRPr lang="en-GB" dirty="0"/>
          </a:p>
        </p:txBody>
      </p:sp>
    </p:spTree>
    <p:extLst>
      <p:ext uri="{BB962C8B-B14F-4D97-AF65-F5344CB8AC3E}">
        <p14:creationId xmlns:p14="http://schemas.microsoft.com/office/powerpoint/2010/main" val="2748386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 (custom image)">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5709B058-23F7-58CD-B561-603E52352EBD}"/>
              </a:ext>
            </a:extLst>
          </p:cNvPr>
          <p:cNvSpPr>
            <a:spLocks noGrp="1"/>
          </p:cNvSpPr>
          <p:nvPr>
            <p:ph type="sldNum" sz="quarter" idx="4"/>
          </p:nvPr>
        </p:nvSpPr>
        <p:spPr>
          <a:xfrm>
            <a:off x="11255464" y="6267114"/>
            <a:ext cx="565061" cy="423458"/>
          </a:xfrm>
          <a:prstGeom prst="rect">
            <a:avLst/>
          </a:prstGeom>
        </p:spPr>
        <p:txBody>
          <a:bodyPr vert="horz" lIns="91440" tIns="45720" rIns="91440" bIns="45720" rtlCol="0" anchor="b"/>
          <a:lstStyle>
            <a:lvl1pPr algn="r">
              <a:defRPr sz="1050" b="1" i="0">
                <a:solidFill>
                  <a:schemeClr val="tx1">
                    <a:lumMod val="75000"/>
                    <a:lumOff val="25000"/>
                  </a:schemeClr>
                </a:solidFill>
                <a:latin typeface="Roboto" panose="02000000000000000000" pitchFamily="2" charset="0"/>
                <a:ea typeface="Roboto" panose="02000000000000000000" pitchFamily="2" charset="0"/>
              </a:defRPr>
            </a:lvl1pPr>
          </a:lstStyle>
          <a:p>
            <a:fld id="{EF91B0BD-71BF-8941-96B6-B0EE7EF76AA2}" type="slidenum">
              <a:rPr lang="en-GB" smtClean="0"/>
              <a:pPr/>
              <a:t>‹#›</a:t>
            </a:fld>
            <a:endParaRPr lang="en-GB" dirty="0"/>
          </a:p>
        </p:txBody>
      </p:sp>
      <p:sp>
        <p:nvSpPr>
          <p:cNvPr id="3" name="Rectangle 2">
            <a:extLst>
              <a:ext uri="{FF2B5EF4-FFF2-40B4-BE49-F238E27FC236}">
                <a16:creationId xmlns:a16="http://schemas.microsoft.com/office/drawing/2014/main" id="{19E78E70-20F7-006B-E86F-FC60409A5614}"/>
              </a:ext>
            </a:extLst>
          </p:cNvPr>
          <p:cNvSpPr/>
          <p:nvPr userDrawn="1"/>
        </p:nvSpPr>
        <p:spPr>
          <a:xfrm>
            <a:off x="0" y="6626"/>
            <a:ext cx="12192000" cy="6851374"/>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descr="A black background with white text&#10;&#10;Description automatically generated">
            <a:extLst>
              <a:ext uri="{FF2B5EF4-FFF2-40B4-BE49-F238E27FC236}">
                <a16:creationId xmlns:a16="http://schemas.microsoft.com/office/drawing/2014/main" id="{70D50F34-48FB-F7A7-F0CD-836599CD0714}"/>
              </a:ext>
            </a:extLst>
          </p:cNvPr>
          <p:cNvPicPr>
            <a:picLocks noChangeAspect="1"/>
          </p:cNvPicPr>
          <p:nvPr userDrawn="1"/>
        </p:nvPicPr>
        <p:blipFill>
          <a:blip r:embed="rId2"/>
          <a:stretch>
            <a:fillRect/>
          </a:stretch>
        </p:blipFill>
        <p:spPr>
          <a:xfrm>
            <a:off x="430696" y="4420366"/>
            <a:ext cx="5771321" cy="1179086"/>
          </a:xfrm>
          <a:prstGeom prst="rect">
            <a:avLst/>
          </a:prstGeom>
        </p:spPr>
      </p:pic>
      <p:sp>
        <p:nvSpPr>
          <p:cNvPr id="17" name="Text Placeholder 2">
            <a:extLst>
              <a:ext uri="{FF2B5EF4-FFF2-40B4-BE49-F238E27FC236}">
                <a16:creationId xmlns:a16="http://schemas.microsoft.com/office/drawing/2014/main" id="{00A6EF7A-63A4-E791-8ABD-A34819F4CBD1}"/>
              </a:ext>
            </a:extLst>
          </p:cNvPr>
          <p:cNvSpPr>
            <a:spLocks noGrp="1"/>
          </p:cNvSpPr>
          <p:nvPr>
            <p:ph type="body" idx="1" hasCustomPrompt="1"/>
          </p:nvPr>
        </p:nvSpPr>
        <p:spPr>
          <a:xfrm>
            <a:off x="371475" y="5928052"/>
            <a:ext cx="10647708" cy="561648"/>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Lorem ipsum </a:t>
            </a:r>
            <a:r>
              <a:rPr lang="en-GB" dirty="0" err="1">
                <a:effectLst/>
                <a:latin typeface="Roboto" panose="02000000000000000000" pitchFamily="2" charset="0"/>
              </a:rPr>
              <a:t>vitaque</a:t>
            </a:r>
            <a:r>
              <a:rPr lang="en-GB" dirty="0">
                <a:effectLst/>
                <a:latin typeface="Roboto" panose="02000000000000000000" pitchFamily="2" charset="0"/>
              </a:rPr>
              <a:t> </a:t>
            </a:r>
            <a:r>
              <a:rPr lang="en-GB" dirty="0" err="1">
                <a:effectLst/>
                <a:latin typeface="Roboto" panose="02000000000000000000" pitchFamily="2" charset="0"/>
              </a:rPr>
              <a:t>consectur</a:t>
            </a:r>
            <a:r>
              <a:rPr lang="en-GB" dirty="0">
                <a:effectLst/>
                <a:latin typeface="Roboto" panose="02000000000000000000" pitchFamily="2" charset="0"/>
              </a:rPr>
              <a:t>, </a:t>
            </a:r>
            <a:r>
              <a:rPr lang="en-GB" dirty="0" err="1">
                <a:effectLst/>
                <a:latin typeface="Roboto" panose="02000000000000000000" pitchFamily="2" charset="0"/>
              </a:rPr>
              <a:t>sequibe</a:t>
            </a:r>
            <a:r>
              <a:rPr lang="en-GB" dirty="0">
                <a:effectLst/>
                <a:latin typeface="Roboto" panose="02000000000000000000" pitchFamily="2" charset="0"/>
              </a:rPr>
              <a:t> </a:t>
            </a:r>
            <a:r>
              <a:rPr lang="en-GB" dirty="0" err="1">
                <a:effectLst/>
                <a:latin typeface="Roboto" panose="02000000000000000000" pitchFamily="2" charset="0"/>
              </a:rPr>
              <a:t>rnatur</a:t>
            </a:r>
            <a:r>
              <a:rPr lang="en-GB" dirty="0">
                <a:effectLst/>
                <a:latin typeface="Roboto" panose="02000000000000000000" pitchFamily="2" charset="0"/>
              </a:rPr>
              <a:t> as </a:t>
            </a:r>
            <a:r>
              <a:rPr lang="en-GB" dirty="0" err="1">
                <a:effectLst/>
                <a:latin typeface="Roboto" panose="02000000000000000000" pitchFamily="2" charset="0"/>
              </a:rPr>
              <a:t>debitib</a:t>
            </a:r>
            <a:r>
              <a:rPr lang="en-GB" dirty="0">
                <a:effectLst/>
                <a:latin typeface="Roboto" panose="02000000000000000000" pitchFamily="2" charset="0"/>
              </a:rPr>
              <a:t> </a:t>
            </a:r>
            <a:r>
              <a:rPr lang="en-GB" dirty="0" err="1">
                <a:effectLst/>
                <a:latin typeface="Roboto" panose="02000000000000000000" pitchFamily="2" charset="0"/>
              </a:rPr>
              <a:t>eatquis</a:t>
            </a:r>
            <a:r>
              <a:rPr lang="en-GB" dirty="0">
                <a:effectLst/>
                <a:latin typeface="Roboto" panose="02000000000000000000" pitchFamily="2" charset="0"/>
              </a:rPr>
              <a:t> </a:t>
            </a:r>
            <a:r>
              <a:rPr lang="en-GB" dirty="0" err="1">
                <a:effectLst/>
                <a:latin typeface="Roboto" panose="02000000000000000000" pitchFamily="2" charset="0"/>
              </a:rPr>
              <a:t>delignat</a:t>
            </a:r>
            <a:endParaRPr lang="en-GB" dirty="0">
              <a:effectLst/>
              <a:latin typeface="Roboto" panose="02000000000000000000" pitchFamily="2" charset="0"/>
            </a:endParaRPr>
          </a:p>
        </p:txBody>
      </p:sp>
      <p:pic>
        <p:nvPicPr>
          <p:cNvPr id="18" name="Picture 17" descr="A white letter on a black background&#10;&#10;Description automatically generated">
            <a:extLst>
              <a:ext uri="{FF2B5EF4-FFF2-40B4-BE49-F238E27FC236}">
                <a16:creationId xmlns:a16="http://schemas.microsoft.com/office/drawing/2014/main" id="{57E92718-0447-3266-DD7B-A33C19F2603E}"/>
              </a:ext>
            </a:extLst>
          </p:cNvPr>
          <p:cNvPicPr>
            <a:picLocks noChangeAspect="1"/>
          </p:cNvPicPr>
          <p:nvPr userDrawn="1"/>
        </p:nvPicPr>
        <p:blipFill>
          <a:blip r:embed="rId3"/>
          <a:stretch>
            <a:fillRect/>
          </a:stretch>
        </p:blipFill>
        <p:spPr>
          <a:xfrm>
            <a:off x="442011" y="3379028"/>
            <a:ext cx="1711467" cy="633009"/>
          </a:xfrm>
          <a:prstGeom prst="rect">
            <a:avLst/>
          </a:prstGeom>
        </p:spPr>
      </p:pic>
      <p:sp>
        <p:nvSpPr>
          <p:cNvPr id="2" name="Picture Placeholder 1">
            <a:extLst>
              <a:ext uri="{FF2B5EF4-FFF2-40B4-BE49-F238E27FC236}">
                <a16:creationId xmlns:a16="http://schemas.microsoft.com/office/drawing/2014/main" id="{09909171-A776-BC85-C021-792B4B0E87C6}"/>
              </a:ext>
            </a:extLst>
          </p:cNvPr>
          <p:cNvSpPr>
            <a:spLocks noGrp="1"/>
          </p:cNvSpPr>
          <p:nvPr>
            <p:ph type="pic" sz="quarter" idx="10"/>
          </p:nvPr>
        </p:nvSpPr>
        <p:spPr>
          <a:xfrm>
            <a:off x="0" y="0"/>
            <a:ext cx="12192000" cy="6208643"/>
          </a:xfrm>
          <a:custGeom>
            <a:avLst/>
            <a:gdLst>
              <a:gd name="connsiteX0" fmla="*/ 0 w 12192000"/>
              <a:gd name="connsiteY0" fmla="*/ 0 h 6230713"/>
              <a:gd name="connsiteX1" fmla="*/ 12192000 w 12192000"/>
              <a:gd name="connsiteY1" fmla="*/ 0 h 6230713"/>
              <a:gd name="connsiteX2" fmla="*/ 12192000 w 12192000"/>
              <a:gd name="connsiteY2" fmla="*/ 6230713 h 6230713"/>
              <a:gd name="connsiteX3" fmla="*/ 0 w 12192000"/>
              <a:gd name="connsiteY3" fmla="*/ 1791271 h 6230713"/>
            </a:gdLst>
            <a:ahLst/>
            <a:cxnLst>
              <a:cxn ang="0">
                <a:pos x="connsiteX0" y="connsiteY0"/>
              </a:cxn>
              <a:cxn ang="0">
                <a:pos x="connsiteX1" y="connsiteY1"/>
              </a:cxn>
              <a:cxn ang="0">
                <a:pos x="connsiteX2" y="connsiteY2"/>
              </a:cxn>
              <a:cxn ang="0">
                <a:pos x="connsiteX3" y="connsiteY3"/>
              </a:cxn>
            </a:cxnLst>
            <a:rect l="l" t="t" r="r" b="b"/>
            <a:pathLst>
              <a:path w="12192000" h="6230713">
                <a:moveTo>
                  <a:pt x="0" y="0"/>
                </a:moveTo>
                <a:lnTo>
                  <a:pt x="12192000" y="0"/>
                </a:lnTo>
                <a:lnTo>
                  <a:pt x="12192000" y="6230713"/>
                </a:lnTo>
                <a:lnTo>
                  <a:pt x="0" y="1791271"/>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507509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B">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11AC6D-5D19-6740-5576-4D0AC6DA384C}"/>
              </a:ext>
            </a:extLst>
          </p:cNvPr>
          <p:cNvSpPr>
            <a:spLocks/>
          </p:cNvSpPr>
          <p:nvPr userDrawn="1"/>
        </p:nvSpPr>
        <p:spPr>
          <a:xfrm>
            <a:off x="0" y="0"/>
            <a:ext cx="7109138" cy="685800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1320F63B-D13C-2F84-FC7D-58A4D629700B}"/>
              </a:ext>
            </a:extLst>
          </p:cNvPr>
          <p:cNvSpPr>
            <a:spLocks noGrp="1"/>
          </p:cNvSpPr>
          <p:nvPr>
            <p:ph type="body" idx="1" hasCustomPrompt="1"/>
          </p:nvPr>
        </p:nvSpPr>
        <p:spPr>
          <a:xfrm>
            <a:off x="371475" y="5421707"/>
            <a:ext cx="6505843" cy="845407"/>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Lorem ipsum </a:t>
            </a:r>
            <a:r>
              <a:rPr lang="en-GB" dirty="0" err="1">
                <a:effectLst/>
                <a:latin typeface="Roboto" panose="02000000000000000000" pitchFamily="2" charset="0"/>
              </a:rPr>
              <a:t>vitaque</a:t>
            </a:r>
            <a:r>
              <a:rPr lang="en-GB" dirty="0">
                <a:effectLst/>
                <a:latin typeface="Roboto" panose="02000000000000000000" pitchFamily="2" charset="0"/>
              </a:rPr>
              <a:t> </a:t>
            </a:r>
            <a:r>
              <a:rPr lang="en-GB" dirty="0" err="1">
                <a:effectLst/>
                <a:latin typeface="Roboto" panose="02000000000000000000" pitchFamily="2" charset="0"/>
              </a:rPr>
              <a:t>consectur</a:t>
            </a:r>
            <a:r>
              <a:rPr lang="en-GB" dirty="0">
                <a:effectLst/>
                <a:latin typeface="Roboto" panose="02000000000000000000" pitchFamily="2" charset="0"/>
              </a:rPr>
              <a:t>, </a:t>
            </a:r>
            <a:r>
              <a:rPr lang="en-GB" dirty="0" err="1">
                <a:effectLst/>
                <a:latin typeface="Roboto" panose="02000000000000000000" pitchFamily="2" charset="0"/>
              </a:rPr>
              <a:t>sequibe</a:t>
            </a:r>
            <a:r>
              <a:rPr lang="en-GB" dirty="0">
                <a:effectLst/>
                <a:latin typeface="Roboto" panose="02000000000000000000" pitchFamily="2" charset="0"/>
              </a:rPr>
              <a:t> </a:t>
            </a:r>
            <a:r>
              <a:rPr lang="en-GB" dirty="0" err="1">
                <a:effectLst/>
                <a:latin typeface="Roboto" panose="02000000000000000000" pitchFamily="2" charset="0"/>
              </a:rPr>
              <a:t>rnatur</a:t>
            </a:r>
            <a:r>
              <a:rPr lang="en-GB" dirty="0">
                <a:effectLst/>
                <a:latin typeface="Roboto" panose="02000000000000000000" pitchFamily="2" charset="0"/>
              </a:rPr>
              <a:t> as </a:t>
            </a:r>
            <a:r>
              <a:rPr lang="en-GB" dirty="0" err="1">
                <a:effectLst/>
                <a:latin typeface="Roboto" panose="02000000000000000000" pitchFamily="2" charset="0"/>
              </a:rPr>
              <a:t>debitib</a:t>
            </a:r>
            <a:r>
              <a:rPr lang="en-GB" dirty="0">
                <a:effectLst/>
                <a:latin typeface="Roboto" panose="02000000000000000000" pitchFamily="2" charset="0"/>
              </a:rPr>
              <a:t> </a:t>
            </a:r>
            <a:r>
              <a:rPr lang="en-GB" dirty="0" err="1">
                <a:effectLst/>
                <a:latin typeface="Roboto" panose="02000000000000000000" pitchFamily="2" charset="0"/>
              </a:rPr>
              <a:t>eatquis</a:t>
            </a:r>
            <a:r>
              <a:rPr lang="en-GB" dirty="0">
                <a:effectLst/>
                <a:latin typeface="Roboto" panose="02000000000000000000" pitchFamily="2" charset="0"/>
              </a:rPr>
              <a:t> </a:t>
            </a:r>
            <a:r>
              <a:rPr lang="en-GB" dirty="0" err="1">
                <a:effectLst/>
                <a:latin typeface="Roboto" panose="02000000000000000000" pitchFamily="2" charset="0"/>
              </a:rPr>
              <a:t>delignat</a:t>
            </a:r>
            <a:endParaRPr lang="en-GB" dirty="0">
              <a:effectLst/>
              <a:latin typeface="Roboto" panose="02000000000000000000" pitchFamily="2" charset="0"/>
            </a:endParaRPr>
          </a:p>
        </p:txBody>
      </p:sp>
      <p:sp>
        <p:nvSpPr>
          <p:cNvPr id="6" name="Slide Number Placeholder 5">
            <a:extLst>
              <a:ext uri="{FF2B5EF4-FFF2-40B4-BE49-F238E27FC236}">
                <a16:creationId xmlns:a16="http://schemas.microsoft.com/office/drawing/2014/main" id="{0D4E358A-8E23-3E05-CF01-F3D8F5149427}"/>
              </a:ext>
            </a:extLst>
          </p:cNvPr>
          <p:cNvSpPr>
            <a:spLocks noGrp="1"/>
          </p:cNvSpPr>
          <p:nvPr>
            <p:ph type="sldNum" sz="quarter" idx="12"/>
          </p:nvPr>
        </p:nvSpPr>
        <p:spPr/>
        <p:txBody>
          <a:bodyPr/>
          <a:lstStyle/>
          <a:p>
            <a:fld id="{EF91B0BD-71BF-8941-96B6-B0EE7EF76AA2}" type="slidenum">
              <a:rPr lang="en-GB" smtClean="0"/>
              <a:t>‹#›</a:t>
            </a:fld>
            <a:endParaRPr lang="en-GB"/>
          </a:p>
        </p:txBody>
      </p:sp>
      <p:pic>
        <p:nvPicPr>
          <p:cNvPr id="13" name="Picture 12" descr="A black background with white text&#10;&#10;Description automatically generated">
            <a:extLst>
              <a:ext uri="{FF2B5EF4-FFF2-40B4-BE49-F238E27FC236}">
                <a16:creationId xmlns:a16="http://schemas.microsoft.com/office/drawing/2014/main" id="{7F858E8F-6633-9B4A-D60D-72036FA1313F}"/>
              </a:ext>
            </a:extLst>
          </p:cNvPr>
          <p:cNvPicPr>
            <a:picLocks noChangeAspect="1"/>
          </p:cNvPicPr>
          <p:nvPr userDrawn="1"/>
        </p:nvPicPr>
        <p:blipFill>
          <a:blip r:embed="rId2"/>
          <a:stretch>
            <a:fillRect/>
          </a:stretch>
        </p:blipFill>
        <p:spPr>
          <a:xfrm>
            <a:off x="442011" y="2757636"/>
            <a:ext cx="6177730" cy="2268385"/>
          </a:xfrm>
          <a:prstGeom prst="rect">
            <a:avLst/>
          </a:prstGeom>
        </p:spPr>
      </p:pic>
      <p:pic>
        <p:nvPicPr>
          <p:cNvPr id="16" name="Picture 15" descr="A white letter on a black background&#10;&#10;Description automatically generated">
            <a:extLst>
              <a:ext uri="{FF2B5EF4-FFF2-40B4-BE49-F238E27FC236}">
                <a16:creationId xmlns:a16="http://schemas.microsoft.com/office/drawing/2014/main" id="{EEFF1036-DD2B-16D8-9E94-B9E36365F6C8}"/>
              </a:ext>
            </a:extLst>
          </p:cNvPr>
          <p:cNvPicPr>
            <a:picLocks noChangeAspect="1"/>
          </p:cNvPicPr>
          <p:nvPr userDrawn="1"/>
        </p:nvPicPr>
        <p:blipFill>
          <a:blip r:embed="rId3"/>
          <a:stretch>
            <a:fillRect/>
          </a:stretch>
        </p:blipFill>
        <p:spPr>
          <a:xfrm>
            <a:off x="442011" y="368300"/>
            <a:ext cx="854367" cy="315999"/>
          </a:xfrm>
          <a:prstGeom prst="rect">
            <a:avLst/>
          </a:prstGeom>
        </p:spPr>
      </p:pic>
      <p:pic>
        <p:nvPicPr>
          <p:cNvPr id="4" name="Picture 3" descr="A person working on a machine&#10;&#10;Description automatically generated">
            <a:extLst>
              <a:ext uri="{FF2B5EF4-FFF2-40B4-BE49-F238E27FC236}">
                <a16:creationId xmlns:a16="http://schemas.microsoft.com/office/drawing/2014/main" id="{FE3159A5-D33C-F339-97D9-AD9598F28053}"/>
              </a:ext>
            </a:extLst>
          </p:cNvPr>
          <p:cNvPicPr>
            <a:picLocks noChangeAspect="1"/>
          </p:cNvPicPr>
          <p:nvPr userDrawn="1"/>
        </p:nvPicPr>
        <p:blipFill rotWithShape="1">
          <a:blip r:embed="rId4"/>
          <a:srcRect l="24171" r="35223" b="20461"/>
          <a:stretch/>
        </p:blipFill>
        <p:spPr>
          <a:xfrm>
            <a:off x="7109138" y="0"/>
            <a:ext cx="5082862" cy="6858000"/>
          </a:xfrm>
          <a:prstGeom prst="rect">
            <a:avLst/>
          </a:prstGeom>
        </p:spPr>
      </p:pic>
    </p:spTree>
    <p:extLst>
      <p:ext uri="{BB962C8B-B14F-4D97-AF65-F5344CB8AC3E}">
        <p14:creationId xmlns:p14="http://schemas.microsoft.com/office/powerpoint/2010/main" val="2703653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B (custom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11AC6D-5D19-6740-5576-4D0AC6DA384C}"/>
              </a:ext>
            </a:extLst>
          </p:cNvPr>
          <p:cNvSpPr>
            <a:spLocks noGrp="1" noRot="1" noMove="1" noResize="1" noEditPoints="1" noAdjustHandles="1" noChangeArrowheads="1" noChangeShapeType="1"/>
          </p:cNvSpPr>
          <p:nvPr userDrawn="1"/>
        </p:nvSpPr>
        <p:spPr>
          <a:xfrm>
            <a:off x="0" y="0"/>
            <a:ext cx="7109138" cy="685800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1320F63B-D13C-2F84-FC7D-58A4D629700B}"/>
              </a:ext>
            </a:extLst>
          </p:cNvPr>
          <p:cNvSpPr>
            <a:spLocks noGrp="1"/>
          </p:cNvSpPr>
          <p:nvPr>
            <p:ph type="body" idx="1" hasCustomPrompt="1"/>
          </p:nvPr>
        </p:nvSpPr>
        <p:spPr>
          <a:xfrm>
            <a:off x="371475" y="5421707"/>
            <a:ext cx="6505843" cy="845407"/>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Lorem ipsum </a:t>
            </a:r>
            <a:r>
              <a:rPr lang="en-GB" dirty="0" err="1">
                <a:effectLst/>
                <a:latin typeface="Roboto" panose="02000000000000000000" pitchFamily="2" charset="0"/>
              </a:rPr>
              <a:t>vitaque</a:t>
            </a:r>
            <a:r>
              <a:rPr lang="en-GB" dirty="0">
                <a:effectLst/>
                <a:latin typeface="Roboto" panose="02000000000000000000" pitchFamily="2" charset="0"/>
              </a:rPr>
              <a:t> </a:t>
            </a:r>
            <a:r>
              <a:rPr lang="en-GB" dirty="0" err="1">
                <a:effectLst/>
                <a:latin typeface="Roboto" panose="02000000000000000000" pitchFamily="2" charset="0"/>
              </a:rPr>
              <a:t>consectur</a:t>
            </a:r>
            <a:r>
              <a:rPr lang="en-GB" dirty="0">
                <a:effectLst/>
                <a:latin typeface="Roboto" panose="02000000000000000000" pitchFamily="2" charset="0"/>
              </a:rPr>
              <a:t>, </a:t>
            </a:r>
            <a:r>
              <a:rPr lang="en-GB" dirty="0" err="1">
                <a:effectLst/>
                <a:latin typeface="Roboto" panose="02000000000000000000" pitchFamily="2" charset="0"/>
              </a:rPr>
              <a:t>sequibe</a:t>
            </a:r>
            <a:r>
              <a:rPr lang="en-GB" dirty="0">
                <a:effectLst/>
                <a:latin typeface="Roboto" panose="02000000000000000000" pitchFamily="2" charset="0"/>
              </a:rPr>
              <a:t> </a:t>
            </a:r>
            <a:r>
              <a:rPr lang="en-GB" dirty="0" err="1">
                <a:effectLst/>
                <a:latin typeface="Roboto" panose="02000000000000000000" pitchFamily="2" charset="0"/>
              </a:rPr>
              <a:t>rnatur</a:t>
            </a:r>
            <a:r>
              <a:rPr lang="en-GB" dirty="0">
                <a:effectLst/>
                <a:latin typeface="Roboto" panose="02000000000000000000" pitchFamily="2" charset="0"/>
              </a:rPr>
              <a:t> as </a:t>
            </a:r>
            <a:r>
              <a:rPr lang="en-GB" dirty="0" err="1">
                <a:effectLst/>
                <a:latin typeface="Roboto" panose="02000000000000000000" pitchFamily="2" charset="0"/>
              </a:rPr>
              <a:t>debitib</a:t>
            </a:r>
            <a:r>
              <a:rPr lang="en-GB" dirty="0">
                <a:effectLst/>
                <a:latin typeface="Roboto" panose="02000000000000000000" pitchFamily="2" charset="0"/>
              </a:rPr>
              <a:t> </a:t>
            </a:r>
            <a:r>
              <a:rPr lang="en-GB" dirty="0" err="1">
                <a:effectLst/>
                <a:latin typeface="Roboto" panose="02000000000000000000" pitchFamily="2" charset="0"/>
              </a:rPr>
              <a:t>eatquis</a:t>
            </a:r>
            <a:r>
              <a:rPr lang="en-GB" dirty="0">
                <a:effectLst/>
                <a:latin typeface="Roboto" panose="02000000000000000000" pitchFamily="2" charset="0"/>
              </a:rPr>
              <a:t> </a:t>
            </a:r>
            <a:r>
              <a:rPr lang="en-GB" dirty="0" err="1">
                <a:effectLst/>
                <a:latin typeface="Roboto" panose="02000000000000000000" pitchFamily="2" charset="0"/>
              </a:rPr>
              <a:t>delignat</a:t>
            </a:r>
            <a:endParaRPr lang="en-GB" dirty="0">
              <a:effectLst/>
              <a:latin typeface="Roboto" panose="02000000000000000000" pitchFamily="2" charset="0"/>
            </a:endParaRPr>
          </a:p>
        </p:txBody>
      </p:sp>
      <p:sp>
        <p:nvSpPr>
          <p:cNvPr id="6" name="Slide Number Placeholder 5">
            <a:extLst>
              <a:ext uri="{FF2B5EF4-FFF2-40B4-BE49-F238E27FC236}">
                <a16:creationId xmlns:a16="http://schemas.microsoft.com/office/drawing/2014/main" id="{0D4E358A-8E23-3E05-CF01-F3D8F5149427}"/>
              </a:ext>
            </a:extLst>
          </p:cNvPr>
          <p:cNvSpPr>
            <a:spLocks noGrp="1"/>
          </p:cNvSpPr>
          <p:nvPr>
            <p:ph type="sldNum" sz="quarter" idx="12"/>
          </p:nvPr>
        </p:nvSpPr>
        <p:spPr/>
        <p:txBody>
          <a:bodyPr/>
          <a:lstStyle/>
          <a:p>
            <a:fld id="{EF91B0BD-71BF-8941-96B6-B0EE7EF76AA2}" type="slidenum">
              <a:rPr lang="en-GB" smtClean="0"/>
              <a:t>‹#›</a:t>
            </a:fld>
            <a:endParaRPr lang="en-GB"/>
          </a:p>
        </p:txBody>
      </p:sp>
      <p:pic>
        <p:nvPicPr>
          <p:cNvPr id="13" name="Picture 12" descr="A black background with white text&#10;&#10;Description automatically generated">
            <a:extLst>
              <a:ext uri="{FF2B5EF4-FFF2-40B4-BE49-F238E27FC236}">
                <a16:creationId xmlns:a16="http://schemas.microsoft.com/office/drawing/2014/main" id="{7F858E8F-6633-9B4A-D60D-72036FA1313F}"/>
              </a:ext>
            </a:extLst>
          </p:cNvPr>
          <p:cNvPicPr>
            <a:picLocks noChangeAspect="1"/>
          </p:cNvPicPr>
          <p:nvPr userDrawn="1"/>
        </p:nvPicPr>
        <p:blipFill>
          <a:blip r:embed="rId2"/>
          <a:stretch>
            <a:fillRect/>
          </a:stretch>
        </p:blipFill>
        <p:spPr>
          <a:xfrm>
            <a:off x="442011" y="2757636"/>
            <a:ext cx="6177730" cy="2268385"/>
          </a:xfrm>
          <a:prstGeom prst="rect">
            <a:avLst/>
          </a:prstGeom>
        </p:spPr>
      </p:pic>
      <p:pic>
        <p:nvPicPr>
          <p:cNvPr id="16" name="Picture 15" descr="A white letter on a black background&#10;&#10;Description automatically generated">
            <a:extLst>
              <a:ext uri="{FF2B5EF4-FFF2-40B4-BE49-F238E27FC236}">
                <a16:creationId xmlns:a16="http://schemas.microsoft.com/office/drawing/2014/main" id="{EEFF1036-DD2B-16D8-9E94-B9E36365F6C8}"/>
              </a:ext>
            </a:extLst>
          </p:cNvPr>
          <p:cNvPicPr>
            <a:picLocks noChangeAspect="1"/>
          </p:cNvPicPr>
          <p:nvPr userDrawn="1"/>
        </p:nvPicPr>
        <p:blipFill>
          <a:blip r:embed="rId3"/>
          <a:stretch>
            <a:fillRect/>
          </a:stretch>
        </p:blipFill>
        <p:spPr>
          <a:xfrm>
            <a:off x="442011" y="368300"/>
            <a:ext cx="854367" cy="315999"/>
          </a:xfrm>
          <a:prstGeom prst="rect">
            <a:avLst/>
          </a:prstGeom>
        </p:spPr>
      </p:pic>
      <p:sp>
        <p:nvSpPr>
          <p:cNvPr id="19" name="Picture Placeholder 18">
            <a:extLst>
              <a:ext uri="{FF2B5EF4-FFF2-40B4-BE49-F238E27FC236}">
                <a16:creationId xmlns:a16="http://schemas.microsoft.com/office/drawing/2014/main" id="{E774E66C-BEFA-6C15-7850-2359ADD3CB4E}"/>
              </a:ext>
            </a:extLst>
          </p:cNvPr>
          <p:cNvSpPr>
            <a:spLocks noGrp="1"/>
          </p:cNvSpPr>
          <p:nvPr>
            <p:ph type="pic" sz="quarter" idx="13"/>
          </p:nvPr>
        </p:nvSpPr>
        <p:spPr>
          <a:xfrm>
            <a:off x="7109138" y="0"/>
            <a:ext cx="5082861" cy="6858000"/>
          </a:xfrm>
          <a:solidFill>
            <a:schemeClr val="bg1">
              <a:lumMod val="95000"/>
            </a:schemeClr>
          </a:solidFill>
        </p:spPr>
        <p:txBody>
          <a:bodyPr/>
          <a:lstStyle/>
          <a:p>
            <a:endParaRPr lang="en-GB"/>
          </a:p>
        </p:txBody>
      </p:sp>
    </p:spTree>
    <p:extLst>
      <p:ext uri="{BB962C8B-B14F-4D97-AF65-F5344CB8AC3E}">
        <p14:creationId xmlns:p14="http://schemas.microsoft.com/office/powerpoint/2010/main" val="65326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 RED (custom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11AC6D-5D19-6740-5576-4D0AC6DA384C}"/>
              </a:ext>
            </a:extLst>
          </p:cNvPr>
          <p:cNvSpPr>
            <a:spLocks noGrp="1" noRot="1" noMove="1" noResize="1" noEditPoints="1" noAdjustHandles="1" noChangeArrowheads="1" noChangeShapeType="1"/>
          </p:cNvSpPr>
          <p:nvPr userDrawn="1"/>
        </p:nvSpPr>
        <p:spPr>
          <a:xfrm>
            <a:off x="0" y="0"/>
            <a:ext cx="7109138" cy="685800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1320F63B-D13C-2F84-FC7D-58A4D629700B}"/>
              </a:ext>
            </a:extLst>
          </p:cNvPr>
          <p:cNvSpPr>
            <a:spLocks noGrp="1"/>
          </p:cNvSpPr>
          <p:nvPr>
            <p:ph type="body" idx="1" hasCustomPrompt="1"/>
          </p:nvPr>
        </p:nvSpPr>
        <p:spPr>
          <a:xfrm>
            <a:off x="371475" y="5421707"/>
            <a:ext cx="6505843" cy="845407"/>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Lorem ipsum </a:t>
            </a:r>
            <a:r>
              <a:rPr lang="en-GB" dirty="0" err="1">
                <a:effectLst/>
                <a:latin typeface="Roboto" panose="02000000000000000000" pitchFamily="2" charset="0"/>
              </a:rPr>
              <a:t>vitaque</a:t>
            </a:r>
            <a:r>
              <a:rPr lang="en-GB" dirty="0">
                <a:effectLst/>
                <a:latin typeface="Roboto" panose="02000000000000000000" pitchFamily="2" charset="0"/>
              </a:rPr>
              <a:t> </a:t>
            </a:r>
            <a:r>
              <a:rPr lang="en-GB" dirty="0" err="1">
                <a:effectLst/>
                <a:latin typeface="Roboto" panose="02000000000000000000" pitchFamily="2" charset="0"/>
              </a:rPr>
              <a:t>consectur</a:t>
            </a:r>
            <a:r>
              <a:rPr lang="en-GB" dirty="0">
                <a:effectLst/>
                <a:latin typeface="Roboto" panose="02000000000000000000" pitchFamily="2" charset="0"/>
              </a:rPr>
              <a:t>, </a:t>
            </a:r>
            <a:r>
              <a:rPr lang="en-GB" dirty="0" err="1">
                <a:effectLst/>
                <a:latin typeface="Roboto" panose="02000000000000000000" pitchFamily="2" charset="0"/>
              </a:rPr>
              <a:t>sequibe</a:t>
            </a:r>
            <a:r>
              <a:rPr lang="en-GB" dirty="0">
                <a:effectLst/>
                <a:latin typeface="Roboto" panose="02000000000000000000" pitchFamily="2" charset="0"/>
              </a:rPr>
              <a:t> </a:t>
            </a:r>
            <a:r>
              <a:rPr lang="en-GB" dirty="0" err="1">
                <a:effectLst/>
                <a:latin typeface="Roboto" panose="02000000000000000000" pitchFamily="2" charset="0"/>
              </a:rPr>
              <a:t>rnatur</a:t>
            </a:r>
            <a:r>
              <a:rPr lang="en-GB" dirty="0">
                <a:effectLst/>
                <a:latin typeface="Roboto" panose="02000000000000000000" pitchFamily="2" charset="0"/>
              </a:rPr>
              <a:t> as </a:t>
            </a:r>
            <a:r>
              <a:rPr lang="en-GB" dirty="0" err="1">
                <a:effectLst/>
                <a:latin typeface="Roboto" panose="02000000000000000000" pitchFamily="2" charset="0"/>
              </a:rPr>
              <a:t>debitib</a:t>
            </a:r>
            <a:r>
              <a:rPr lang="en-GB" dirty="0">
                <a:effectLst/>
                <a:latin typeface="Roboto" panose="02000000000000000000" pitchFamily="2" charset="0"/>
              </a:rPr>
              <a:t> </a:t>
            </a:r>
            <a:r>
              <a:rPr lang="en-GB" dirty="0" err="1">
                <a:effectLst/>
                <a:latin typeface="Roboto" panose="02000000000000000000" pitchFamily="2" charset="0"/>
              </a:rPr>
              <a:t>eatquis</a:t>
            </a:r>
            <a:r>
              <a:rPr lang="en-GB" dirty="0">
                <a:effectLst/>
                <a:latin typeface="Roboto" panose="02000000000000000000" pitchFamily="2" charset="0"/>
              </a:rPr>
              <a:t> </a:t>
            </a:r>
            <a:r>
              <a:rPr lang="en-GB" dirty="0" err="1">
                <a:effectLst/>
                <a:latin typeface="Roboto" panose="02000000000000000000" pitchFamily="2" charset="0"/>
              </a:rPr>
              <a:t>delignat</a:t>
            </a:r>
            <a:endParaRPr lang="en-GB" dirty="0">
              <a:effectLst/>
              <a:latin typeface="Roboto" panose="02000000000000000000" pitchFamily="2" charset="0"/>
            </a:endParaRPr>
          </a:p>
        </p:txBody>
      </p:sp>
      <p:sp>
        <p:nvSpPr>
          <p:cNvPr id="6" name="Slide Number Placeholder 5">
            <a:extLst>
              <a:ext uri="{FF2B5EF4-FFF2-40B4-BE49-F238E27FC236}">
                <a16:creationId xmlns:a16="http://schemas.microsoft.com/office/drawing/2014/main" id="{0D4E358A-8E23-3E05-CF01-F3D8F5149427}"/>
              </a:ext>
            </a:extLst>
          </p:cNvPr>
          <p:cNvSpPr>
            <a:spLocks noGrp="1"/>
          </p:cNvSpPr>
          <p:nvPr>
            <p:ph type="sldNum" sz="quarter" idx="12"/>
          </p:nvPr>
        </p:nvSpPr>
        <p:spPr/>
        <p:txBody>
          <a:bodyPr/>
          <a:lstStyle/>
          <a:p>
            <a:fld id="{EF91B0BD-71BF-8941-96B6-B0EE7EF76AA2}" type="slidenum">
              <a:rPr lang="en-GB" smtClean="0"/>
              <a:t>‹#›</a:t>
            </a:fld>
            <a:endParaRPr lang="en-GB"/>
          </a:p>
        </p:txBody>
      </p:sp>
      <p:pic>
        <p:nvPicPr>
          <p:cNvPr id="16" name="Picture 15" descr="A white letter on a black background&#10;&#10;Description automatically generated">
            <a:extLst>
              <a:ext uri="{FF2B5EF4-FFF2-40B4-BE49-F238E27FC236}">
                <a16:creationId xmlns:a16="http://schemas.microsoft.com/office/drawing/2014/main" id="{EEFF1036-DD2B-16D8-9E94-B9E36365F6C8}"/>
              </a:ext>
            </a:extLst>
          </p:cNvPr>
          <p:cNvPicPr>
            <a:picLocks noChangeAspect="1"/>
          </p:cNvPicPr>
          <p:nvPr userDrawn="1"/>
        </p:nvPicPr>
        <p:blipFill>
          <a:blip r:embed="rId2"/>
          <a:stretch>
            <a:fillRect/>
          </a:stretch>
        </p:blipFill>
        <p:spPr>
          <a:xfrm>
            <a:off x="442011" y="368300"/>
            <a:ext cx="854367" cy="315999"/>
          </a:xfrm>
          <a:prstGeom prst="rect">
            <a:avLst/>
          </a:prstGeom>
        </p:spPr>
      </p:pic>
      <p:sp>
        <p:nvSpPr>
          <p:cNvPr id="19" name="Picture Placeholder 18">
            <a:extLst>
              <a:ext uri="{FF2B5EF4-FFF2-40B4-BE49-F238E27FC236}">
                <a16:creationId xmlns:a16="http://schemas.microsoft.com/office/drawing/2014/main" id="{E774E66C-BEFA-6C15-7850-2359ADD3CB4E}"/>
              </a:ext>
            </a:extLst>
          </p:cNvPr>
          <p:cNvSpPr>
            <a:spLocks noGrp="1"/>
          </p:cNvSpPr>
          <p:nvPr>
            <p:ph type="pic" sz="quarter" idx="13"/>
          </p:nvPr>
        </p:nvSpPr>
        <p:spPr>
          <a:xfrm>
            <a:off x="7109138" y="0"/>
            <a:ext cx="5082861" cy="6858000"/>
          </a:xfrm>
          <a:solidFill>
            <a:schemeClr val="bg1">
              <a:lumMod val="95000"/>
            </a:schemeClr>
          </a:solidFill>
        </p:spPr>
        <p:txBody>
          <a:bodyPr/>
          <a:lstStyle/>
          <a:p>
            <a:endParaRPr lang="en-GB"/>
          </a:p>
        </p:txBody>
      </p:sp>
      <p:sp>
        <p:nvSpPr>
          <p:cNvPr id="2" name="Title 1">
            <a:extLst>
              <a:ext uri="{FF2B5EF4-FFF2-40B4-BE49-F238E27FC236}">
                <a16:creationId xmlns:a16="http://schemas.microsoft.com/office/drawing/2014/main" id="{5ED41C84-C6EE-182E-2FDB-7052575C7E4F}"/>
              </a:ext>
            </a:extLst>
          </p:cNvPr>
          <p:cNvSpPr>
            <a:spLocks noGrp="1"/>
          </p:cNvSpPr>
          <p:nvPr>
            <p:ph type="title" hasCustomPrompt="1"/>
          </p:nvPr>
        </p:nvSpPr>
        <p:spPr>
          <a:xfrm>
            <a:off x="370804" y="2922104"/>
            <a:ext cx="6505843" cy="2209008"/>
          </a:xfrm>
        </p:spPr>
        <p:txBody>
          <a:bodyPr anchor="b">
            <a:normAutofit/>
          </a:bodyPr>
          <a:lstStyle>
            <a:lvl1pPr>
              <a:defRPr sz="5400" b="1" i="0">
                <a:ln w="12700">
                  <a:solidFill>
                    <a:schemeClr val="bg1"/>
                  </a:solidFill>
                </a:ln>
                <a:noFill/>
                <a:latin typeface="Roboto" panose="02000000000000000000" pitchFamily="2" charset="0"/>
                <a:ea typeface="Roboto" panose="02000000000000000000" pitchFamily="2" charset="0"/>
              </a:defRPr>
            </a:lvl1pPr>
          </a:lstStyle>
          <a:p>
            <a:r>
              <a:rPr lang="en-GB" dirty="0"/>
              <a:t>LOREM IPSUM TITLE ALL CAPS</a:t>
            </a:r>
          </a:p>
        </p:txBody>
      </p:sp>
    </p:spTree>
    <p:extLst>
      <p:ext uri="{BB962C8B-B14F-4D97-AF65-F5344CB8AC3E}">
        <p14:creationId xmlns:p14="http://schemas.microsoft.com/office/powerpoint/2010/main" val="2342942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 DARK GREY (custom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11AC6D-5D19-6740-5576-4D0AC6DA384C}"/>
              </a:ext>
            </a:extLst>
          </p:cNvPr>
          <p:cNvSpPr>
            <a:spLocks noGrp="1" noRot="1" noMove="1" noResize="1" noEditPoints="1" noAdjustHandles="1" noChangeArrowheads="1" noChangeShapeType="1"/>
          </p:cNvSpPr>
          <p:nvPr userDrawn="1"/>
        </p:nvSpPr>
        <p:spPr>
          <a:xfrm>
            <a:off x="0" y="0"/>
            <a:ext cx="7109138" cy="6858000"/>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1320F63B-D13C-2F84-FC7D-58A4D629700B}"/>
              </a:ext>
            </a:extLst>
          </p:cNvPr>
          <p:cNvSpPr>
            <a:spLocks noGrp="1"/>
          </p:cNvSpPr>
          <p:nvPr>
            <p:ph type="body" idx="1" hasCustomPrompt="1"/>
          </p:nvPr>
        </p:nvSpPr>
        <p:spPr>
          <a:xfrm>
            <a:off x="371475" y="5421707"/>
            <a:ext cx="6505843" cy="845407"/>
          </a:xfrm>
        </p:spPr>
        <p:txBody>
          <a:bodyPr/>
          <a:lstStyle>
            <a:lvl1pPr marL="0" indent="0">
              <a:buNone/>
              <a:defRPr sz="2400">
                <a:solidFill>
                  <a:srgbClr val="FF0000"/>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Lorem ipsum </a:t>
            </a:r>
            <a:r>
              <a:rPr lang="en-GB" dirty="0" err="1">
                <a:effectLst/>
                <a:latin typeface="Roboto" panose="02000000000000000000" pitchFamily="2" charset="0"/>
              </a:rPr>
              <a:t>vitaque</a:t>
            </a:r>
            <a:r>
              <a:rPr lang="en-GB" dirty="0">
                <a:effectLst/>
                <a:latin typeface="Roboto" panose="02000000000000000000" pitchFamily="2" charset="0"/>
              </a:rPr>
              <a:t> </a:t>
            </a:r>
            <a:r>
              <a:rPr lang="en-GB" dirty="0" err="1">
                <a:effectLst/>
                <a:latin typeface="Roboto" panose="02000000000000000000" pitchFamily="2" charset="0"/>
              </a:rPr>
              <a:t>consectur</a:t>
            </a:r>
            <a:r>
              <a:rPr lang="en-GB" dirty="0">
                <a:effectLst/>
                <a:latin typeface="Roboto" panose="02000000000000000000" pitchFamily="2" charset="0"/>
              </a:rPr>
              <a:t>, </a:t>
            </a:r>
            <a:r>
              <a:rPr lang="en-GB" dirty="0" err="1">
                <a:effectLst/>
                <a:latin typeface="Roboto" panose="02000000000000000000" pitchFamily="2" charset="0"/>
              </a:rPr>
              <a:t>sequibe</a:t>
            </a:r>
            <a:r>
              <a:rPr lang="en-GB" dirty="0">
                <a:effectLst/>
                <a:latin typeface="Roboto" panose="02000000000000000000" pitchFamily="2" charset="0"/>
              </a:rPr>
              <a:t> </a:t>
            </a:r>
            <a:r>
              <a:rPr lang="en-GB" dirty="0" err="1">
                <a:effectLst/>
                <a:latin typeface="Roboto" panose="02000000000000000000" pitchFamily="2" charset="0"/>
              </a:rPr>
              <a:t>rnatur</a:t>
            </a:r>
            <a:r>
              <a:rPr lang="en-GB" dirty="0">
                <a:effectLst/>
                <a:latin typeface="Roboto" panose="02000000000000000000" pitchFamily="2" charset="0"/>
              </a:rPr>
              <a:t> as </a:t>
            </a:r>
            <a:r>
              <a:rPr lang="en-GB" dirty="0" err="1">
                <a:effectLst/>
                <a:latin typeface="Roboto" panose="02000000000000000000" pitchFamily="2" charset="0"/>
              </a:rPr>
              <a:t>debitib</a:t>
            </a:r>
            <a:r>
              <a:rPr lang="en-GB" dirty="0">
                <a:effectLst/>
                <a:latin typeface="Roboto" panose="02000000000000000000" pitchFamily="2" charset="0"/>
              </a:rPr>
              <a:t> </a:t>
            </a:r>
            <a:r>
              <a:rPr lang="en-GB" dirty="0" err="1">
                <a:effectLst/>
                <a:latin typeface="Roboto" panose="02000000000000000000" pitchFamily="2" charset="0"/>
              </a:rPr>
              <a:t>eatquis</a:t>
            </a:r>
            <a:r>
              <a:rPr lang="en-GB" dirty="0">
                <a:effectLst/>
                <a:latin typeface="Roboto" panose="02000000000000000000" pitchFamily="2" charset="0"/>
              </a:rPr>
              <a:t> </a:t>
            </a:r>
            <a:r>
              <a:rPr lang="en-GB" dirty="0" err="1">
                <a:effectLst/>
                <a:latin typeface="Roboto" panose="02000000000000000000" pitchFamily="2" charset="0"/>
              </a:rPr>
              <a:t>delignat</a:t>
            </a:r>
            <a:endParaRPr lang="en-GB" dirty="0">
              <a:effectLst/>
              <a:latin typeface="Roboto" panose="02000000000000000000" pitchFamily="2" charset="0"/>
            </a:endParaRPr>
          </a:p>
        </p:txBody>
      </p:sp>
      <p:sp>
        <p:nvSpPr>
          <p:cNvPr id="6" name="Slide Number Placeholder 5">
            <a:extLst>
              <a:ext uri="{FF2B5EF4-FFF2-40B4-BE49-F238E27FC236}">
                <a16:creationId xmlns:a16="http://schemas.microsoft.com/office/drawing/2014/main" id="{0D4E358A-8E23-3E05-CF01-F3D8F5149427}"/>
              </a:ext>
            </a:extLst>
          </p:cNvPr>
          <p:cNvSpPr>
            <a:spLocks noGrp="1"/>
          </p:cNvSpPr>
          <p:nvPr>
            <p:ph type="sldNum" sz="quarter" idx="12"/>
          </p:nvPr>
        </p:nvSpPr>
        <p:spPr/>
        <p:txBody>
          <a:bodyPr/>
          <a:lstStyle/>
          <a:p>
            <a:fld id="{EF91B0BD-71BF-8941-96B6-B0EE7EF76AA2}" type="slidenum">
              <a:rPr lang="en-GB" smtClean="0"/>
              <a:t>‹#›</a:t>
            </a:fld>
            <a:endParaRPr lang="en-GB"/>
          </a:p>
        </p:txBody>
      </p:sp>
      <p:pic>
        <p:nvPicPr>
          <p:cNvPr id="16" name="Picture 15" descr="A white letter on a black background&#10;&#10;Description automatically generated">
            <a:extLst>
              <a:ext uri="{FF2B5EF4-FFF2-40B4-BE49-F238E27FC236}">
                <a16:creationId xmlns:a16="http://schemas.microsoft.com/office/drawing/2014/main" id="{EEFF1036-DD2B-16D8-9E94-B9E36365F6C8}"/>
              </a:ext>
            </a:extLst>
          </p:cNvPr>
          <p:cNvPicPr>
            <a:picLocks noChangeAspect="1"/>
          </p:cNvPicPr>
          <p:nvPr userDrawn="1"/>
        </p:nvPicPr>
        <p:blipFill>
          <a:blip r:embed="rId2"/>
          <a:stretch>
            <a:fillRect/>
          </a:stretch>
        </p:blipFill>
        <p:spPr>
          <a:xfrm>
            <a:off x="442011" y="368300"/>
            <a:ext cx="854367" cy="315999"/>
          </a:xfrm>
          <a:prstGeom prst="rect">
            <a:avLst/>
          </a:prstGeom>
        </p:spPr>
      </p:pic>
      <p:sp>
        <p:nvSpPr>
          <p:cNvPr id="19" name="Picture Placeholder 18">
            <a:extLst>
              <a:ext uri="{FF2B5EF4-FFF2-40B4-BE49-F238E27FC236}">
                <a16:creationId xmlns:a16="http://schemas.microsoft.com/office/drawing/2014/main" id="{E774E66C-BEFA-6C15-7850-2359ADD3CB4E}"/>
              </a:ext>
            </a:extLst>
          </p:cNvPr>
          <p:cNvSpPr>
            <a:spLocks noGrp="1"/>
          </p:cNvSpPr>
          <p:nvPr>
            <p:ph type="pic" sz="quarter" idx="13"/>
          </p:nvPr>
        </p:nvSpPr>
        <p:spPr>
          <a:xfrm>
            <a:off x="7109138" y="0"/>
            <a:ext cx="5082861" cy="6858000"/>
          </a:xfrm>
          <a:solidFill>
            <a:schemeClr val="bg1">
              <a:lumMod val="95000"/>
            </a:schemeClr>
          </a:solidFill>
        </p:spPr>
        <p:txBody>
          <a:bodyPr/>
          <a:lstStyle/>
          <a:p>
            <a:endParaRPr lang="en-GB"/>
          </a:p>
        </p:txBody>
      </p:sp>
      <p:sp>
        <p:nvSpPr>
          <p:cNvPr id="2" name="Title 1">
            <a:extLst>
              <a:ext uri="{FF2B5EF4-FFF2-40B4-BE49-F238E27FC236}">
                <a16:creationId xmlns:a16="http://schemas.microsoft.com/office/drawing/2014/main" id="{5ED41C84-C6EE-182E-2FDB-7052575C7E4F}"/>
              </a:ext>
            </a:extLst>
          </p:cNvPr>
          <p:cNvSpPr>
            <a:spLocks noGrp="1"/>
          </p:cNvSpPr>
          <p:nvPr>
            <p:ph type="title" hasCustomPrompt="1"/>
          </p:nvPr>
        </p:nvSpPr>
        <p:spPr>
          <a:xfrm>
            <a:off x="370804" y="2922104"/>
            <a:ext cx="6505843" cy="2209008"/>
          </a:xfrm>
        </p:spPr>
        <p:txBody>
          <a:bodyPr anchor="b">
            <a:normAutofit/>
          </a:bodyPr>
          <a:lstStyle>
            <a:lvl1pPr>
              <a:defRPr sz="5400" b="1" i="0">
                <a:ln w="12700">
                  <a:solidFill>
                    <a:schemeClr val="bg1"/>
                  </a:solidFill>
                </a:ln>
                <a:noFill/>
                <a:latin typeface="Roboto" panose="02000000000000000000" pitchFamily="2" charset="0"/>
                <a:ea typeface="Roboto" panose="02000000000000000000" pitchFamily="2" charset="0"/>
              </a:defRPr>
            </a:lvl1pPr>
          </a:lstStyle>
          <a:p>
            <a:r>
              <a:rPr lang="en-GB" dirty="0"/>
              <a:t>LOREM IPSUM TITLE ALL CAPS</a:t>
            </a:r>
          </a:p>
        </p:txBody>
      </p:sp>
    </p:spTree>
    <p:extLst>
      <p:ext uri="{BB962C8B-B14F-4D97-AF65-F5344CB8AC3E}">
        <p14:creationId xmlns:p14="http://schemas.microsoft.com/office/powerpoint/2010/main" val="2005617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 WHITE (custom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11AC6D-5D19-6740-5576-4D0AC6DA384C}"/>
              </a:ext>
            </a:extLst>
          </p:cNvPr>
          <p:cNvSpPr>
            <a:spLocks noGrp="1" noRot="1" noMove="1" noResize="1" noEditPoints="1" noAdjustHandles="1" noChangeArrowheads="1" noChangeShapeType="1"/>
          </p:cNvSpPr>
          <p:nvPr userDrawn="1"/>
        </p:nvSpPr>
        <p:spPr>
          <a:xfrm>
            <a:off x="0" y="0"/>
            <a:ext cx="7109138"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1320F63B-D13C-2F84-FC7D-58A4D629700B}"/>
              </a:ext>
            </a:extLst>
          </p:cNvPr>
          <p:cNvSpPr>
            <a:spLocks noGrp="1"/>
          </p:cNvSpPr>
          <p:nvPr>
            <p:ph type="body" idx="1" hasCustomPrompt="1"/>
          </p:nvPr>
        </p:nvSpPr>
        <p:spPr>
          <a:xfrm>
            <a:off x="371475" y="5421707"/>
            <a:ext cx="6505843" cy="845407"/>
          </a:xfrm>
        </p:spPr>
        <p:txBody>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Lorem ipsum </a:t>
            </a:r>
            <a:r>
              <a:rPr lang="en-GB" dirty="0" err="1">
                <a:effectLst/>
                <a:latin typeface="Roboto" panose="02000000000000000000" pitchFamily="2" charset="0"/>
              </a:rPr>
              <a:t>vitaque</a:t>
            </a:r>
            <a:r>
              <a:rPr lang="en-GB" dirty="0">
                <a:effectLst/>
                <a:latin typeface="Roboto" panose="02000000000000000000" pitchFamily="2" charset="0"/>
              </a:rPr>
              <a:t> </a:t>
            </a:r>
            <a:r>
              <a:rPr lang="en-GB" dirty="0" err="1">
                <a:effectLst/>
                <a:latin typeface="Roboto" panose="02000000000000000000" pitchFamily="2" charset="0"/>
              </a:rPr>
              <a:t>consectur</a:t>
            </a:r>
            <a:r>
              <a:rPr lang="en-GB" dirty="0">
                <a:effectLst/>
                <a:latin typeface="Roboto" panose="02000000000000000000" pitchFamily="2" charset="0"/>
              </a:rPr>
              <a:t>, </a:t>
            </a:r>
            <a:r>
              <a:rPr lang="en-GB" dirty="0" err="1">
                <a:effectLst/>
                <a:latin typeface="Roboto" panose="02000000000000000000" pitchFamily="2" charset="0"/>
              </a:rPr>
              <a:t>sequibe</a:t>
            </a:r>
            <a:r>
              <a:rPr lang="en-GB" dirty="0">
                <a:effectLst/>
                <a:latin typeface="Roboto" panose="02000000000000000000" pitchFamily="2" charset="0"/>
              </a:rPr>
              <a:t> </a:t>
            </a:r>
            <a:r>
              <a:rPr lang="en-GB" dirty="0" err="1">
                <a:effectLst/>
                <a:latin typeface="Roboto" panose="02000000000000000000" pitchFamily="2" charset="0"/>
              </a:rPr>
              <a:t>rnatur</a:t>
            </a:r>
            <a:r>
              <a:rPr lang="en-GB" dirty="0">
                <a:effectLst/>
                <a:latin typeface="Roboto" panose="02000000000000000000" pitchFamily="2" charset="0"/>
              </a:rPr>
              <a:t> as </a:t>
            </a:r>
            <a:r>
              <a:rPr lang="en-GB" dirty="0" err="1">
                <a:effectLst/>
                <a:latin typeface="Roboto" panose="02000000000000000000" pitchFamily="2" charset="0"/>
              </a:rPr>
              <a:t>debitib</a:t>
            </a:r>
            <a:r>
              <a:rPr lang="en-GB" dirty="0">
                <a:effectLst/>
                <a:latin typeface="Roboto" panose="02000000000000000000" pitchFamily="2" charset="0"/>
              </a:rPr>
              <a:t> </a:t>
            </a:r>
            <a:r>
              <a:rPr lang="en-GB" dirty="0" err="1">
                <a:effectLst/>
                <a:latin typeface="Roboto" panose="02000000000000000000" pitchFamily="2" charset="0"/>
              </a:rPr>
              <a:t>eatquis</a:t>
            </a:r>
            <a:r>
              <a:rPr lang="en-GB" dirty="0">
                <a:effectLst/>
                <a:latin typeface="Roboto" panose="02000000000000000000" pitchFamily="2" charset="0"/>
              </a:rPr>
              <a:t> </a:t>
            </a:r>
            <a:r>
              <a:rPr lang="en-GB" dirty="0" err="1">
                <a:effectLst/>
                <a:latin typeface="Roboto" panose="02000000000000000000" pitchFamily="2" charset="0"/>
              </a:rPr>
              <a:t>delignat</a:t>
            </a:r>
            <a:endParaRPr lang="en-GB" dirty="0">
              <a:effectLst/>
              <a:latin typeface="Roboto" panose="02000000000000000000" pitchFamily="2" charset="0"/>
            </a:endParaRPr>
          </a:p>
        </p:txBody>
      </p:sp>
      <p:sp>
        <p:nvSpPr>
          <p:cNvPr id="6" name="Slide Number Placeholder 5">
            <a:extLst>
              <a:ext uri="{FF2B5EF4-FFF2-40B4-BE49-F238E27FC236}">
                <a16:creationId xmlns:a16="http://schemas.microsoft.com/office/drawing/2014/main" id="{0D4E358A-8E23-3E05-CF01-F3D8F5149427}"/>
              </a:ext>
            </a:extLst>
          </p:cNvPr>
          <p:cNvSpPr>
            <a:spLocks noGrp="1"/>
          </p:cNvSpPr>
          <p:nvPr>
            <p:ph type="sldNum" sz="quarter" idx="12"/>
          </p:nvPr>
        </p:nvSpPr>
        <p:spPr/>
        <p:txBody>
          <a:bodyPr/>
          <a:lstStyle/>
          <a:p>
            <a:fld id="{EF91B0BD-71BF-8941-96B6-B0EE7EF76AA2}" type="slidenum">
              <a:rPr lang="en-GB" smtClean="0"/>
              <a:t>‹#›</a:t>
            </a:fld>
            <a:endParaRPr lang="en-GB"/>
          </a:p>
        </p:txBody>
      </p:sp>
      <p:sp>
        <p:nvSpPr>
          <p:cNvPr id="19" name="Picture Placeholder 18">
            <a:extLst>
              <a:ext uri="{FF2B5EF4-FFF2-40B4-BE49-F238E27FC236}">
                <a16:creationId xmlns:a16="http://schemas.microsoft.com/office/drawing/2014/main" id="{E774E66C-BEFA-6C15-7850-2359ADD3CB4E}"/>
              </a:ext>
            </a:extLst>
          </p:cNvPr>
          <p:cNvSpPr>
            <a:spLocks noGrp="1"/>
          </p:cNvSpPr>
          <p:nvPr>
            <p:ph type="pic" sz="quarter" idx="13"/>
          </p:nvPr>
        </p:nvSpPr>
        <p:spPr>
          <a:xfrm>
            <a:off x="7109138" y="0"/>
            <a:ext cx="5082861" cy="6858000"/>
          </a:xfrm>
          <a:solidFill>
            <a:schemeClr val="bg1">
              <a:lumMod val="95000"/>
            </a:schemeClr>
          </a:solidFill>
        </p:spPr>
        <p:txBody>
          <a:bodyPr/>
          <a:lstStyle/>
          <a:p>
            <a:endParaRPr lang="en-GB"/>
          </a:p>
        </p:txBody>
      </p:sp>
      <p:sp>
        <p:nvSpPr>
          <p:cNvPr id="2" name="Title 1">
            <a:extLst>
              <a:ext uri="{FF2B5EF4-FFF2-40B4-BE49-F238E27FC236}">
                <a16:creationId xmlns:a16="http://schemas.microsoft.com/office/drawing/2014/main" id="{5ED41C84-C6EE-182E-2FDB-7052575C7E4F}"/>
              </a:ext>
            </a:extLst>
          </p:cNvPr>
          <p:cNvSpPr>
            <a:spLocks noGrp="1"/>
          </p:cNvSpPr>
          <p:nvPr>
            <p:ph type="title" hasCustomPrompt="1"/>
          </p:nvPr>
        </p:nvSpPr>
        <p:spPr>
          <a:xfrm>
            <a:off x="370804" y="2922104"/>
            <a:ext cx="6505843" cy="2209008"/>
          </a:xfrm>
        </p:spPr>
        <p:txBody>
          <a:bodyPr anchor="b">
            <a:normAutofit/>
          </a:bodyPr>
          <a:lstStyle>
            <a:lvl1pPr>
              <a:defRPr sz="5400" b="1" i="0">
                <a:ln w="12700">
                  <a:solidFill>
                    <a:srgbClr val="FF0000"/>
                  </a:solidFill>
                </a:ln>
                <a:noFill/>
                <a:latin typeface="Roboto" panose="02000000000000000000" pitchFamily="2" charset="0"/>
                <a:ea typeface="Roboto" panose="02000000000000000000" pitchFamily="2" charset="0"/>
              </a:defRPr>
            </a:lvl1pPr>
          </a:lstStyle>
          <a:p>
            <a:r>
              <a:rPr lang="en-GB" dirty="0"/>
              <a:t>LOREM IPSUM TITLE ALL CAPS</a:t>
            </a:r>
          </a:p>
        </p:txBody>
      </p:sp>
      <p:pic>
        <p:nvPicPr>
          <p:cNvPr id="5" name="Picture 4" descr="A red and black logo&#10;&#10;Description automatically generated">
            <a:extLst>
              <a:ext uri="{FF2B5EF4-FFF2-40B4-BE49-F238E27FC236}">
                <a16:creationId xmlns:a16="http://schemas.microsoft.com/office/drawing/2014/main" id="{04892470-F12F-BA52-6751-6B3E60611649}"/>
              </a:ext>
            </a:extLst>
          </p:cNvPr>
          <p:cNvPicPr>
            <a:picLocks noChangeAspect="1"/>
          </p:cNvPicPr>
          <p:nvPr userDrawn="1"/>
        </p:nvPicPr>
        <p:blipFill>
          <a:blip r:embed="rId2"/>
          <a:stretch>
            <a:fillRect/>
          </a:stretch>
        </p:blipFill>
        <p:spPr>
          <a:xfrm>
            <a:off x="442011" y="368300"/>
            <a:ext cx="854367" cy="315653"/>
          </a:xfrm>
          <a:prstGeom prst="rect">
            <a:avLst/>
          </a:prstGeom>
        </p:spPr>
      </p:pic>
    </p:spTree>
    <p:extLst>
      <p:ext uri="{BB962C8B-B14F-4D97-AF65-F5344CB8AC3E}">
        <p14:creationId xmlns:p14="http://schemas.microsoft.com/office/powerpoint/2010/main" val="756490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D RED (no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CF7AB7-AA3D-E512-0614-B948776165A1}"/>
              </a:ext>
            </a:extLst>
          </p:cNvPr>
          <p:cNvSpPr/>
          <p:nvPr userDrawn="1"/>
        </p:nvSpPr>
        <p:spPr>
          <a:xfrm>
            <a:off x="0" y="0"/>
            <a:ext cx="12192000" cy="685800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1320F63B-D13C-2F84-FC7D-58A4D629700B}"/>
              </a:ext>
            </a:extLst>
          </p:cNvPr>
          <p:cNvSpPr>
            <a:spLocks noGrp="1"/>
          </p:cNvSpPr>
          <p:nvPr>
            <p:ph type="body" idx="1" hasCustomPrompt="1"/>
          </p:nvPr>
        </p:nvSpPr>
        <p:spPr>
          <a:xfrm>
            <a:off x="371475" y="4507307"/>
            <a:ext cx="7858796" cy="845407"/>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Lorem ipsum </a:t>
            </a:r>
            <a:r>
              <a:rPr lang="en-GB" dirty="0" err="1">
                <a:effectLst/>
                <a:latin typeface="Roboto" panose="02000000000000000000" pitchFamily="2" charset="0"/>
              </a:rPr>
              <a:t>vitaque</a:t>
            </a:r>
            <a:r>
              <a:rPr lang="en-GB" dirty="0">
                <a:effectLst/>
                <a:latin typeface="Roboto" panose="02000000000000000000" pitchFamily="2" charset="0"/>
              </a:rPr>
              <a:t> </a:t>
            </a:r>
            <a:r>
              <a:rPr lang="en-GB" dirty="0" err="1">
                <a:effectLst/>
                <a:latin typeface="Roboto" panose="02000000000000000000" pitchFamily="2" charset="0"/>
              </a:rPr>
              <a:t>consectur</a:t>
            </a:r>
            <a:r>
              <a:rPr lang="en-GB" dirty="0">
                <a:effectLst/>
                <a:latin typeface="Roboto" panose="02000000000000000000" pitchFamily="2" charset="0"/>
              </a:rPr>
              <a:t>, </a:t>
            </a:r>
            <a:r>
              <a:rPr lang="en-GB" dirty="0" err="1">
                <a:effectLst/>
                <a:latin typeface="Roboto" panose="02000000000000000000" pitchFamily="2" charset="0"/>
              </a:rPr>
              <a:t>sequibe</a:t>
            </a:r>
            <a:r>
              <a:rPr lang="en-GB" dirty="0">
                <a:effectLst/>
                <a:latin typeface="Roboto" panose="02000000000000000000" pitchFamily="2" charset="0"/>
              </a:rPr>
              <a:t> </a:t>
            </a:r>
            <a:r>
              <a:rPr lang="en-GB" dirty="0" err="1">
                <a:effectLst/>
                <a:latin typeface="Roboto" panose="02000000000000000000" pitchFamily="2" charset="0"/>
              </a:rPr>
              <a:t>rnatur</a:t>
            </a:r>
            <a:r>
              <a:rPr lang="en-GB" dirty="0">
                <a:effectLst/>
                <a:latin typeface="Roboto" panose="02000000000000000000" pitchFamily="2" charset="0"/>
              </a:rPr>
              <a:t> as </a:t>
            </a:r>
            <a:r>
              <a:rPr lang="en-GB" dirty="0" err="1">
                <a:effectLst/>
                <a:latin typeface="Roboto" panose="02000000000000000000" pitchFamily="2" charset="0"/>
              </a:rPr>
              <a:t>debitib</a:t>
            </a:r>
            <a:r>
              <a:rPr lang="en-GB" dirty="0">
                <a:effectLst/>
                <a:latin typeface="Roboto" panose="02000000000000000000" pitchFamily="2" charset="0"/>
              </a:rPr>
              <a:t> </a:t>
            </a:r>
            <a:r>
              <a:rPr lang="en-GB" dirty="0" err="1">
                <a:effectLst/>
                <a:latin typeface="Roboto" panose="02000000000000000000" pitchFamily="2" charset="0"/>
              </a:rPr>
              <a:t>eatquis</a:t>
            </a:r>
            <a:r>
              <a:rPr lang="en-GB" dirty="0">
                <a:effectLst/>
                <a:latin typeface="Roboto" panose="02000000000000000000" pitchFamily="2" charset="0"/>
              </a:rPr>
              <a:t> </a:t>
            </a:r>
            <a:r>
              <a:rPr lang="en-GB" dirty="0" err="1">
                <a:effectLst/>
                <a:latin typeface="Roboto" panose="02000000000000000000" pitchFamily="2" charset="0"/>
              </a:rPr>
              <a:t>delignat</a:t>
            </a:r>
            <a:endParaRPr lang="en-GB" dirty="0">
              <a:effectLst/>
              <a:latin typeface="Roboto" panose="02000000000000000000" pitchFamily="2" charset="0"/>
            </a:endParaRPr>
          </a:p>
        </p:txBody>
      </p:sp>
      <p:sp>
        <p:nvSpPr>
          <p:cNvPr id="6" name="Slide Number Placeholder 5">
            <a:extLst>
              <a:ext uri="{FF2B5EF4-FFF2-40B4-BE49-F238E27FC236}">
                <a16:creationId xmlns:a16="http://schemas.microsoft.com/office/drawing/2014/main" id="{0D4E358A-8E23-3E05-CF01-F3D8F5149427}"/>
              </a:ext>
            </a:extLst>
          </p:cNvPr>
          <p:cNvSpPr>
            <a:spLocks noGrp="1"/>
          </p:cNvSpPr>
          <p:nvPr>
            <p:ph type="sldNum" sz="quarter" idx="12"/>
          </p:nvPr>
        </p:nvSpPr>
        <p:spPr/>
        <p:txBody>
          <a:bodyPr/>
          <a:lstStyle>
            <a:lvl1pPr>
              <a:defRPr>
                <a:solidFill>
                  <a:schemeClr val="bg1"/>
                </a:solidFill>
              </a:defRPr>
            </a:lvl1pPr>
          </a:lstStyle>
          <a:p>
            <a:fld id="{EF91B0BD-71BF-8941-96B6-B0EE7EF76AA2}" type="slidenum">
              <a:rPr lang="en-GB" smtClean="0"/>
              <a:pPr/>
              <a:t>‹#›</a:t>
            </a:fld>
            <a:endParaRPr lang="en-GB" dirty="0"/>
          </a:p>
        </p:txBody>
      </p:sp>
      <p:sp>
        <p:nvSpPr>
          <p:cNvPr id="2" name="Title 1">
            <a:extLst>
              <a:ext uri="{FF2B5EF4-FFF2-40B4-BE49-F238E27FC236}">
                <a16:creationId xmlns:a16="http://schemas.microsoft.com/office/drawing/2014/main" id="{5ED41C84-C6EE-182E-2FDB-7052575C7E4F}"/>
              </a:ext>
            </a:extLst>
          </p:cNvPr>
          <p:cNvSpPr>
            <a:spLocks noGrp="1"/>
          </p:cNvSpPr>
          <p:nvPr>
            <p:ph type="title" hasCustomPrompt="1"/>
          </p:nvPr>
        </p:nvSpPr>
        <p:spPr>
          <a:xfrm>
            <a:off x="370804" y="2007704"/>
            <a:ext cx="7858796" cy="2209008"/>
          </a:xfrm>
        </p:spPr>
        <p:txBody>
          <a:bodyPr anchor="b">
            <a:normAutofit/>
          </a:bodyPr>
          <a:lstStyle>
            <a:lvl1pPr>
              <a:defRPr sz="6000" b="1" i="0">
                <a:ln w="12700">
                  <a:solidFill>
                    <a:schemeClr val="bg1"/>
                  </a:solidFill>
                </a:ln>
                <a:noFill/>
                <a:latin typeface="Roboto" panose="02000000000000000000" pitchFamily="2" charset="0"/>
                <a:ea typeface="Roboto" panose="02000000000000000000" pitchFamily="2" charset="0"/>
              </a:defRPr>
            </a:lvl1pPr>
          </a:lstStyle>
          <a:p>
            <a:r>
              <a:rPr lang="en-GB" dirty="0"/>
              <a:t>LOREM IPSUM TITLE ALL CAPS</a:t>
            </a:r>
          </a:p>
        </p:txBody>
      </p:sp>
      <p:pic>
        <p:nvPicPr>
          <p:cNvPr id="7" name="Picture 6" descr="A white letter on a black background&#10;&#10;Description automatically generated">
            <a:extLst>
              <a:ext uri="{FF2B5EF4-FFF2-40B4-BE49-F238E27FC236}">
                <a16:creationId xmlns:a16="http://schemas.microsoft.com/office/drawing/2014/main" id="{1DD6285F-FDDC-8711-2E52-5E083D872ED4}"/>
              </a:ext>
            </a:extLst>
          </p:cNvPr>
          <p:cNvPicPr>
            <a:picLocks noChangeAspect="1"/>
          </p:cNvPicPr>
          <p:nvPr userDrawn="1"/>
        </p:nvPicPr>
        <p:blipFill>
          <a:blip r:embed="rId2"/>
          <a:stretch>
            <a:fillRect/>
          </a:stretch>
        </p:blipFill>
        <p:spPr>
          <a:xfrm>
            <a:off x="442011" y="368300"/>
            <a:ext cx="854367" cy="315999"/>
          </a:xfrm>
          <a:prstGeom prst="rect">
            <a:avLst/>
          </a:prstGeom>
        </p:spPr>
      </p:pic>
      <p:cxnSp>
        <p:nvCxnSpPr>
          <p:cNvPr id="8" name="Straight Connector 7">
            <a:extLst>
              <a:ext uri="{FF2B5EF4-FFF2-40B4-BE49-F238E27FC236}">
                <a16:creationId xmlns:a16="http://schemas.microsoft.com/office/drawing/2014/main" id="{17F7FCB3-636D-F202-0C33-0562DECFA42B}"/>
              </a:ext>
            </a:extLst>
          </p:cNvPr>
          <p:cNvCxnSpPr>
            <a:cxnSpLocks/>
          </p:cNvCxnSpPr>
          <p:nvPr userDrawn="1"/>
        </p:nvCxnSpPr>
        <p:spPr>
          <a:xfrm>
            <a:off x="1777285" y="6600425"/>
            <a:ext cx="9588321"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E08E9107-FBAA-FCA5-2A18-574EA13479C0}"/>
              </a:ext>
            </a:extLst>
          </p:cNvPr>
          <p:cNvSpPr txBox="1"/>
          <p:nvPr userDrawn="1"/>
        </p:nvSpPr>
        <p:spPr>
          <a:xfrm>
            <a:off x="370804" y="6278451"/>
            <a:ext cx="1567466" cy="430887"/>
          </a:xfrm>
          <a:prstGeom prst="rect">
            <a:avLst/>
          </a:prstGeom>
          <a:noFill/>
        </p:spPr>
        <p:txBody>
          <a:bodyPr wrap="square" rtlCol="0">
            <a:spAutoFit/>
          </a:bodyPr>
          <a:lstStyle/>
          <a:p>
            <a:r>
              <a:rPr lang="en-GB" sz="1050" b="1" i="0" dirty="0">
                <a:solidFill>
                  <a:schemeClr val="bg1"/>
                </a:solidFill>
                <a:latin typeface="Roboto" panose="02000000000000000000" pitchFamily="2" charset="0"/>
                <a:ea typeface="Roboto" panose="02000000000000000000" pitchFamily="2" charset="0"/>
              </a:rPr>
              <a:t>AKW</a:t>
            </a:r>
          </a:p>
          <a:p>
            <a:r>
              <a:rPr lang="en-GB" sz="1050" b="0" i="0" dirty="0">
                <a:solidFill>
                  <a:schemeClr val="bg1"/>
                </a:solidFill>
                <a:latin typeface="Roboto Light" panose="02000000000000000000" pitchFamily="2" charset="0"/>
                <a:ea typeface="Roboto Light" panose="02000000000000000000" pitchFamily="2" charset="0"/>
              </a:rPr>
              <a:t>LIFE MADE BETTER</a:t>
            </a:r>
          </a:p>
        </p:txBody>
      </p:sp>
    </p:spTree>
    <p:extLst>
      <p:ext uri="{BB962C8B-B14F-4D97-AF65-F5344CB8AC3E}">
        <p14:creationId xmlns:p14="http://schemas.microsoft.com/office/powerpoint/2010/main" val="1171114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D DARK GREY (no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CF7AB7-AA3D-E512-0614-B948776165A1}"/>
              </a:ext>
            </a:extLst>
          </p:cNvPr>
          <p:cNvSpPr/>
          <p:nvPr userDrawn="1"/>
        </p:nvSpPr>
        <p:spPr>
          <a:xfrm>
            <a:off x="0" y="0"/>
            <a:ext cx="12192000" cy="6858000"/>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1320F63B-D13C-2F84-FC7D-58A4D629700B}"/>
              </a:ext>
            </a:extLst>
          </p:cNvPr>
          <p:cNvSpPr>
            <a:spLocks noGrp="1"/>
          </p:cNvSpPr>
          <p:nvPr>
            <p:ph type="body" idx="1" hasCustomPrompt="1"/>
          </p:nvPr>
        </p:nvSpPr>
        <p:spPr>
          <a:xfrm>
            <a:off x="371475" y="4507307"/>
            <a:ext cx="7858796" cy="845407"/>
          </a:xfrm>
        </p:spPr>
        <p:txBody>
          <a:bodyPr/>
          <a:lstStyle>
            <a:lvl1pPr marL="0" indent="0">
              <a:buNone/>
              <a:defRPr sz="2400">
                <a:solidFill>
                  <a:srgbClr val="FF0000"/>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Lorem ipsum </a:t>
            </a:r>
            <a:r>
              <a:rPr lang="en-GB" dirty="0" err="1">
                <a:effectLst/>
                <a:latin typeface="Roboto" panose="02000000000000000000" pitchFamily="2" charset="0"/>
              </a:rPr>
              <a:t>vitaque</a:t>
            </a:r>
            <a:r>
              <a:rPr lang="en-GB" dirty="0">
                <a:effectLst/>
                <a:latin typeface="Roboto" panose="02000000000000000000" pitchFamily="2" charset="0"/>
              </a:rPr>
              <a:t> </a:t>
            </a:r>
            <a:r>
              <a:rPr lang="en-GB" dirty="0" err="1">
                <a:effectLst/>
                <a:latin typeface="Roboto" panose="02000000000000000000" pitchFamily="2" charset="0"/>
              </a:rPr>
              <a:t>consectur</a:t>
            </a:r>
            <a:r>
              <a:rPr lang="en-GB" dirty="0">
                <a:effectLst/>
                <a:latin typeface="Roboto" panose="02000000000000000000" pitchFamily="2" charset="0"/>
              </a:rPr>
              <a:t>, </a:t>
            </a:r>
            <a:r>
              <a:rPr lang="en-GB" dirty="0" err="1">
                <a:effectLst/>
                <a:latin typeface="Roboto" panose="02000000000000000000" pitchFamily="2" charset="0"/>
              </a:rPr>
              <a:t>sequibe</a:t>
            </a:r>
            <a:r>
              <a:rPr lang="en-GB" dirty="0">
                <a:effectLst/>
                <a:latin typeface="Roboto" panose="02000000000000000000" pitchFamily="2" charset="0"/>
              </a:rPr>
              <a:t> </a:t>
            </a:r>
            <a:r>
              <a:rPr lang="en-GB" dirty="0" err="1">
                <a:effectLst/>
                <a:latin typeface="Roboto" panose="02000000000000000000" pitchFamily="2" charset="0"/>
              </a:rPr>
              <a:t>rnatur</a:t>
            </a:r>
            <a:r>
              <a:rPr lang="en-GB" dirty="0">
                <a:effectLst/>
                <a:latin typeface="Roboto" panose="02000000000000000000" pitchFamily="2" charset="0"/>
              </a:rPr>
              <a:t> as </a:t>
            </a:r>
            <a:r>
              <a:rPr lang="en-GB" dirty="0" err="1">
                <a:effectLst/>
                <a:latin typeface="Roboto" panose="02000000000000000000" pitchFamily="2" charset="0"/>
              </a:rPr>
              <a:t>debitib</a:t>
            </a:r>
            <a:r>
              <a:rPr lang="en-GB" dirty="0">
                <a:effectLst/>
                <a:latin typeface="Roboto" panose="02000000000000000000" pitchFamily="2" charset="0"/>
              </a:rPr>
              <a:t> </a:t>
            </a:r>
            <a:r>
              <a:rPr lang="en-GB" dirty="0" err="1">
                <a:effectLst/>
                <a:latin typeface="Roboto" panose="02000000000000000000" pitchFamily="2" charset="0"/>
              </a:rPr>
              <a:t>eatquis</a:t>
            </a:r>
            <a:r>
              <a:rPr lang="en-GB" dirty="0">
                <a:effectLst/>
                <a:latin typeface="Roboto" panose="02000000000000000000" pitchFamily="2" charset="0"/>
              </a:rPr>
              <a:t> </a:t>
            </a:r>
            <a:r>
              <a:rPr lang="en-GB" dirty="0" err="1">
                <a:effectLst/>
                <a:latin typeface="Roboto" panose="02000000000000000000" pitchFamily="2" charset="0"/>
              </a:rPr>
              <a:t>delignat</a:t>
            </a:r>
            <a:endParaRPr lang="en-GB" dirty="0">
              <a:effectLst/>
              <a:latin typeface="Roboto" panose="02000000000000000000" pitchFamily="2" charset="0"/>
            </a:endParaRPr>
          </a:p>
        </p:txBody>
      </p:sp>
      <p:sp>
        <p:nvSpPr>
          <p:cNvPr id="6" name="Slide Number Placeholder 5">
            <a:extLst>
              <a:ext uri="{FF2B5EF4-FFF2-40B4-BE49-F238E27FC236}">
                <a16:creationId xmlns:a16="http://schemas.microsoft.com/office/drawing/2014/main" id="{0D4E358A-8E23-3E05-CF01-F3D8F5149427}"/>
              </a:ext>
            </a:extLst>
          </p:cNvPr>
          <p:cNvSpPr>
            <a:spLocks noGrp="1"/>
          </p:cNvSpPr>
          <p:nvPr>
            <p:ph type="sldNum" sz="quarter" idx="12"/>
          </p:nvPr>
        </p:nvSpPr>
        <p:spPr/>
        <p:txBody>
          <a:bodyPr/>
          <a:lstStyle>
            <a:lvl1pPr>
              <a:defRPr>
                <a:solidFill>
                  <a:schemeClr val="bg1"/>
                </a:solidFill>
              </a:defRPr>
            </a:lvl1pPr>
          </a:lstStyle>
          <a:p>
            <a:fld id="{EF91B0BD-71BF-8941-96B6-B0EE7EF76AA2}" type="slidenum">
              <a:rPr lang="en-GB" smtClean="0"/>
              <a:pPr/>
              <a:t>‹#›</a:t>
            </a:fld>
            <a:endParaRPr lang="en-GB" dirty="0"/>
          </a:p>
        </p:txBody>
      </p:sp>
      <p:sp>
        <p:nvSpPr>
          <p:cNvPr id="2" name="Title 1">
            <a:extLst>
              <a:ext uri="{FF2B5EF4-FFF2-40B4-BE49-F238E27FC236}">
                <a16:creationId xmlns:a16="http://schemas.microsoft.com/office/drawing/2014/main" id="{5ED41C84-C6EE-182E-2FDB-7052575C7E4F}"/>
              </a:ext>
            </a:extLst>
          </p:cNvPr>
          <p:cNvSpPr>
            <a:spLocks noGrp="1"/>
          </p:cNvSpPr>
          <p:nvPr>
            <p:ph type="title" hasCustomPrompt="1"/>
          </p:nvPr>
        </p:nvSpPr>
        <p:spPr>
          <a:xfrm>
            <a:off x="370804" y="2007704"/>
            <a:ext cx="7858796" cy="2209008"/>
          </a:xfrm>
        </p:spPr>
        <p:txBody>
          <a:bodyPr anchor="b">
            <a:normAutofit/>
          </a:bodyPr>
          <a:lstStyle>
            <a:lvl1pPr>
              <a:defRPr sz="6000" b="1" i="0">
                <a:ln w="12700">
                  <a:solidFill>
                    <a:schemeClr val="bg1"/>
                  </a:solidFill>
                </a:ln>
                <a:noFill/>
                <a:latin typeface="Roboto" panose="02000000000000000000" pitchFamily="2" charset="0"/>
                <a:ea typeface="Roboto" panose="02000000000000000000" pitchFamily="2" charset="0"/>
              </a:defRPr>
            </a:lvl1pPr>
          </a:lstStyle>
          <a:p>
            <a:r>
              <a:rPr lang="en-GB" dirty="0"/>
              <a:t>LOREM IPSUM TITLE ALL CAPS</a:t>
            </a:r>
          </a:p>
        </p:txBody>
      </p:sp>
      <p:pic>
        <p:nvPicPr>
          <p:cNvPr id="7" name="Picture 6" descr="A white letter on a black background&#10;&#10;Description automatically generated">
            <a:extLst>
              <a:ext uri="{FF2B5EF4-FFF2-40B4-BE49-F238E27FC236}">
                <a16:creationId xmlns:a16="http://schemas.microsoft.com/office/drawing/2014/main" id="{1DD6285F-FDDC-8711-2E52-5E083D872ED4}"/>
              </a:ext>
            </a:extLst>
          </p:cNvPr>
          <p:cNvPicPr>
            <a:picLocks noChangeAspect="1"/>
          </p:cNvPicPr>
          <p:nvPr userDrawn="1"/>
        </p:nvPicPr>
        <p:blipFill>
          <a:blip r:embed="rId2"/>
          <a:stretch>
            <a:fillRect/>
          </a:stretch>
        </p:blipFill>
        <p:spPr>
          <a:xfrm>
            <a:off x="442011" y="368300"/>
            <a:ext cx="854367" cy="315999"/>
          </a:xfrm>
          <a:prstGeom prst="rect">
            <a:avLst/>
          </a:prstGeom>
        </p:spPr>
      </p:pic>
      <p:cxnSp>
        <p:nvCxnSpPr>
          <p:cNvPr id="8" name="Straight Connector 7">
            <a:extLst>
              <a:ext uri="{FF2B5EF4-FFF2-40B4-BE49-F238E27FC236}">
                <a16:creationId xmlns:a16="http://schemas.microsoft.com/office/drawing/2014/main" id="{17F7FCB3-636D-F202-0C33-0562DECFA42B}"/>
              </a:ext>
            </a:extLst>
          </p:cNvPr>
          <p:cNvCxnSpPr>
            <a:cxnSpLocks/>
          </p:cNvCxnSpPr>
          <p:nvPr userDrawn="1"/>
        </p:nvCxnSpPr>
        <p:spPr>
          <a:xfrm>
            <a:off x="1777285" y="6600425"/>
            <a:ext cx="9588321"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E08E9107-FBAA-FCA5-2A18-574EA13479C0}"/>
              </a:ext>
            </a:extLst>
          </p:cNvPr>
          <p:cNvSpPr txBox="1"/>
          <p:nvPr userDrawn="1"/>
        </p:nvSpPr>
        <p:spPr>
          <a:xfrm>
            <a:off x="370804" y="6278451"/>
            <a:ext cx="1567466" cy="430887"/>
          </a:xfrm>
          <a:prstGeom prst="rect">
            <a:avLst/>
          </a:prstGeom>
          <a:noFill/>
        </p:spPr>
        <p:txBody>
          <a:bodyPr wrap="square" rtlCol="0">
            <a:spAutoFit/>
          </a:bodyPr>
          <a:lstStyle/>
          <a:p>
            <a:r>
              <a:rPr lang="en-GB" sz="1050" b="1" i="0" dirty="0">
                <a:solidFill>
                  <a:srgbClr val="FF0000"/>
                </a:solidFill>
                <a:latin typeface="Roboto" panose="02000000000000000000" pitchFamily="2" charset="0"/>
                <a:ea typeface="Roboto" panose="02000000000000000000" pitchFamily="2" charset="0"/>
              </a:rPr>
              <a:t>AKW</a:t>
            </a:r>
          </a:p>
          <a:p>
            <a:r>
              <a:rPr lang="en-GB" sz="1050" b="0" i="0" dirty="0">
                <a:solidFill>
                  <a:schemeClr val="bg1"/>
                </a:solidFill>
                <a:latin typeface="Roboto Light" panose="02000000000000000000" pitchFamily="2" charset="0"/>
                <a:ea typeface="Roboto Light" panose="02000000000000000000" pitchFamily="2" charset="0"/>
              </a:rPr>
              <a:t>LIFE MADE BETTER</a:t>
            </a:r>
          </a:p>
        </p:txBody>
      </p:sp>
    </p:spTree>
    <p:extLst>
      <p:ext uri="{BB962C8B-B14F-4D97-AF65-F5344CB8AC3E}">
        <p14:creationId xmlns:p14="http://schemas.microsoft.com/office/powerpoint/2010/main" val="613545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C13398-0B4E-6F0F-8492-4DE1B7A9BE8E}"/>
              </a:ext>
            </a:extLst>
          </p:cNvPr>
          <p:cNvSpPr>
            <a:spLocks noGrp="1"/>
          </p:cNvSpPr>
          <p:nvPr>
            <p:ph type="title"/>
          </p:nvPr>
        </p:nvSpPr>
        <p:spPr>
          <a:xfrm>
            <a:off x="370804" y="365125"/>
            <a:ext cx="11450392"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9763C44B-2B83-1260-56B3-FDE98A15F548}"/>
              </a:ext>
            </a:extLst>
          </p:cNvPr>
          <p:cNvSpPr>
            <a:spLocks noGrp="1"/>
          </p:cNvSpPr>
          <p:nvPr>
            <p:ph type="body" idx="1"/>
          </p:nvPr>
        </p:nvSpPr>
        <p:spPr>
          <a:xfrm>
            <a:off x="370804" y="1825625"/>
            <a:ext cx="11450392"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35319C13-A671-7B7C-C9E4-0EBA766D960E}"/>
              </a:ext>
            </a:extLst>
          </p:cNvPr>
          <p:cNvSpPr>
            <a:spLocks noGrp="1"/>
          </p:cNvSpPr>
          <p:nvPr>
            <p:ph type="sldNum" sz="quarter" idx="4"/>
          </p:nvPr>
        </p:nvSpPr>
        <p:spPr>
          <a:xfrm>
            <a:off x="11255464" y="6267114"/>
            <a:ext cx="565061" cy="442224"/>
          </a:xfrm>
          <a:prstGeom prst="rect">
            <a:avLst/>
          </a:prstGeom>
        </p:spPr>
        <p:txBody>
          <a:bodyPr vert="horz" lIns="91440" tIns="45720" rIns="91440" bIns="45720" rtlCol="0" anchor="b"/>
          <a:lstStyle>
            <a:lvl1pPr algn="r">
              <a:defRPr sz="1050" b="1" i="0">
                <a:solidFill>
                  <a:schemeClr val="tx1">
                    <a:lumMod val="75000"/>
                    <a:lumOff val="25000"/>
                  </a:schemeClr>
                </a:solidFill>
                <a:latin typeface="Roboto" panose="02000000000000000000" pitchFamily="2" charset="0"/>
                <a:ea typeface="Roboto" panose="02000000000000000000" pitchFamily="2" charset="0"/>
              </a:defRPr>
            </a:lvl1pPr>
          </a:lstStyle>
          <a:p>
            <a:fld id="{EF91B0BD-71BF-8941-96B6-B0EE7EF76AA2}" type="slidenum">
              <a:rPr lang="en-GB" smtClean="0"/>
              <a:pPr/>
              <a:t>‹#›</a:t>
            </a:fld>
            <a:endParaRPr lang="en-GB" dirty="0"/>
          </a:p>
        </p:txBody>
      </p:sp>
      <p:cxnSp>
        <p:nvCxnSpPr>
          <p:cNvPr id="8" name="Straight Connector 7">
            <a:extLst>
              <a:ext uri="{FF2B5EF4-FFF2-40B4-BE49-F238E27FC236}">
                <a16:creationId xmlns:a16="http://schemas.microsoft.com/office/drawing/2014/main" id="{1CDF3B8F-7F90-EB55-96DB-B55F5E93F711}"/>
              </a:ext>
            </a:extLst>
          </p:cNvPr>
          <p:cNvCxnSpPr>
            <a:cxnSpLocks/>
          </p:cNvCxnSpPr>
          <p:nvPr userDrawn="1"/>
        </p:nvCxnSpPr>
        <p:spPr>
          <a:xfrm>
            <a:off x="1777285" y="6600425"/>
            <a:ext cx="9588321"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089678A8-E166-104B-C535-49A748ED9CA3}"/>
              </a:ext>
            </a:extLst>
          </p:cNvPr>
          <p:cNvSpPr txBox="1"/>
          <p:nvPr userDrawn="1"/>
        </p:nvSpPr>
        <p:spPr>
          <a:xfrm>
            <a:off x="370804" y="6278451"/>
            <a:ext cx="1567466" cy="430887"/>
          </a:xfrm>
          <a:prstGeom prst="rect">
            <a:avLst/>
          </a:prstGeom>
          <a:noFill/>
        </p:spPr>
        <p:txBody>
          <a:bodyPr wrap="square" rtlCol="0">
            <a:spAutoFit/>
          </a:bodyPr>
          <a:lstStyle/>
          <a:p>
            <a:r>
              <a:rPr lang="en-GB" sz="1050" b="1" i="0" dirty="0">
                <a:solidFill>
                  <a:srgbClr val="FF0000"/>
                </a:solidFill>
                <a:latin typeface="Roboto" panose="02000000000000000000" pitchFamily="2" charset="0"/>
                <a:ea typeface="Roboto" panose="02000000000000000000" pitchFamily="2" charset="0"/>
              </a:rPr>
              <a:t>AKW</a:t>
            </a:r>
          </a:p>
          <a:p>
            <a:r>
              <a:rPr lang="en-GB" sz="1050" b="0" i="0" dirty="0">
                <a:solidFill>
                  <a:schemeClr val="tx1">
                    <a:lumMod val="75000"/>
                    <a:lumOff val="25000"/>
                  </a:schemeClr>
                </a:solidFill>
                <a:latin typeface="Roboto Light" panose="02000000000000000000" pitchFamily="2" charset="0"/>
                <a:ea typeface="Roboto Light" panose="02000000000000000000" pitchFamily="2" charset="0"/>
              </a:rPr>
              <a:t>LIFE MADE BETTER</a:t>
            </a:r>
          </a:p>
        </p:txBody>
      </p:sp>
    </p:spTree>
    <p:extLst>
      <p:ext uri="{BB962C8B-B14F-4D97-AF65-F5344CB8AC3E}">
        <p14:creationId xmlns:p14="http://schemas.microsoft.com/office/powerpoint/2010/main" val="316981427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9" r:id="rId3"/>
    <p:sldLayoutId id="2147483651" r:id="rId4"/>
    <p:sldLayoutId id="2147483661" r:id="rId5"/>
    <p:sldLayoutId id="2147483662" r:id="rId6"/>
    <p:sldLayoutId id="2147483663" r:id="rId7"/>
    <p:sldLayoutId id="2147483667" r:id="rId8"/>
    <p:sldLayoutId id="2147483664" r:id="rId9"/>
    <p:sldLayoutId id="2147483666" r:id="rId10"/>
    <p:sldLayoutId id="2147483656" r:id="rId11"/>
    <p:sldLayoutId id="2147483657" r:id="rId12"/>
    <p:sldLayoutId id="2147483650" r:id="rId13"/>
    <p:sldLayoutId id="2147483652" r:id="rId14"/>
    <p:sldLayoutId id="2147483654" r:id="rId15"/>
    <p:sldLayoutId id="2147483655" r:id="rId16"/>
    <p:sldLayoutId id="2147483658" r:id="rId17"/>
  </p:sldLayoutIdLst>
  <p:hf hdr="0" ftr="0" dt="0"/>
  <p:txStyles>
    <p:titleStyle>
      <a:lvl1pPr algn="l" defTabSz="914400" rtl="0" eaLnBrk="1" latinLnBrk="0" hangingPunct="1">
        <a:lnSpc>
          <a:spcPct val="90000"/>
        </a:lnSpc>
        <a:spcBef>
          <a:spcPct val="0"/>
        </a:spcBef>
        <a:buNone/>
        <a:defRPr sz="3600" kern="1200">
          <a:solidFill>
            <a:schemeClr val="tx1">
              <a:lumMod val="75000"/>
              <a:lumOff val="25000"/>
            </a:schemeClr>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userDrawn="1">
          <p15:clr>
            <a:srgbClr val="F26B43"/>
          </p15:clr>
        </p15:guide>
        <p15:guide id="2" pos="7446" userDrawn="1">
          <p15:clr>
            <a:srgbClr val="F26B43"/>
          </p15:clr>
        </p15:guide>
        <p15:guide id="3" pos="234" userDrawn="1">
          <p15:clr>
            <a:srgbClr val="F26B43"/>
          </p15:clr>
        </p15:guide>
        <p15:guide id="4" orient="horz" pos="422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33.jpe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41.jpe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hyperlink" Target="http://www.akw-ltd.co.uk/clinical-hub" TargetMode="External"/><Relationship Id="rId7"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B0B983C-C14C-EAFE-8461-714866D06ED5}"/>
              </a:ext>
            </a:extLst>
          </p:cNvPr>
          <p:cNvSpPr>
            <a:spLocks noGrp="1"/>
          </p:cNvSpPr>
          <p:nvPr>
            <p:ph type="sldNum" sz="quarter" idx="12"/>
          </p:nvPr>
        </p:nvSpPr>
        <p:spPr/>
        <p:txBody>
          <a:bodyPr/>
          <a:lstStyle/>
          <a:p>
            <a:fld id="{EF91B0BD-71BF-8941-96B6-B0EE7EF76AA2}" type="slidenum">
              <a:rPr lang="en-GB" smtClean="0"/>
              <a:t>1</a:t>
            </a:fld>
            <a:endParaRPr lang="en-GB"/>
          </a:p>
        </p:txBody>
      </p:sp>
      <p:sp>
        <p:nvSpPr>
          <p:cNvPr id="5" name="Title 4">
            <a:extLst>
              <a:ext uri="{FF2B5EF4-FFF2-40B4-BE49-F238E27FC236}">
                <a16:creationId xmlns:a16="http://schemas.microsoft.com/office/drawing/2014/main" id="{928CC1B4-D124-827D-9BCF-CA9F2BFCD2BF}"/>
              </a:ext>
            </a:extLst>
          </p:cNvPr>
          <p:cNvSpPr>
            <a:spLocks noGrp="1"/>
          </p:cNvSpPr>
          <p:nvPr>
            <p:ph type="title"/>
          </p:nvPr>
        </p:nvSpPr>
        <p:spPr/>
        <p:txBody>
          <a:bodyPr>
            <a:normAutofit fontScale="90000"/>
          </a:bodyPr>
          <a:lstStyle/>
          <a:p>
            <a:r>
              <a:rPr lang="en-GB" dirty="0">
                <a:ln w="19050">
                  <a:solidFill>
                    <a:schemeClr val="bg1"/>
                  </a:solidFill>
                </a:ln>
              </a:rPr>
              <a:t>INCLUSIVE DESIGN: </a:t>
            </a:r>
            <a:r>
              <a:rPr lang="en-GB" dirty="0">
                <a:solidFill>
                  <a:schemeClr val="bg1"/>
                </a:solidFill>
              </a:rPr>
              <a:t>BATHROOMS &amp; KITCHENS FOR VISUAL IMPAIRMENT </a:t>
            </a:r>
          </a:p>
        </p:txBody>
      </p:sp>
      <p:pic>
        <p:nvPicPr>
          <p:cNvPr id="8" name="Picture Placeholder 7" descr="A toilet with a handle&#10;&#10;AI-generated content may be incorrect.">
            <a:extLst>
              <a:ext uri="{FF2B5EF4-FFF2-40B4-BE49-F238E27FC236}">
                <a16:creationId xmlns:a16="http://schemas.microsoft.com/office/drawing/2014/main" id="{E8B6F72B-D0E7-DACD-C4C8-37C09A2CA2A4}"/>
              </a:ext>
            </a:extLst>
          </p:cNvPr>
          <p:cNvPicPr>
            <a:picLocks noGrp="1" noChangeAspect="1"/>
          </p:cNvPicPr>
          <p:nvPr>
            <p:ph type="pic" sz="quarter" idx="13"/>
          </p:nvPr>
        </p:nvPicPr>
        <p:blipFill>
          <a:blip r:embed="rId3"/>
          <a:srcRect l="247" r="247"/>
          <a:stretch>
            <a:fillRect/>
          </a:stretch>
        </p:blipFill>
        <p:spPr/>
      </p:pic>
      <p:sp>
        <p:nvSpPr>
          <p:cNvPr id="9" name="Text Placeholder 1">
            <a:extLst>
              <a:ext uri="{FF2B5EF4-FFF2-40B4-BE49-F238E27FC236}">
                <a16:creationId xmlns:a16="http://schemas.microsoft.com/office/drawing/2014/main" id="{FDD85A19-00BA-26A5-1540-C22034F03ABA}"/>
              </a:ext>
            </a:extLst>
          </p:cNvPr>
          <p:cNvSpPr>
            <a:spLocks noGrp="1"/>
          </p:cNvSpPr>
          <p:nvPr>
            <p:ph type="body" idx="1"/>
          </p:nvPr>
        </p:nvSpPr>
        <p:spPr>
          <a:xfrm>
            <a:off x="371475" y="5421707"/>
            <a:ext cx="6505843" cy="845407"/>
          </a:xfrm>
        </p:spPr>
        <p:txBody>
          <a:bodyPr/>
          <a:lstStyle/>
          <a:p>
            <a:r>
              <a:rPr lang="en-GB" b="1" dirty="0"/>
              <a:t>BEST PRACTICE DESIGN ADVICE FOR PEOPLE LIVING WITH VISUAL IMPAIRMENT</a:t>
            </a:r>
          </a:p>
        </p:txBody>
      </p:sp>
    </p:spTree>
    <p:extLst>
      <p:ext uri="{BB962C8B-B14F-4D97-AF65-F5344CB8AC3E}">
        <p14:creationId xmlns:p14="http://schemas.microsoft.com/office/powerpoint/2010/main" val="3953047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09187-01AD-FCB7-6000-C0051FE21C6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8544FE2-6B20-FE10-6DED-A08129B9FEA2}"/>
              </a:ext>
            </a:extLst>
          </p:cNvPr>
          <p:cNvSpPr>
            <a:spLocks noGrp="1"/>
          </p:cNvSpPr>
          <p:nvPr>
            <p:ph type="title"/>
          </p:nvPr>
        </p:nvSpPr>
        <p:spPr/>
        <p:txBody>
          <a:bodyPr>
            <a:normAutofit/>
          </a:bodyPr>
          <a:lstStyle/>
          <a:p>
            <a:r>
              <a:rPr lang="en-GB" dirty="0"/>
              <a:t>COLOUR CONTRAST</a:t>
            </a:r>
          </a:p>
        </p:txBody>
      </p:sp>
      <p:sp>
        <p:nvSpPr>
          <p:cNvPr id="2" name="Text Placeholder 1">
            <a:extLst>
              <a:ext uri="{FF2B5EF4-FFF2-40B4-BE49-F238E27FC236}">
                <a16:creationId xmlns:a16="http://schemas.microsoft.com/office/drawing/2014/main" id="{C753CCAE-580D-3B98-FF2A-CF43C2AE1033}"/>
              </a:ext>
            </a:extLst>
          </p:cNvPr>
          <p:cNvSpPr>
            <a:spLocks noGrp="1"/>
          </p:cNvSpPr>
          <p:nvPr>
            <p:ph idx="1"/>
          </p:nvPr>
        </p:nvSpPr>
        <p:spPr>
          <a:xfrm>
            <a:off x="370804" y="1615334"/>
            <a:ext cx="7020596" cy="4351338"/>
          </a:xfrm>
        </p:spPr>
        <p:txBody>
          <a:bodyPr>
            <a:normAutofit/>
          </a:bodyPr>
          <a:lstStyle/>
          <a:p>
            <a:pPr marL="0" indent="0">
              <a:buNone/>
            </a:pPr>
            <a:r>
              <a:rPr lang="en-GB" b="1" dirty="0">
                <a:solidFill>
                  <a:srgbClr val="FF0000"/>
                </a:solidFill>
              </a:rPr>
              <a:t>PRINCIPLES</a:t>
            </a:r>
          </a:p>
          <a:p>
            <a:pPr marL="0" indent="0">
              <a:buNone/>
            </a:pPr>
            <a:r>
              <a:rPr lang="en-GB" dirty="0"/>
              <a:t>Colour contrast is critical in supporting people living with visual impairment. </a:t>
            </a:r>
          </a:p>
          <a:p>
            <a:pPr marL="0" indent="0">
              <a:buNone/>
            </a:pPr>
            <a:r>
              <a:rPr lang="en-GB" dirty="0"/>
              <a:t>Lighting should be used to </a:t>
            </a:r>
            <a:r>
              <a:rPr lang="en-GB" b="1" dirty="0"/>
              <a:t>accentuate</a:t>
            </a:r>
            <a:r>
              <a:rPr lang="en-GB" dirty="0"/>
              <a:t> the colour contrast and</a:t>
            </a:r>
            <a:r>
              <a:rPr lang="en-GB" b="1" dirty="0"/>
              <a:t> not be used as a replacement.</a:t>
            </a:r>
          </a:p>
          <a:p>
            <a:pPr marL="0" indent="0">
              <a:buNone/>
            </a:pPr>
            <a:r>
              <a:rPr lang="en-GB" dirty="0"/>
              <a:t>For example, tiling should contrast the wall colour, which is then highlighted with task-focused lighting; the wall colour should also contrast against the floor, which is highlighted with well-placed general illumination.</a:t>
            </a:r>
          </a:p>
        </p:txBody>
      </p:sp>
      <p:sp>
        <p:nvSpPr>
          <p:cNvPr id="3" name="Slide Number Placeholder 2">
            <a:extLst>
              <a:ext uri="{FF2B5EF4-FFF2-40B4-BE49-F238E27FC236}">
                <a16:creationId xmlns:a16="http://schemas.microsoft.com/office/drawing/2014/main" id="{2B0319E9-2284-DBBB-F319-05A656F4B2DC}"/>
              </a:ext>
            </a:extLst>
          </p:cNvPr>
          <p:cNvSpPr>
            <a:spLocks noGrp="1"/>
          </p:cNvSpPr>
          <p:nvPr>
            <p:ph type="sldNum" sz="quarter" idx="4"/>
          </p:nvPr>
        </p:nvSpPr>
        <p:spPr/>
        <p:txBody>
          <a:bodyPr/>
          <a:lstStyle/>
          <a:p>
            <a:fld id="{EF91B0BD-71BF-8941-96B6-B0EE7EF76AA2}" type="slidenum">
              <a:rPr lang="en-GB" smtClean="0"/>
              <a:pPr/>
              <a:t>10</a:t>
            </a:fld>
            <a:endParaRPr lang="en-GB" dirty="0"/>
          </a:p>
        </p:txBody>
      </p:sp>
      <p:pic>
        <p:nvPicPr>
          <p:cNvPr id="6" name="Picture 5" descr="A shower with a shower head&#10;&#10;AI-generated content may be incorrect.">
            <a:extLst>
              <a:ext uri="{FF2B5EF4-FFF2-40B4-BE49-F238E27FC236}">
                <a16:creationId xmlns:a16="http://schemas.microsoft.com/office/drawing/2014/main" id="{87378706-3989-90CD-D4A8-8A0178D10A2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941417" y="1615334"/>
            <a:ext cx="3314047" cy="4351338"/>
          </a:xfrm>
          <a:prstGeom prst="rect">
            <a:avLst/>
          </a:prstGeom>
        </p:spPr>
      </p:pic>
    </p:spTree>
    <p:extLst>
      <p:ext uri="{BB962C8B-B14F-4D97-AF65-F5344CB8AC3E}">
        <p14:creationId xmlns:p14="http://schemas.microsoft.com/office/powerpoint/2010/main" val="2788011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2881B-3215-2D7F-9C6D-F423A308A9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6CD71A-4FE6-840E-0A65-E453EF2DA8A1}"/>
              </a:ext>
            </a:extLst>
          </p:cNvPr>
          <p:cNvSpPr>
            <a:spLocks noGrp="1"/>
          </p:cNvSpPr>
          <p:nvPr>
            <p:ph type="title"/>
          </p:nvPr>
        </p:nvSpPr>
        <p:spPr/>
        <p:txBody>
          <a:bodyPr/>
          <a:lstStyle/>
          <a:p>
            <a:r>
              <a:rPr lang="en-GB" dirty="0"/>
              <a:t>COLOUR CONTRAST</a:t>
            </a:r>
          </a:p>
        </p:txBody>
      </p:sp>
      <p:sp>
        <p:nvSpPr>
          <p:cNvPr id="3" name="Content Placeholder 2">
            <a:extLst>
              <a:ext uri="{FF2B5EF4-FFF2-40B4-BE49-F238E27FC236}">
                <a16:creationId xmlns:a16="http://schemas.microsoft.com/office/drawing/2014/main" id="{F865B005-E4CC-03B7-4782-A69670BE85B7}"/>
              </a:ext>
            </a:extLst>
          </p:cNvPr>
          <p:cNvSpPr>
            <a:spLocks noGrp="1"/>
          </p:cNvSpPr>
          <p:nvPr>
            <p:ph idx="1"/>
          </p:nvPr>
        </p:nvSpPr>
        <p:spPr>
          <a:xfrm>
            <a:off x="370804" y="1611085"/>
            <a:ext cx="11331339" cy="3788229"/>
          </a:xfrm>
        </p:spPr>
        <p:txBody>
          <a:bodyPr>
            <a:normAutofit/>
          </a:bodyPr>
          <a:lstStyle/>
          <a:p>
            <a:pPr marL="0" indent="0">
              <a:buNone/>
            </a:pPr>
            <a:r>
              <a:rPr lang="en-GB" b="1" dirty="0">
                <a:solidFill>
                  <a:srgbClr val="FF0000"/>
                </a:solidFill>
              </a:rPr>
              <a:t>SPECIFICATIONS</a:t>
            </a:r>
          </a:p>
          <a:p>
            <a:pPr>
              <a:buFont typeface="Wingdings" panose="05000000000000000000" pitchFamily="2" charset="2"/>
              <a:buChar char="§"/>
            </a:pPr>
            <a:r>
              <a:rPr lang="en-GB" dirty="0"/>
              <a:t>LRV (Light Reflective Value) difference of greater than 30 points ensures sufficient colour contrast</a:t>
            </a:r>
            <a:endParaRPr lang="en-GB" sz="1400" dirty="0"/>
          </a:p>
          <a:p>
            <a:pPr>
              <a:buFont typeface="Wingdings" panose="05000000000000000000" pitchFamily="2" charset="2"/>
              <a:buChar char="§"/>
            </a:pPr>
            <a:r>
              <a:rPr lang="en-GB" dirty="0"/>
              <a:t>Use colour contrast to highlight fixtures such as the toilet seat, rails, sinks, as well as room boundaries like the floor and walls</a:t>
            </a:r>
            <a:endParaRPr lang="en-GB" sz="1400" dirty="0"/>
          </a:p>
          <a:p>
            <a:pPr>
              <a:buFont typeface="Wingdings" panose="05000000000000000000" pitchFamily="2" charset="2"/>
              <a:buChar char="§"/>
            </a:pPr>
            <a:r>
              <a:rPr lang="en-GB" dirty="0"/>
              <a:t>Contrast can also be used to identify specific areas within a room, such as the shower zone or toilet zone</a:t>
            </a:r>
            <a:endParaRPr lang="en-GB" sz="1400" dirty="0"/>
          </a:p>
          <a:p>
            <a:pPr>
              <a:buFont typeface="Wingdings" panose="05000000000000000000" pitchFamily="2" charset="2"/>
              <a:buChar char="§"/>
            </a:pPr>
            <a:r>
              <a:rPr lang="en-GB" dirty="0"/>
              <a:t>Preference is often to use shades of the same colour over different colours, particularly within domestic environments</a:t>
            </a:r>
          </a:p>
        </p:txBody>
      </p:sp>
      <p:sp>
        <p:nvSpPr>
          <p:cNvPr id="4" name="Slide Number Placeholder 3">
            <a:extLst>
              <a:ext uri="{FF2B5EF4-FFF2-40B4-BE49-F238E27FC236}">
                <a16:creationId xmlns:a16="http://schemas.microsoft.com/office/drawing/2014/main" id="{DA46E8B3-1C30-9FCF-A573-944DB4F711E4}"/>
              </a:ext>
            </a:extLst>
          </p:cNvPr>
          <p:cNvSpPr>
            <a:spLocks noGrp="1"/>
          </p:cNvSpPr>
          <p:nvPr>
            <p:ph type="sldNum" sz="quarter" idx="4"/>
          </p:nvPr>
        </p:nvSpPr>
        <p:spPr/>
        <p:txBody>
          <a:bodyPr/>
          <a:lstStyle/>
          <a:p>
            <a:fld id="{EF91B0BD-71BF-8941-96B6-B0EE7EF76AA2}" type="slidenum">
              <a:rPr lang="en-GB" smtClean="0"/>
              <a:pPr/>
              <a:t>11</a:t>
            </a:fld>
            <a:endParaRPr lang="en-GB" dirty="0"/>
          </a:p>
        </p:txBody>
      </p:sp>
    </p:spTree>
    <p:extLst>
      <p:ext uri="{BB962C8B-B14F-4D97-AF65-F5344CB8AC3E}">
        <p14:creationId xmlns:p14="http://schemas.microsoft.com/office/powerpoint/2010/main" val="3914794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54268-0146-91D8-E2E4-A57A60DE082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635623-C07D-590A-09B1-6B35432C0F1F}"/>
              </a:ext>
            </a:extLst>
          </p:cNvPr>
          <p:cNvSpPr>
            <a:spLocks noGrp="1"/>
          </p:cNvSpPr>
          <p:nvPr>
            <p:ph type="sldNum" sz="quarter" idx="12"/>
          </p:nvPr>
        </p:nvSpPr>
        <p:spPr/>
        <p:txBody>
          <a:bodyPr/>
          <a:lstStyle/>
          <a:p>
            <a:fld id="{EF91B0BD-71BF-8941-96B6-B0EE7EF76AA2}" type="slidenum">
              <a:rPr lang="en-GB" smtClean="0"/>
              <a:t>12</a:t>
            </a:fld>
            <a:endParaRPr lang="en-GB"/>
          </a:p>
        </p:txBody>
      </p:sp>
      <p:sp>
        <p:nvSpPr>
          <p:cNvPr id="3" name="Title 2">
            <a:extLst>
              <a:ext uri="{FF2B5EF4-FFF2-40B4-BE49-F238E27FC236}">
                <a16:creationId xmlns:a16="http://schemas.microsoft.com/office/drawing/2014/main" id="{02D9ED49-9674-B35D-1027-A15E308C0A4C}"/>
              </a:ext>
            </a:extLst>
          </p:cNvPr>
          <p:cNvSpPr>
            <a:spLocks noGrp="1"/>
          </p:cNvSpPr>
          <p:nvPr>
            <p:ph type="title"/>
          </p:nvPr>
        </p:nvSpPr>
        <p:spPr/>
        <p:txBody>
          <a:bodyPr/>
          <a:lstStyle/>
          <a:p>
            <a:r>
              <a:rPr lang="en-GB" dirty="0"/>
              <a:t>COLOUR CONTRAST</a:t>
            </a:r>
          </a:p>
        </p:txBody>
      </p:sp>
      <p:pic>
        <p:nvPicPr>
          <p:cNvPr id="7" name="Content Placeholder 6" descr="A bathroom with a shower and sink&#10;&#10;AI-generated content may be incorrect.">
            <a:extLst>
              <a:ext uri="{FF2B5EF4-FFF2-40B4-BE49-F238E27FC236}">
                <a16:creationId xmlns:a16="http://schemas.microsoft.com/office/drawing/2014/main" id="{CFF99C0C-3117-5BE9-D8A6-80381BAD4B33}"/>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70804" y="1874424"/>
            <a:ext cx="5580063" cy="3945104"/>
          </a:xfrm>
        </p:spPr>
      </p:pic>
      <p:pic>
        <p:nvPicPr>
          <p:cNvPr id="9" name="Picture 8" descr="A kitchen with a table and chairs&#10;&#10;AI-generated content may be incorrect.">
            <a:extLst>
              <a:ext uri="{FF2B5EF4-FFF2-40B4-BE49-F238E27FC236}">
                <a16:creationId xmlns:a16="http://schemas.microsoft.com/office/drawing/2014/main" id="{B15C3D94-4C4D-951C-1EE1-6C20054824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41135" y="1874423"/>
            <a:ext cx="5580063" cy="3945105"/>
          </a:xfrm>
          <a:prstGeom prst="rect">
            <a:avLst/>
          </a:prstGeom>
        </p:spPr>
      </p:pic>
      <p:sp>
        <p:nvSpPr>
          <p:cNvPr id="11" name="Text Placeholder 1">
            <a:extLst>
              <a:ext uri="{FF2B5EF4-FFF2-40B4-BE49-F238E27FC236}">
                <a16:creationId xmlns:a16="http://schemas.microsoft.com/office/drawing/2014/main" id="{FE13F24B-6529-7560-0A31-0A2712B34B13}"/>
              </a:ext>
            </a:extLst>
          </p:cNvPr>
          <p:cNvSpPr txBox="1">
            <a:spLocks/>
          </p:cNvSpPr>
          <p:nvPr/>
        </p:nvSpPr>
        <p:spPr>
          <a:xfrm>
            <a:off x="370802" y="1426837"/>
            <a:ext cx="7020596" cy="4475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rgbClr val="FF0000"/>
                </a:solidFill>
              </a:rPr>
              <a:t>EXAMPLES</a:t>
            </a:r>
          </a:p>
        </p:txBody>
      </p:sp>
    </p:spTree>
    <p:extLst>
      <p:ext uri="{BB962C8B-B14F-4D97-AF65-F5344CB8AC3E}">
        <p14:creationId xmlns:p14="http://schemas.microsoft.com/office/powerpoint/2010/main" val="742015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9F5AE-F6CA-B73F-AFE9-FDD70462FDD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D43E0C-DE6D-924A-874E-681D7326214C}"/>
              </a:ext>
            </a:extLst>
          </p:cNvPr>
          <p:cNvSpPr>
            <a:spLocks noGrp="1"/>
          </p:cNvSpPr>
          <p:nvPr>
            <p:ph type="sldNum" sz="quarter" idx="12"/>
          </p:nvPr>
        </p:nvSpPr>
        <p:spPr/>
        <p:txBody>
          <a:bodyPr/>
          <a:lstStyle/>
          <a:p>
            <a:fld id="{EF91B0BD-71BF-8941-96B6-B0EE7EF76AA2}" type="slidenum">
              <a:rPr lang="en-GB" smtClean="0"/>
              <a:pPr/>
              <a:t>13</a:t>
            </a:fld>
            <a:endParaRPr lang="en-GB" dirty="0"/>
          </a:p>
        </p:txBody>
      </p:sp>
      <p:sp>
        <p:nvSpPr>
          <p:cNvPr id="4" name="Title 3">
            <a:extLst>
              <a:ext uri="{FF2B5EF4-FFF2-40B4-BE49-F238E27FC236}">
                <a16:creationId xmlns:a16="http://schemas.microsoft.com/office/drawing/2014/main" id="{61E5E687-3071-2738-3337-471F12DB6F21}"/>
              </a:ext>
            </a:extLst>
          </p:cNvPr>
          <p:cNvSpPr>
            <a:spLocks noGrp="1"/>
          </p:cNvSpPr>
          <p:nvPr>
            <p:ph type="title"/>
          </p:nvPr>
        </p:nvSpPr>
        <p:spPr/>
        <p:txBody>
          <a:bodyPr>
            <a:normAutofit fontScale="90000"/>
          </a:bodyPr>
          <a:lstStyle/>
          <a:p>
            <a:r>
              <a:rPr lang="en-GB" dirty="0">
                <a:solidFill>
                  <a:srgbClr val="FF0000"/>
                </a:solidFill>
              </a:rPr>
              <a:t>KITCHEN &amp; BATHROOM DESIGN</a:t>
            </a:r>
          </a:p>
        </p:txBody>
      </p:sp>
      <p:pic>
        <p:nvPicPr>
          <p:cNvPr id="13" name="Picture Placeholder 12" descr="A kitchen with a kettle on a stove&#10;&#10;AI-generated content may be incorrect.">
            <a:extLst>
              <a:ext uri="{FF2B5EF4-FFF2-40B4-BE49-F238E27FC236}">
                <a16:creationId xmlns:a16="http://schemas.microsoft.com/office/drawing/2014/main" id="{9DA2019F-3D2E-548A-C0D1-57077AD18563}"/>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8" name="Text Placeholder 7">
            <a:extLst>
              <a:ext uri="{FF2B5EF4-FFF2-40B4-BE49-F238E27FC236}">
                <a16:creationId xmlns:a16="http://schemas.microsoft.com/office/drawing/2014/main" id="{1DBC0B73-206B-ECDF-B482-35D0A13D90C0}"/>
              </a:ext>
            </a:extLst>
          </p:cNvPr>
          <p:cNvSpPr>
            <a:spLocks noGrp="1"/>
          </p:cNvSpPr>
          <p:nvPr>
            <p:ph type="body" idx="1"/>
          </p:nvPr>
        </p:nvSpPr>
        <p:spPr/>
        <p:txBody>
          <a:bodyPr/>
          <a:lstStyle/>
          <a:p>
            <a:r>
              <a:rPr lang="en-GB" b="1" dirty="0"/>
              <a:t>MAKING THE HOME SAFER FOR PEOPLE WITH VISUAL IMPAIRMENT</a:t>
            </a:r>
          </a:p>
        </p:txBody>
      </p:sp>
    </p:spTree>
    <p:extLst>
      <p:ext uri="{BB962C8B-B14F-4D97-AF65-F5344CB8AC3E}">
        <p14:creationId xmlns:p14="http://schemas.microsoft.com/office/powerpoint/2010/main" val="3361313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6E8A1-2554-CA42-2848-574DA950E45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236A2DF-FB6B-FE24-792E-F8A9F98C30C0}"/>
              </a:ext>
            </a:extLst>
          </p:cNvPr>
          <p:cNvSpPr>
            <a:spLocks noGrp="1"/>
          </p:cNvSpPr>
          <p:nvPr>
            <p:ph type="title"/>
          </p:nvPr>
        </p:nvSpPr>
        <p:spPr/>
        <p:txBody>
          <a:bodyPr>
            <a:normAutofit/>
          </a:bodyPr>
          <a:lstStyle/>
          <a:p>
            <a:r>
              <a:rPr lang="en-GB" dirty="0"/>
              <a:t>KITCHEN &amp; BATHROOM DESIGN</a:t>
            </a:r>
          </a:p>
        </p:txBody>
      </p:sp>
      <p:sp>
        <p:nvSpPr>
          <p:cNvPr id="4" name="Picture Placeholder 3">
            <a:extLst>
              <a:ext uri="{FF2B5EF4-FFF2-40B4-BE49-F238E27FC236}">
                <a16:creationId xmlns:a16="http://schemas.microsoft.com/office/drawing/2014/main" id="{FD7048A1-6A74-EB46-19ED-28A73913F4D3}"/>
              </a:ext>
            </a:extLst>
          </p:cNvPr>
          <p:cNvSpPr>
            <a:spLocks noGrp="1"/>
          </p:cNvSpPr>
          <p:nvPr>
            <p:ph idx="1"/>
          </p:nvPr>
        </p:nvSpPr>
        <p:spPr>
          <a:xfrm>
            <a:off x="370803" y="1564368"/>
            <a:ext cx="6966167" cy="4351338"/>
          </a:xfrm>
        </p:spPr>
        <p:txBody>
          <a:bodyPr>
            <a:normAutofit lnSpcReduction="10000"/>
          </a:bodyPr>
          <a:lstStyle/>
          <a:p>
            <a:pPr marL="0" indent="0">
              <a:buNone/>
            </a:pPr>
            <a:r>
              <a:rPr lang="en-GB" b="1" dirty="0">
                <a:solidFill>
                  <a:srgbClr val="FF0000"/>
                </a:solidFill>
              </a:rPr>
              <a:t>LAYOUT</a:t>
            </a:r>
          </a:p>
          <a:p>
            <a:pPr>
              <a:buFont typeface="Wingdings" panose="05000000000000000000" pitchFamily="2" charset="2"/>
              <a:buChar char="§"/>
            </a:pPr>
            <a:r>
              <a:rPr lang="en-GB" dirty="0"/>
              <a:t>Maintain the existing, familiar layout wherever possible</a:t>
            </a:r>
          </a:p>
          <a:p>
            <a:pPr>
              <a:buFont typeface="Wingdings" panose="05000000000000000000" pitchFamily="2" charset="2"/>
              <a:buChar char="§"/>
            </a:pPr>
            <a:endParaRPr lang="en-GB" sz="1800" dirty="0"/>
          </a:p>
          <a:p>
            <a:pPr>
              <a:buFont typeface="Wingdings" panose="05000000000000000000" pitchFamily="2" charset="2"/>
              <a:buChar char="§"/>
            </a:pPr>
            <a:r>
              <a:rPr lang="en-GB" dirty="0"/>
              <a:t>Items used more frequently need to always be accessible and where the person would expect to find them</a:t>
            </a:r>
          </a:p>
          <a:p>
            <a:pPr>
              <a:buFont typeface="Wingdings" panose="05000000000000000000" pitchFamily="2" charset="2"/>
              <a:buChar char="§"/>
            </a:pPr>
            <a:endParaRPr lang="en-GB" sz="1800" dirty="0"/>
          </a:p>
          <a:p>
            <a:pPr>
              <a:buFont typeface="Wingdings" panose="05000000000000000000" pitchFamily="2" charset="2"/>
              <a:buChar char="§"/>
            </a:pPr>
            <a:r>
              <a:rPr lang="en-GB" dirty="0"/>
              <a:t>Make sure circulation routes are obstacle free</a:t>
            </a:r>
          </a:p>
          <a:p>
            <a:pPr>
              <a:buFont typeface="Wingdings" panose="05000000000000000000" pitchFamily="2" charset="2"/>
              <a:buChar char="§"/>
            </a:pPr>
            <a:endParaRPr lang="en-GB" sz="1800" dirty="0"/>
          </a:p>
          <a:p>
            <a:pPr>
              <a:buFont typeface="Wingdings" panose="05000000000000000000" pitchFamily="2" charset="2"/>
              <a:buChar char="§"/>
            </a:pPr>
            <a:r>
              <a:rPr lang="en-GB" dirty="0"/>
              <a:t>Box in or ideally remove any exposed pipework</a:t>
            </a:r>
          </a:p>
        </p:txBody>
      </p:sp>
      <p:sp>
        <p:nvSpPr>
          <p:cNvPr id="3" name="Slide Number Placeholder 2">
            <a:extLst>
              <a:ext uri="{FF2B5EF4-FFF2-40B4-BE49-F238E27FC236}">
                <a16:creationId xmlns:a16="http://schemas.microsoft.com/office/drawing/2014/main" id="{E331E133-FC80-07C4-6D51-1BB5D6F08DB3}"/>
              </a:ext>
            </a:extLst>
          </p:cNvPr>
          <p:cNvSpPr>
            <a:spLocks noGrp="1"/>
          </p:cNvSpPr>
          <p:nvPr>
            <p:ph type="sldNum" sz="quarter" idx="4"/>
          </p:nvPr>
        </p:nvSpPr>
        <p:spPr/>
        <p:txBody>
          <a:bodyPr/>
          <a:lstStyle/>
          <a:p>
            <a:fld id="{EF91B0BD-71BF-8941-96B6-B0EE7EF76AA2}" type="slidenum">
              <a:rPr lang="en-GB" smtClean="0"/>
              <a:t>14</a:t>
            </a:fld>
            <a:endParaRPr lang="en-GB"/>
          </a:p>
        </p:txBody>
      </p:sp>
      <p:pic>
        <p:nvPicPr>
          <p:cNvPr id="6" name="Picture 5" descr="A bathroom with a shower and toilet&#10;&#10;AI-generated content may be incorrect.">
            <a:extLst>
              <a:ext uri="{FF2B5EF4-FFF2-40B4-BE49-F238E27FC236}">
                <a16:creationId xmlns:a16="http://schemas.microsoft.com/office/drawing/2014/main" id="{CD32B115-7B6C-6498-C352-B3996CB6E177}"/>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8484441" y="1282459"/>
            <a:ext cx="3053553" cy="4758265"/>
          </a:xfrm>
          <a:prstGeom prst="rect">
            <a:avLst/>
          </a:prstGeom>
        </p:spPr>
      </p:pic>
    </p:spTree>
    <p:extLst>
      <p:ext uri="{BB962C8B-B14F-4D97-AF65-F5344CB8AC3E}">
        <p14:creationId xmlns:p14="http://schemas.microsoft.com/office/powerpoint/2010/main" val="1498527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5E509-7682-7837-74F3-22D026F12DC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2E67D98-CC6D-7242-5B65-A9B51C22A538}"/>
              </a:ext>
            </a:extLst>
          </p:cNvPr>
          <p:cNvSpPr>
            <a:spLocks noGrp="1"/>
          </p:cNvSpPr>
          <p:nvPr>
            <p:ph type="title"/>
          </p:nvPr>
        </p:nvSpPr>
        <p:spPr/>
        <p:txBody>
          <a:bodyPr>
            <a:normAutofit/>
          </a:bodyPr>
          <a:lstStyle/>
          <a:p>
            <a:r>
              <a:rPr lang="en-GB" dirty="0"/>
              <a:t>KITCHEN &amp; BATHROOM DESIGN</a:t>
            </a:r>
          </a:p>
        </p:txBody>
      </p:sp>
      <p:sp>
        <p:nvSpPr>
          <p:cNvPr id="2" name="Text Placeholder 1">
            <a:extLst>
              <a:ext uri="{FF2B5EF4-FFF2-40B4-BE49-F238E27FC236}">
                <a16:creationId xmlns:a16="http://schemas.microsoft.com/office/drawing/2014/main" id="{2292A625-692E-38CE-FD71-ACCC5D144AFA}"/>
              </a:ext>
            </a:extLst>
          </p:cNvPr>
          <p:cNvSpPr>
            <a:spLocks noGrp="1"/>
          </p:cNvSpPr>
          <p:nvPr>
            <p:ph idx="1"/>
          </p:nvPr>
        </p:nvSpPr>
        <p:spPr>
          <a:xfrm>
            <a:off x="370804" y="1485922"/>
            <a:ext cx="11233367" cy="4351338"/>
          </a:xfrm>
        </p:spPr>
        <p:txBody>
          <a:bodyPr>
            <a:normAutofit lnSpcReduction="10000"/>
          </a:bodyPr>
          <a:lstStyle/>
          <a:p>
            <a:pPr marL="0" indent="0">
              <a:buNone/>
            </a:pPr>
            <a:r>
              <a:rPr lang="en-GB" b="1" dirty="0">
                <a:solidFill>
                  <a:srgbClr val="FF0000"/>
                </a:solidFill>
              </a:rPr>
              <a:t>FLOORING</a:t>
            </a:r>
          </a:p>
          <a:p>
            <a:pPr>
              <a:buFont typeface="Wingdings" panose="05000000000000000000" pitchFamily="2" charset="2"/>
              <a:buChar char="§"/>
            </a:pPr>
            <a:r>
              <a:rPr lang="en-GB" dirty="0"/>
              <a:t>Clear contrast from floor to wall colour aids proprioception and depth perception</a:t>
            </a:r>
          </a:p>
          <a:p>
            <a:pPr marL="0" indent="0">
              <a:buNone/>
            </a:pPr>
            <a:endParaRPr lang="en-GB" sz="1500" dirty="0"/>
          </a:p>
          <a:p>
            <a:pPr>
              <a:buFont typeface="Wingdings" panose="05000000000000000000" pitchFamily="2" charset="2"/>
              <a:buChar char="§"/>
            </a:pPr>
            <a:r>
              <a:rPr lang="en-GB" dirty="0"/>
              <a:t>Flush access and level flooring throughout is ideal to reduce risks</a:t>
            </a:r>
          </a:p>
          <a:p>
            <a:pPr marL="0" indent="0">
              <a:buNone/>
            </a:pPr>
            <a:endParaRPr lang="en-GB" sz="1500" dirty="0"/>
          </a:p>
          <a:p>
            <a:pPr>
              <a:buFont typeface="Wingdings" panose="05000000000000000000" pitchFamily="2" charset="2"/>
              <a:buChar char="§"/>
            </a:pPr>
            <a:r>
              <a:rPr lang="en-GB" dirty="0"/>
              <a:t>Block colours are recommended and patterns avoided</a:t>
            </a:r>
          </a:p>
          <a:p>
            <a:pPr marL="0" indent="0">
              <a:buNone/>
            </a:pPr>
            <a:endParaRPr lang="en-GB" sz="1400" dirty="0"/>
          </a:p>
          <a:p>
            <a:pPr>
              <a:buFont typeface="Wingdings" panose="05000000000000000000" pitchFamily="2" charset="2"/>
              <a:buChar char="§"/>
            </a:pPr>
            <a:r>
              <a:rPr lang="en-GB" dirty="0"/>
              <a:t>Non-reflective, matt flooring eliminates glare and reflective properties</a:t>
            </a:r>
          </a:p>
          <a:p>
            <a:pPr marL="0" indent="0">
              <a:buNone/>
            </a:pPr>
            <a:endParaRPr lang="en-GB" sz="1400" dirty="0"/>
          </a:p>
          <a:p>
            <a:pPr>
              <a:buFont typeface="Wingdings" panose="05000000000000000000" pitchFamily="2" charset="2"/>
              <a:buChar char="§"/>
            </a:pPr>
            <a:r>
              <a:rPr lang="en-GB" dirty="0"/>
              <a:t>Texture changes to provide sensory feedback can be useful in identifying specific areas within a room for the most visually impaired</a:t>
            </a:r>
          </a:p>
        </p:txBody>
      </p:sp>
      <p:sp>
        <p:nvSpPr>
          <p:cNvPr id="3" name="Slide Number Placeholder 2">
            <a:extLst>
              <a:ext uri="{FF2B5EF4-FFF2-40B4-BE49-F238E27FC236}">
                <a16:creationId xmlns:a16="http://schemas.microsoft.com/office/drawing/2014/main" id="{C64C7C08-EEAE-C525-DF10-2B022D769C8E}"/>
              </a:ext>
            </a:extLst>
          </p:cNvPr>
          <p:cNvSpPr>
            <a:spLocks noGrp="1"/>
          </p:cNvSpPr>
          <p:nvPr>
            <p:ph type="sldNum" sz="quarter" idx="4"/>
          </p:nvPr>
        </p:nvSpPr>
        <p:spPr/>
        <p:txBody>
          <a:bodyPr/>
          <a:lstStyle/>
          <a:p>
            <a:fld id="{EF91B0BD-71BF-8941-96B6-B0EE7EF76AA2}" type="slidenum">
              <a:rPr lang="en-GB" smtClean="0"/>
              <a:pPr/>
              <a:t>15</a:t>
            </a:fld>
            <a:endParaRPr lang="en-GB" dirty="0"/>
          </a:p>
        </p:txBody>
      </p:sp>
    </p:spTree>
    <p:extLst>
      <p:ext uri="{BB962C8B-B14F-4D97-AF65-F5344CB8AC3E}">
        <p14:creationId xmlns:p14="http://schemas.microsoft.com/office/powerpoint/2010/main" val="3756706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0C5D6-D54E-148C-4475-868AE824C27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32B6C8D-0F5D-511C-D289-FDF9AA948439}"/>
              </a:ext>
            </a:extLst>
          </p:cNvPr>
          <p:cNvSpPr>
            <a:spLocks noGrp="1"/>
          </p:cNvSpPr>
          <p:nvPr>
            <p:ph type="title"/>
          </p:nvPr>
        </p:nvSpPr>
        <p:spPr/>
        <p:txBody>
          <a:bodyPr>
            <a:normAutofit/>
          </a:bodyPr>
          <a:lstStyle/>
          <a:p>
            <a:r>
              <a:rPr lang="en-GB" dirty="0"/>
              <a:t>BATHROOM DESIGN</a:t>
            </a:r>
          </a:p>
        </p:txBody>
      </p:sp>
      <p:sp>
        <p:nvSpPr>
          <p:cNvPr id="4" name="Picture Placeholder 3">
            <a:extLst>
              <a:ext uri="{FF2B5EF4-FFF2-40B4-BE49-F238E27FC236}">
                <a16:creationId xmlns:a16="http://schemas.microsoft.com/office/drawing/2014/main" id="{3A361126-42F7-F743-694D-2DA418012E84}"/>
              </a:ext>
            </a:extLst>
          </p:cNvPr>
          <p:cNvSpPr>
            <a:spLocks noGrp="1"/>
          </p:cNvSpPr>
          <p:nvPr>
            <p:ph idx="1"/>
          </p:nvPr>
        </p:nvSpPr>
        <p:spPr>
          <a:xfrm>
            <a:off x="370804" y="1458685"/>
            <a:ext cx="11091853" cy="4506685"/>
          </a:xfrm>
        </p:spPr>
        <p:txBody>
          <a:bodyPr>
            <a:noAutofit/>
          </a:bodyPr>
          <a:lstStyle/>
          <a:p>
            <a:pPr marL="0" indent="0">
              <a:buNone/>
            </a:pPr>
            <a:r>
              <a:rPr lang="en-GB" b="1" dirty="0">
                <a:solidFill>
                  <a:srgbClr val="FF0000"/>
                </a:solidFill>
              </a:rPr>
              <a:t>TOILETS &amp; BASINS</a:t>
            </a:r>
          </a:p>
          <a:p>
            <a:pPr>
              <a:buFont typeface="Wingdings" panose="05000000000000000000" pitchFamily="2" charset="2"/>
              <a:buChar char="§"/>
            </a:pPr>
            <a:r>
              <a:rPr lang="en-GB" dirty="0"/>
              <a:t>A high-contrast toilet seat and flush control will help the person to locate them</a:t>
            </a:r>
          </a:p>
          <a:p>
            <a:pPr marL="0" indent="0">
              <a:buNone/>
            </a:pPr>
            <a:endParaRPr lang="en-GB" sz="1400" dirty="0"/>
          </a:p>
          <a:p>
            <a:pPr>
              <a:buFont typeface="Wingdings" panose="05000000000000000000" pitchFamily="2" charset="2"/>
              <a:buChar char="§"/>
            </a:pPr>
            <a:r>
              <a:rPr lang="en-GB" dirty="0"/>
              <a:t>If possible, make space around the toilet to support free movement</a:t>
            </a:r>
          </a:p>
          <a:p>
            <a:pPr>
              <a:buFont typeface="Wingdings" panose="05000000000000000000" pitchFamily="2" charset="2"/>
              <a:buChar char="§"/>
            </a:pPr>
            <a:endParaRPr lang="en-GB" sz="1400" dirty="0"/>
          </a:p>
          <a:p>
            <a:pPr>
              <a:buFont typeface="Wingdings" panose="05000000000000000000" pitchFamily="2" charset="2"/>
              <a:buChar char="§"/>
            </a:pPr>
            <a:r>
              <a:rPr lang="en-GB" dirty="0"/>
              <a:t>Consider how an AKW Bidet or wash/dry toilet might impact dignity and independence</a:t>
            </a:r>
          </a:p>
          <a:p>
            <a:pPr>
              <a:buFont typeface="Wingdings" panose="05000000000000000000" pitchFamily="2" charset="2"/>
              <a:buChar char="§"/>
            </a:pPr>
            <a:endParaRPr lang="en-GB" sz="1400" dirty="0"/>
          </a:p>
          <a:p>
            <a:pPr>
              <a:buFont typeface="Wingdings" panose="05000000000000000000" pitchFamily="2" charset="2"/>
              <a:buChar char="§"/>
            </a:pPr>
            <a:r>
              <a:rPr lang="en-GB" dirty="0"/>
              <a:t>Contrast between basin, wall and floor will increase acuity</a:t>
            </a:r>
          </a:p>
          <a:p>
            <a:pPr>
              <a:buFont typeface="Wingdings" panose="05000000000000000000" pitchFamily="2" charset="2"/>
              <a:buChar char="§"/>
            </a:pPr>
            <a:endParaRPr lang="en-GB" sz="1400" dirty="0"/>
          </a:p>
          <a:p>
            <a:pPr>
              <a:buFont typeface="Wingdings" panose="05000000000000000000" pitchFamily="2" charset="2"/>
              <a:buChar char="§"/>
            </a:pPr>
            <a:r>
              <a:rPr lang="en-GB" dirty="0"/>
              <a:t>Mixer taps may be easier to use as they require less fine motor skills to adjust</a:t>
            </a:r>
          </a:p>
          <a:p>
            <a:pPr>
              <a:buFont typeface="Wingdings" panose="05000000000000000000" pitchFamily="2" charset="2"/>
              <a:buChar char="§"/>
            </a:pPr>
            <a:endParaRPr lang="en-GB" dirty="0"/>
          </a:p>
        </p:txBody>
      </p:sp>
      <p:sp>
        <p:nvSpPr>
          <p:cNvPr id="3" name="Slide Number Placeholder 2">
            <a:extLst>
              <a:ext uri="{FF2B5EF4-FFF2-40B4-BE49-F238E27FC236}">
                <a16:creationId xmlns:a16="http://schemas.microsoft.com/office/drawing/2014/main" id="{58850F98-3704-FC45-5133-4055680AFA13}"/>
              </a:ext>
            </a:extLst>
          </p:cNvPr>
          <p:cNvSpPr>
            <a:spLocks noGrp="1"/>
          </p:cNvSpPr>
          <p:nvPr>
            <p:ph type="sldNum" sz="quarter" idx="4"/>
          </p:nvPr>
        </p:nvSpPr>
        <p:spPr/>
        <p:txBody>
          <a:bodyPr/>
          <a:lstStyle/>
          <a:p>
            <a:fld id="{EF91B0BD-71BF-8941-96B6-B0EE7EF76AA2}" type="slidenum">
              <a:rPr lang="en-GB" smtClean="0"/>
              <a:t>16</a:t>
            </a:fld>
            <a:endParaRPr lang="en-GB"/>
          </a:p>
        </p:txBody>
      </p:sp>
    </p:spTree>
    <p:extLst>
      <p:ext uri="{BB962C8B-B14F-4D97-AF65-F5344CB8AC3E}">
        <p14:creationId xmlns:p14="http://schemas.microsoft.com/office/powerpoint/2010/main" val="24990382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4CB7E-88BC-5023-DA87-66DCE665BDA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8ABC0EB-FAB0-C4D7-590C-47B3BE77B77A}"/>
              </a:ext>
            </a:extLst>
          </p:cNvPr>
          <p:cNvSpPr>
            <a:spLocks noGrp="1"/>
          </p:cNvSpPr>
          <p:nvPr>
            <p:ph type="title"/>
          </p:nvPr>
        </p:nvSpPr>
        <p:spPr/>
        <p:txBody>
          <a:bodyPr>
            <a:normAutofit/>
          </a:bodyPr>
          <a:lstStyle/>
          <a:p>
            <a:r>
              <a:rPr lang="en-GB" dirty="0"/>
              <a:t>BATHROOM DESIGN</a:t>
            </a:r>
          </a:p>
        </p:txBody>
      </p:sp>
      <p:sp>
        <p:nvSpPr>
          <p:cNvPr id="4" name="Picture Placeholder 3">
            <a:extLst>
              <a:ext uri="{FF2B5EF4-FFF2-40B4-BE49-F238E27FC236}">
                <a16:creationId xmlns:a16="http://schemas.microsoft.com/office/drawing/2014/main" id="{5BBD30A4-CCD6-6FDB-29EA-6266CBAA2EA1}"/>
              </a:ext>
            </a:extLst>
          </p:cNvPr>
          <p:cNvSpPr>
            <a:spLocks noGrp="1"/>
          </p:cNvSpPr>
          <p:nvPr>
            <p:ph idx="1"/>
          </p:nvPr>
        </p:nvSpPr>
        <p:spPr>
          <a:xfrm>
            <a:off x="370804" y="1534885"/>
            <a:ext cx="11353110" cy="4393315"/>
          </a:xfrm>
        </p:spPr>
        <p:txBody>
          <a:bodyPr>
            <a:noAutofit/>
          </a:bodyPr>
          <a:lstStyle/>
          <a:p>
            <a:pPr marL="0" indent="0">
              <a:buNone/>
            </a:pPr>
            <a:r>
              <a:rPr lang="en-GB" b="1" dirty="0">
                <a:solidFill>
                  <a:srgbClr val="FF0000"/>
                </a:solidFill>
              </a:rPr>
              <a:t>SHOWERS</a:t>
            </a:r>
          </a:p>
          <a:p>
            <a:pPr>
              <a:buFont typeface="Wingdings" panose="05000000000000000000" pitchFamily="2" charset="2"/>
              <a:buChar char="§"/>
            </a:pPr>
            <a:r>
              <a:rPr lang="en-GB" dirty="0"/>
              <a:t>Models that feature raised, tactile controls for temperature control and flow, or provide auditory feedback when settings are changed are best</a:t>
            </a:r>
          </a:p>
          <a:p>
            <a:pPr>
              <a:buFont typeface="Wingdings" panose="05000000000000000000" pitchFamily="2" charset="2"/>
              <a:buChar char="§"/>
            </a:pPr>
            <a:endParaRPr lang="en-GB" sz="1400" dirty="0"/>
          </a:p>
          <a:p>
            <a:pPr>
              <a:buFont typeface="Wingdings" panose="05000000000000000000" pitchFamily="2" charset="2"/>
              <a:buChar char="§"/>
            </a:pPr>
            <a:r>
              <a:rPr lang="en-GB" dirty="0"/>
              <a:t>Be aware that some showers can also be operated with a remote </a:t>
            </a:r>
          </a:p>
          <a:p>
            <a:pPr>
              <a:buFont typeface="Wingdings" panose="05000000000000000000" pitchFamily="2" charset="2"/>
              <a:buChar char="§"/>
            </a:pPr>
            <a:endParaRPr lang="en-GB" sz="1400" dirty="0"/>
          </a:p>
          <a:p>
            <a:pPr>
              <a:buFont typeface="Wingdings" panose="05000000000000000000" pitchFamily="2" charset="2"/>
              <a:buChar char="§"/>
            </a:pPr>
            <a:r>
              <a:rPr lang="en-GB" dirty="0"/>
              <a:t>Ensure there is no externally heated pipework</a:t>
            </a:r>
          </a:p>
          <a:p>
            <a:pPr>
              <a:buFont typeface="Wingdings" panose="05000000000000000000" pitchFamily="2" charset="2"/>
              <a:buChar char="§"/>
            </a:pPr>
            <a:endParaRPr lang="en-GB" sz="1400" dirty="0"/>
          </a:p>
          <a:p>
            <a:pPr>
              <a:buFont typeface="Wingdings" panose="05000000000000000000" pitchFamily="2" charset="2"/>
              <a:buChar char="§"/>
            </a:pPr>
            <a:r>
              <a:rPr lang="en-GB" dirty="0"/>
              <a:t>Thermostatically-controlled showers reduce risks</a:t>
            </a:r>
          </a:p>
          <a:p>
            <a:pPr>
              <a:buFont typeface="Wingdings" panose="05000000000000000000" pitchFamily="2" charset="2"/>
              <a:buChar char="§"/>
            </a:pPr>
            <a:endParaRPr lang="en-GB" sz="1400" dirty="0"/>
          </a:p>
          <a:p>
            <a:pPr>
              <a:buFont typeface="Wingdings" panose="05000000000000000000" pitchFamily="2" charset="2"/>
              <a:buChar char="§"/>
            </a:pPr>
            <a:r>
              <a:rPr lang="en-GB" dirty="0"/>
              <a:t>Shower areas are safer if they offer full level-access</a:t>
            </a:r>
          </a:p>
        </p:txBody>
      </p:sp>
      <p:sp>
        <p:nvSpPr>
          <p:cNvPr id="3" name="Slide Number Placeholder 2">
            <a:extLst>
              <a:ext uri="{FF2B5EF4-FFF2-40B4-BE49-F238E27FC236}">
                <a16:creationId xmlns:a16="http://schemas.microsoft.com/office/drawing/2014/main" id="{383A22F6-E13E-0E3C-587A-A040C6FB699E}"/>
              </a:ext>
            </a:extLst>
          </p:cNvPr>
          <p:cNvSpPr>
            <a:spLocks noGrp="1"/>
          </p:cNvSpPr>
          <p:nvPr>
            <p:ph type="sldNum" sz="quarter" idx="4"/>
          </p:nvPr>
        </p:nvSpPr>
        <p:spPr/>
        <p:txBody>
          <a:bodyPr/>
          <a:lstStyle/>
          <a:p>
            <a:fld id="{EF91B0BD-71BF-8941-96B6-B0EE7EF76AA2}" type="slidenum">
              <a:rPr lang="en-GB" smtClean="0"/>
              <a:t>17</a:t>
            </a:fld>
            <a:endParaRPr lang="en-GB"/>
          </a:p>
        </p:txBody>
      </p:sp>
    </p:spTree>
    <p:extLst>
      <p:ext uri="{BB962C8B-B14F-4D97-AF65-F5344CB8AC3E}">
        <p14:creationId xmlns:p14="http://schemas.microsoft.com/office/powerpoint/2010/main" val="2763061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558C1-0A75-0C96-6078-9000885AA27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B834065-BA7B-4CD0-056D-D4BBEEDBADC0}"/>
              </a:ext>
            </a:extLst>
          </p:cNvPr>
          <p:cNvSpPr>
            <a:spLocks noGrp="1"/>
          </p:cNvSpPr>
          <p:nvPr>
            <p:ph type="title"/>
          </p:nvPr>
        </p:nvSpPr>
        <p:spPr/>
        <p:txBody>
          <a:bodyPr>
            <a:normAutofit/>
          </a:bodyPr>
          <a:lstStyle/>
          <a:p>
            <a:r>
              <a:rPr lang="en-GB" dirty="0"/>
              <a:t>BATHROOM DESIGN</a:t>
            </a:r>
          </a:p>
        </p:txBody>
      </p:sp>
      <p:sp>
        <p:nvSpPr>
          <p:cNvPr id="2" name="Text Placeholder 1">
            <a:extLst>
              <a:ext uri="{FF2B5EF4-FFF2-40B4-BE49-F238E27FC236}">
                <a16:creationId xmlns:a16="http://schemas.microsoft.com/office/drawing/2014/main" id="{881DE144-8F4B-06CC-84B3-CF3843FE11C9}"/>
              </a:ext>
            </a:extLst>
          </p:cNvPr>
          <p:cNvSpPr>
            <a:spLocks noGrp="1"/>
          </p:cNvSpPr>
          <p:nvPr>
            <p:ph idx="1"/>
          </p:nvPr>
        </p:nvSpPr>
        <p:spPr>
          <a:xfrm>
            <a:off x="370804" y="1698171"/>
            <a:ext cx="10721739" cy="3951515"/>
          </a:xfrm>
        </p:spPr>
        <p:txBody>
          <a:bodyPr>
            <a:noAutofit/>
          </a:bodyPr>
          <a:lstStyle/>
          <a:p>
            <a:pPr marL="0" indent="0">
              <a:buNone/>
            </a:pPr>
            <a:r>
              <a:rPr lang="en-GB" b="1" dirty="0">
                <a:solidFill>
                  <a:srgbClr val="FF0000"/>
                </a:solidFill>
              </a:rPr>
              <a:t>SHOWER SCREENS</a:t>
            </a:r>
          </a:p>
          <a:p>
            <a:pPr>
              <a:buFont typeface="Wingdings" panose="05000000000000000000" pitchFamily="2" charset="2"/>
              <a:buChar char="§"/>
            </a:pPr>
            <a:r>
              <a:rPr lang="en-GB" dirty="0"/>
              <a:t>Avoid highly reflective glass shower screens, however, if there is no other choice, then ensure task-focused lighting is angled to illuminate the area without reflecting directly off the screen and causing unnecessary glare</a:t>
            </a:r>
          </a:p>
          <a:p>
            <a:pPr>
              <a:buFont typeface="Wingdings" panose="05000000000000000000" pitchFamily="2" charset="2"/>
              <a:buChar char="§"/>
            </a:pPr>
            <a:endParaRPr lang="en-GB" sz="1400" dirty="0"/>
          </a:p>
          <a:p>
            <a:pPr>
              <a:buFont typeface="Wingdings" panose="05000000000000000000" pitchFamily="2" charset="2"/>
              <a:buChar char="§"/>
            </a:pPr>
            <a:r>
              <a:rPr lang="en-GB" dirty="0"/>
              <a:t>Frosted screens are a good option if the person has a carer</a:t>
            </a:r>
          </a:p>
          <a:p>
            <a:pPr>
              <a:buFont typeface="Wingdings" panose="05000000000000000000" pitchFamily="2" charset="2"/>
              <a:buChar char="§"/>
            </a:pPr>
            <a:endParaRPr lang="en-GB" sz="1400" dirty="0"/>
          </a:p>
          <a:p>
            <a:pPr>
              <a:buFont typeface="Wingdings" panose="05000000000000000000" pitchFamily="2" charset="2"/>
              <a:buChar char="§"/>
            </a:pPr>
            <a:r>
              <a:rPr lang="en-GB" dirty="0"/>
              <a:t>Enclosed shower areas are not always the best thing for people with certain conditions, such as MS, which can be aggravated by hot and steamy environments; in this circumstance, pay extra attention to ventilation and temperature control</a:t>
            </a:r>
          </a:p>
        </p:txBody>
      </p:sp>
      <p:sp>
        <p:nvSpPr>
          <p:cNvPr id="3" name="Slide Number Placeholder 2">
            <a:extLst>
              <a:ext uri="{FF2B5EF4-FFF2-40B4-BE49-F238E27FC236}">
                <a16:creationId xmlns:a16="http://schemas.microsoft.com/office/drawing/2014/main" id="{0AC827F9-E1FF-0002-97C6-35AFDF015968}"/>
              </a:ext>
            </a:extLst>
          </p:cNvPr>
          <p:cNvSpPr>
            <a:spLocks noGrp="1"/>
          </p:cNvSpPr>
          <p:nvPr>
            <p:ph type="sldNum" sz="quarter" idx="4"/>
          </p:nvPr>
        </p:nvSpPr>
        <p:spPr/>
        <p:txBody>
          <a:bodyPr/>
          <a:lstStyle/>
          <a:p>
            <a:fld id="{EF91B0BD-71BF-8941-96B6-B0EE7EF76AA2}" type="slidenum">
              <a:rPr lang="en-GB" smtClean="0"/>
              <a:pPr/>
              <a:t>18</a:t>
            </a:fld>
            <a:endParaRPr lang="en-GB" dirty="0"/>
          </a:p>
        </p:txBody>
      </p:sp>
    </p:spTree>
    <p:extLst>
      <p:ext uri="{BB962C8B-B14F-4D97-AF65-F5344CB8AC3E}">
        <p14:creationId xmlns:p14="http://schemas.microsoft.com/office/powerpoint/2010/main" val="1135490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92953-4E29-ED46-D2A4-532A062F043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C05FDE3-BEC7-BD12-8CAB-62D2440A98FB}"/>
              </a:ext>
            </a:extLst>
          </p:cNvPr>
          <p:cNvSpPr>
            <a:spLocks noGrp="1"/>
          </p:cNvSpPr>
          <p:nvPr>
            <p:ph type="title"/>
          </p:nvPr>
        </p:nvSpPr>
        <p:spPr/>
        <p:txBody>
          <a:bodyPr>
            <a:normAutofit/>
          </a:bodyPr>
          <a:lstStyle/>
          <a:p>
            <a:r>
              <a:rPr lang="en-GB" dirty="0"/>
              <a:t>KITCHEN DESIGN</a:t>
            </a:r>
          </a:p>
        </p:txBody>
      </p:sp>
      <p:sp>
        <p:nvSpPr>
          <p:cNvPr id="4" name="Picture Placeholder 3">
            <a:extLst>
              <a:ext uri="{FF2B5EF4-FFF2-40B4-BE49-F238E27FC236}">
                <a16:creationId xmlns:a16="http://schemas.microsoft.com/office/drawing/2014/main" id="{EA586A23-82E0-60B0-95AD-5D02F21D8733}"/>
              </a:ext>
            </a:extLst>
          </p:cNvPr>
          <p:cNvSpPr>
            <a:spLocks noGrp="1"/>
          </p:cNvSpPr>
          <p:nvPr>
            <p:ph idx="1"/>
          </p:nvPr>
        </p:nvSpPr>
        <p:spPr>
          <a:xfrm>
            <a:off x="370804" y="1575254"/>
            <a:ext cx="5529253" cy="4351338"/>
          </a:xfrm>
        </p:spPr>
        <p:txBody>
          <a:bodyPr>
            <a:normAutofit fontScale="92500" lnSpcReduction="10000"/>
          </a:bodyPr>
          <a:lstStyle/>
          <a:p>
            <a:pPr marL="0" indent="0">
              <a:buNone/>
            </a:pPr>
            <a:r>
              <a:rPr lang="en-GB" b="1" dirty="0">
                <a:solidFill>
                  <a:srgbClr val="FF0000"/>
                </a:solidFill>
              </a:rPr>
              <a:t>OVENS</a:t>
            </a:r>
          </a:p>
          <a:p>
            <a:pPr>
              <a:buFont typeface="Wingdings" panose="05000000000000000000" pitchFamily="2" charset="2"/>
              <a:buChar char="§"/>
            </a:pPr>
            <a:r>
              <a:rPr lang="en-GB" dirty="0"/>
              <a:t>Controls that are tactile or provide auditory feedback are required</a:t>
            </a:r>
          </a:p>
          <a:p>
            <a:pPr>
              <a:buFont typeface="Wingdings" panose="05000000000000000000" pitchFamily="2" charset="2"/>
              <a:buChar char="§"/>
            </a:pPr>
            <a:endParaRPr lang="en-GB" sz="1300" dirty="0"/>
          </a:p>
          <a:p>
            <a:pPr>
              <a:buFont typeface="Wingdings" panose="05000000000000000000" pitchFamily="2" charset="2"/>
              <a:buChar char="§"/>
            </a:pPr>
            <a:r>
              <a:rPr lang="en-GB" dirty="0"/>
              <a:t>Sliding or fold-away doors help to prevent burns and take up less space</a:t>
            </a:r>
          </a:p>
          <a:p>
            <a:pPr>
              <a:buFont typeface="Wingdings" panose="05000000000000000000" pitchFamily="2" charset="2"/>
              <a:buChar char="§"/>
            </a:pPr>
            <a:endParaRPr lang="en-GB" sz="1200" dirty="0"/>
          </a:p>
          <a:p>
            <a:pPr>
              <a:buFont typeface="Wingdings" panose="05000000000000000000" pitchFamily="2" charset="2"/>
              <a:buChar char="§"/>
            </a:pPr>
            <a:r>
              <a:rPr lang="en-GB" dirty="0"/>
              <a:t>Internal lighting is essential for someone with impaired vision</a:t>
            </a:r>
          </a:p>
          <a:p>
            <a:pPr>
              <a:buFont typeface="Wingdings" panose="05000000000000000000" pitchFamily="2" charset="2"/>
              <a:buChar char="§"/>
            </a:pPr>
            <a:endParaRPr lang="en-GB" sz="1300" dirty="0"/>
          </a:p>
          <a:p>
            <a:pPr>
              <a:buFont typeface="Wingdings" panose="05000000000000000000" pitchFamily="2" charset="2"/>
              <a:buChar char="§"/>
            </a:pPr>
            <a:r>
              <a:rPr lang="en-GB" dirty="0"/>
              <a:t>Silicone aids are available to create contrast and protection from the front edge of the oven shelves or trays</a:t>
            </a:r>
          </a:p>
        </p:txBody>
      </p:sp>
      <p:sp>
        <p:nvSpPr>
          <p:cNvPr id="3" name="Slide Number Placeholder 2">
            <a:extLst>
              <a:ext uri="{FF2B5EF4-FFF2-40B4-BE49-F238E27FC236}">
                <a16:creationId xmlns:a16="http://schemas.microsoft.com/office/drawing/2014/main" id="{B3840747-C18D-1424-9D86-7900AFA8532E}"/>
              </a:ext>
            </a:extLst>
          </p:cNvPr>
          <p:cNvSpPr>
            <a:spLocks noGrp="1"/>
          </p:cNvSpPr>
          <p:nvPr>
            <p:ph type="sldNum" sz="quarter" idx="4"/>
          </p:nvPr>
        </p:nvSpPr>
        <p:spPr/>
        <p:txBody>
          <a:bodyPr/>
          <a:lstStyle/>
          <a:p>
            <a:fld id="{EF91B0BD-71BF-8941-96B6-B0EE7EF76AA2}" type="slidenum">
              <a:rPr lang="en-GB" smtClean="0"/>
              <a:t>19</a:t>
            </a:fld>
            <a:endParaRPr lang="en-GB"/>
          </a:p>
        </p:txBody>
      </p:sp>
      <p:sp>
        <p:nvSpPr>
          <p:cNvPr id="2" name="Picture Placeholder 3">
            <a:extLst>
              <a:ext uri="{FF2B5EF4-FFF2-40B4-BE49-F238E27FC236}">
                <a16:creationId xmlns:a16="http://schemas.microsoft.com/office/drawing/2014/main" id="{3ABBABB1-B19B-E75F-53D9-B731CB7AA7F2}"/>
              </a:ext>
            </a:extLst>
          </p:cNvPr>
          <p:cNvSpPr txBox="1">
            <a:spLocks/>
          </p:cNvSpPr>
          <p:nvPr/>
        </p:nvSpPr>
        <p:spPr>
          <a:xfrm>
            <a:off x="6738257" y="1575255"/>
            <a:ext cx="4974772" cy="353014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FF0000"/>
                </a:solidFill>
              </a:rPr>
              <a:t>HOBS</a:t>
            </a:r>
          </a:p>
          <a:p>
            <a:pPr>
              <a:buFont typeface="Wingdings" panose="05000000000000000000" pitchFamily="2" charset="2"/>
              <a:buChar char="§"/>
            </a:pPr>
            <a:r>
              <a:rPr lang="en-GB" dirty="0"/>
              <a:t>Inductions hobs tend to provide the best visual feedback</a:t>
            </a:r>
          </a:p>
          <a:p>
            <a:pPr>
              <a:buFont typeface="Wingdings" panose="05000000000000000000" pitchFamily="2" charset="2"/>
              <a:buChar char="§"/>
            </a:pPr>
            <a:endParaRPr lang="en-GB" sz="1300" dirty="0"/>
          </a:p>
          <a:p>
            <a:pPr>
              <a:buFont typeface="Wingdings" panose="05000000000000000000" pitchFamily="2" charset="2"/>
              <a:buChar char="§"/>
            </a:pPr>
            <a:r>
              <a:rPr lang="en-GB" dirty="0"/>
              <a:t>Gas flames tend to be more difficult to see, therefore are more of a hazard</a:t>
            </a:r>
          </a:p>
          <a:p>
            <a:pPr>
              <a:buFont typeface="Wingdings" panose="05000000000000000000" pitchFamily="2" charset="2"/>
              <a:buChar char="§"/>
            </a:pPr>
            <a:endParaRPr lang="en-GB" sz="1300" dirty="0"/>
          </a:p>
          <a:p>
            <a:pPr>
              <a:buFont typeface="Wingdings" panose="05000000000000000000" pitchFamily="2" charset="2"/>
              <a:buChar char="§"/>
            </a:pPr>
            <a:r>
              <a:rPr lang="en-GB" dirty="0"/>
              <a:t>Choose devices that feature tactile controls or provide auditory feedback </a:t>
            </a:r>
          </a:p>
        </p:txBody>
      </p:sp>
    </p:spTree>
    <p:extLst>
      <p:ext uri="{BB962C8B-B14F-4D97-AF65-F5344CB8AC3E}">
        <p14:creationId xmlns:p14="http://schemas.microsoft.com/office/powerpoint/2010/main" val="3042906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97F6F7-2B88-70BC-3536-782A25057414}"/>
              </a:ext>
            </a:extLst>
          </p:cNvPr>
          <p:cNvSpPr>
            <a:spLocks noGrp="1"/>
          </p:cNvSpPr>
          <p:nvPr>
            <p:ph type="title"/>
          </p:nvPr>
        </p:nvSpPr>
        <p:spPr/>
        <p:txBody>
          <a:bodyPr/>
          <a:lstStyle/>
          <a:p>
            <a:r>
              <a:rPr lang="en-GB" dirty="0"/>
              <a:t>WHY INCLUSIVE DESIGN MATTERS</a:t>
            </a:r>
          </a:p>
        </p:txBody>
      </p:sp>
      <p:sp>
        <p:nvSpPr>
          <p:cNvPr id="4" name="Picture Placeholder 3">
            <a:extLst>
              <a:ext uri="{FF2B5EF4-FFF2-40B4-BE49-F238E27FC236}">
                <a16:creationId xmlns:a16="http://schemas.microsoft.com/office/drawing/2014/main" id="{27C1EC4E-3B12-D93F-BC94-CB5627E25962}"/>
              </a:ext>
            </a:extLst>
          </p:cNvPr>
          <p:cNvSpPr>
            <a:spLocks noGrp="1"/>
          </p:cNvSpPr>
          <p:nvPr>
            <p:ph idx="1"/>
          </p:nvPr>
        </p:nvSpPr>
        <p:spPr>
          <a:xfrm>
            <a:off x="370804" y="1772659"/>
            <a:ext cx="6313025" cy="3628894"/>
          </a:xfrm>
        </p:spPr>
        <p:txBody>
          <a:bodyPr/>
          <a:lstStyle/>
          <a:p>
            <a:pPr>
              <a:buFont typeface="Wingdings" panose="05000000000000000000" pitchFamily="2" charset="2"/>
              <a:buChar char="§"/>
            </a:pPr>
            <a:r>
              <a:rPr lang="en-GB" dirty="0"/>
              <a:t>1 in 30 people in the UK live with a visual impairment</a:t>
            </a:r>
          </a:p>
          <a:p>
            <a:pPr>
              <a:buFont typeface="Wingdings" panose="05000000000000000000" pitchFamily="2" charset="2"/>
              <a:buChar char="§"/>
            </a:pPr>
            <a:endParaRPr lang="en-GB" dirty="0"/>
          </a:p>
          <a:p>
            <a:pPr>
              <a:buFont typeface="Wingdings" panose="05000000000000000000" pitchFamily="2" charset="2"/>
              <a:buChar char="§"/>
            </a:pPr>
            <a:r>
              <a:rPr lang="en-GB" dirty="0"/>
              <a:t>Over 360,000 people are registered as sight impaired or severely sight impaired</a:t>
            </a:r>
          </a:p>
          <a:p>
            <a:pPr>
              <a:buFont typeface="Wingdings" panose="05000000000000000000" pitchFamily="2" charset="2"/>
              <a:buChar char="§"/>
            </a:pPr>
            <a:endParaRPr lang="en-GB" dirty="0"/>
          </a:p>
          <a:p>
            <a:pPr>
              <a:buFont typeface="Wingdings" panose="05000000000000000000" pitchFamily="2" charset="2"/>
              <a:buChar char="§"/>
            </a:pPr>
            <a:r>
              <a:rPr lang="en-GB" dirty="0"/>
              <a:t>Visual impairment impacts safety, confidence and independence in the home</a:t>
            </a:r>
          </a:p>
        </p:txBody>
      </p:sp>
      <p:sp>
        <p:nvSpPr>
          <p:cNvPr id="3" name="Slide Number Placeholder 2">
            <a:extLst>
              <a:ext uri="{FF2B5EF4-FFF2-40B4-BE49-F238E27FC236}">
                <a16:creationId xmlns:a16="http://schemas.microsoft.com/office/drawing/2014/main" id="{4C346B08-1B3D-CB3D-ECC7-0BCDC3E0595E}"/>
              </a:ext>
            </a:extLst>
          </p:cNvPr>
          <p:cNvSpPr>
            <a:spLocks noGrp="1"/>
          </p:cNvSpPr>
          <p:nvPr>
            <p:ph type="sldNum" sz="quarter" idx="4"/>
          </p:nvPr>
        </p:nvSpPr>
        <p:spPr/>
        <p:txBody>
          <a:bodyPr/>
          <a:lstStyle/>
          <a:p>
            <a:fld id="{EF91B0BD-71BF-8941-96B6-B0EE7EF76AA2}" type="slidenum">
              <a:rPr lang="en-GB" smtClean="0"/>
              <a:t>2</a:t>
            </a:fld>
            <a:endParaRPr lang="en-GB"/>
          </a:p>
        </p:txBody>
      </p:sp>
      <p:pic>
        <p:nvPicPr>
          <p:cNvPr id="2" name="Content Placeholder 6" descr="A bathroom with a shower and sink&#10;&#10;AI-generated content may be incorrect.">
            <a:extLst>
              <a:ext uri="{FF2B5EF4-FFF2-40B4-BE49-F238E27FC236}">
                <a16:creationId xmlns:a16="http://schemas.microsoft.com/office/drawing/2014/main" id="{F516ABB5-E228-6609-DA23-6781E45E18D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293429" y="1772658"/>
            <a:ext cx="4372438" cy="3628894"/>
          </a:xfrm>
          <a:prstGeom prst="rect">
            <a:avLst/>
          </a:prstGeom>
        </p:spPr>
      </p:pic>
    </p:spTree>
    <p:extLst>
      <p:ext uri="{BB962C8B-B14F-4D97-AF65-F5344CB8AC3E}">
        <p14:creationId xmlns:p14="http://schemas.microsoft.com/office/powerpoint/2010/main" val="245681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9241D-0656-3C27-8676-05D3F66686A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DE4FC34-FE38-E1D2-B0C4-977FC8686E39}"/>
              </a:ext>
            </a:extLst>
          </p:cNvPr>
          <p:cNvSpPr>
            <a:spLocks noGrp="1"/>
          </p:cNvSpPr>
          <p:nvPr>
            <p:ph type="title"/>
          </p:nvPr>
        </p:nvSpPr>
        <p:spPr/>
        <p:txBody>
          <a:bodyPr>
            <a:normAutofit/>
          </a:bodyPr>
          <a:lstStyle/>
          <a:p>
            <a:r>
              <a:rPr lang="en-GB" dirty="0"/>
              <a:t>KITCHEN DESIGN</a:t>
            </a:r>
          </a:p>
        </p:txBody>
      </p:sp>
      <p:sp>
        <p:nvSpPr>
          <p:cNvPr id="4" name="Picture Placeholder 3">
            <a:extLst>
              <a:ext uri="{FF2B5EF4-FFF2-40B4-BE49-F238E27FC236}">
                <a16:creationId xmlns:a16="http://schemas.microsoft.com/office/drawing/2014/main" id="{5ABF3EC5-1D4F-B627-283E-53538A2DC22E}"/>
              </a:ext>
            </a:extLst>
          </p:cNvPr>
          <p:cNvSpPr>
            <a:spLocks noGrp="1"/>
          </p:cNvSpPr>
          <p:nvPr>
            <p:ph idx="1"/>
          </p:nvPr>
        </p:nvSpPr>
        <p:spPr>
          <a:xfrm>
            <a:off x="370804" y="1485922"/>
            <a:ext cx="5725196" cy="4351338"/>
          </a:xfrm>
        </p:spPr>
        <p:txBody>
          <a:bodyPr>
            <a:normAutofit lnSpcReduction="10000"/>
          </a:bodyPr>
          <a:lstStyle/>
          <a:p>
            <a:pPr marL="0" indent="0">
              <a:buNone/>
            </a:pPr>
            <a:r>
              <a:rPr lang="en-GB" b="1" dirty="0">
                <a:solidFill>
                  <a:srgbClr val="FF0000"/>
                </a:solidFill>
              </a:rPr>
              <a:t>CUPBOARDS</a:t>
            </a:r>
          </a:p>
          <a:p>
            <a:pPr>
              <a:buFont typeface="Wingdings" panose="05000000000000000000" pitchFamily="2" charset="2"/>
              <a:buChar char="§"/>
            </a:pPr>
            <a:r>
              <a:rPr lang="en-GB" dirty="0"/>
              <a:t>Question whether cupboards need hinged doors as sliding or folding might work better</a:t>
            </a:r>
          </a:p>
          <a:p>
            <a:pPr>
              <a:buFont typeface="Wingdings" panose="05000000000000000000" pitchFamily="2" charset="2"/>
              <a:buChar char="§"/>
            </a:pPr>
            <a:endParaRPr lang="en-GB" sz="1800" dirty="0"/>
          </a:p>
          <a:p>
            <a:pPr>
              <a:buFont typeface="Wingdings" panose="05000000000000000000" pitchFamily="2" charset="2"/>
              <a:buChar char="§"/>
            </a:pPr>
            <a:r>
              <a:rPr lang="en-GB" dirty="0"/>
              <a:t>Handle colours should contrast against doors</a:t>
            </a:r>
          </a:p>
          <a:p>
            <a:pPr>
              <a:buFont typeface="Wingdings" panose="05000000000000000000" pitchFamily="2" charset="2"/>
              <a:buChar char="§"/>
            </a:pPr>
            <a:endParaRPr lang="en-GB" sz="1800" dirty="0"/>
          </a:p>
          <a:p>
            <a:pPr>
              <a:buFont typeface="Wingdings" panose="05000000000000000000" pitchFamily="2" charset="2"/>
              <a:buChar char="§"/>
            </a:pPr>
            <a:r>
              <a:rPr lang="en-GB" dirty="0"/>
              <a:t>Avoid highly reflective glass that can cause glare</a:t>
            </a:r>
          </a:p>
          <a:p>
            <a:pPr>
              <a:buFont typeface="Wingdings" panose="05000000000000000000" pitchFamily="2" charset="2"/>
              <a:buChar char="§"/>
            </a:pPr>
            <a:endParaRPr lang="en-GB" sz="1800" dirty="0"/>
          </a:p>
          <a:p>
            <a:pPr>
              <a:buFont typeface="Wingdings" panose="05000000000000000000" pitchFamily="2" charset="2"/>
              <a:buChar char="§"/>
            </a:pPr>
            <a:r>
              <a:rPr lang="en-GB" dirty="0"/>
              <a:t>Consider automatic internal lighting</a:t>
            </a:r>
          </a:p>
        </p:txBody>
      </p:sp>
      <p:sp>
        <p:nvSpPr>
          <p:cNvPr id="3" name="Slide Number Placeholder 2">
            <a:extLst>
              <a:ext uri="{FF2B5EF4-FFF2-40B4-BE49-F238E27FC236}">
                <a16:creationId xmlns:a16="http://schemas.microsoft.com/office/drawing/2014/main" id="{539E8E92-61BF-EB3A-33AC-2AC4F56BD096}"/>
              </a:ext>
            </a:extLst>
          </p:cNvPr>
          <p:cNvSpPr>
            <a:spLocks noGrp="1"/>
          </p:cNvSpPr>
          <p:nvPr>
            <p:ph type="sldNum" sz="quarter" idx="4"/>
          </p:nvPr>
        </p:nvSpPr>
        <p:spPr/>
        <p:txBody>
          <a:bodyPr/>
          <a:lstStyle/>
          <a:p>
            <a:fld id="{EF91B0BD-71BF-8941-96B6-B0EE7EF76AA2}" type="slidenum">
              <a:rPr lang="en-GB" smtClean="0"/>
              <a:t>20</a:t>
            </a:fld>
            <a:endParaRPr lang="en-GB"/>
          </a:p>
        </p:txBody>
      </p:sp>
      <p:pic>
        <p:nvPicPr>
          <p:cNvPr id="6" name="Picture 5" descr="A kitchen with blue cabinets and a sink&#10;&#10;AI-generated content may be incorrect.">
            <a:extLst>
              <a:ext uri="{FF2B5EF4-FFF2-40B4-BE49-F238E27FC236}">
                <a16:creationId xmlns:a16="http://schemas.microsoft.com/office/drawing/2014/main" id="{87E5A8C0-9A19-4140-1AAE-037FD09A9D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80150" y="1477508"/>
            <a:ext cx="4234543" cy="4234543"/>
          </a:xfrm>
          <a:prstGeom prst="rect">
            <a:avLst/>
          </a:prstGeom>
        </p:spPr>
      </p:pic>
    </p:spTree>
    <p:extLst>
      <p:ext uri="{BB962C8B-B14F-4D97-AF65-F5344CB8AC3E}">
        <p14:creationId xmlns:p14="http://schemas.microsoft.com/office/powerpoint/2010/main" val="39094793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EFA6D-38A4-68A4-190C-94460A24FB7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6CE6F91-4053-3772-DDE0-927254BA95EC}"/>
              </a:ext>
            </a:extLst>
          </p:cNvPr>
          <p:cNvSpPr>
            <a:spLocks noGrp="1"/>
          </p:cNvSpPr>
          <p:nvPr>
            <p:ph type="title"/>
          </p:nvPr>
        </p:nvSpPr>
        <p:spPr/>
        <p:txBody>
          <a:bodyPr>
            <a:normAutofit/>
          </a:bodyPr>
          <a:lstStyle/>
          <a:p>
            <a:r>
              <a:rPr lang="en-GB" dirty="0"/>
              <a:t>KITCHEN DESIGN</a:t>
            </a:r>
          </a:p>
        </p:txBody>
      </p:sp>
      <p:sp>
        <p:nvSpPr>
          <p:cNvPr id="2" name="Text Placeholder 1">
            <a:extLst>
              <a:ext uri="{FF2B5EF4-FFF2-40B4-BE49-F238E27FC236}">
                <a16:creationId xmlns:a16="http://schemas.microsoft.com/office/drawing/2014/main" id="{0CCA7D8E-60E6-BC11-D2BD-B38644FC87C3}"/>
              </a:ext>
            </a:extLst>
          </p:cNvPr>
          <p:cNvSpPr>
            <a:spLocks noGrp="1"/>
          </p:cNvSpPr>
          <p:nvPr>
            <p:ph idx="1"/>
          </p:nvPr>
        </p:nvSpPr>
        <p:spPr>
          <a:xfrm>
            <a:off x="370804" y="1379311"/>
            <a:ext cx="11450392" cy="4351338"/>
          </a:xfrm>
        </p:spPr>
        <p:txBody>
          <a:bodyPr>
            <a:normAutofit/>
          </a:bodyPr>
          <a:lstStyle/>
          <a:p>
            <a:pPr marL="0" indent="0">
              <a:lnSpc>
                <a:spcPct val="100000"/>
              </a:lnSpc>
              <a:buNone/>
            </a:pPr>
            <a:r>
              <a:rPr lang="en-GB" b="1" dirty="0">
                <a:solidFill>
                  <a:srgbClr val="FF0000"/>
                </a:solidFill>
              </a:rPr>
              <a:t>OTHER SUGGESTIONS</a:t>
            </a:r>
          </a:p>
          <a:p>
            <a:pPr>
              <a:lnSpc>
                <a:spcPct val="100000"/>
              </a:lnSpc>
              <a:buFont typeface="Wingdings" panose="05000000000000000000" pitchFamily="2" charset="2"/>
              <a:buChar char="§"/>
            </a:pPr>
            <a:r>
              <a:rPr lang="en-GB" dirty="0"/>
              <a:t>Find a way of contrasting white goods or clearly identifying the difference</a:t>
            </a:r>
          </a:p>
          <a:p>
            <a:pPr>
              <a:lnSpc>
                <a:spcPct val="100000"/>
              </a:lnSpc>
              <a:buFont typeface="Wingdings" panose="05000000000000000000" pitchFamily="2" charset="2"/>
              <a:buChar char="§"/>
            </a:pPr>
            <a:r>
              <a:rPr lang="en-GB" dirty="0"/>
              <a:t>Position the fridge close to preparation areas and dishwasher by the sink</a:t>
            </a:r>
          </a:p>
          <a:p>
            <a:pPr>
              <a:lnSpc>
                <a:spcPct val="100000"/>
              </a:lnSpc>
              <a:buFont typeface="Wingdings" panose="05000000000000000000" pitchFamily="2" charset="2"/>
              <a:buChar char="§"/>
            </a:pPr>
            <a:r>
              <a:rPr lang="en-GB" dirty="0"/>
              <a:t>All appliances should provide physical or auditory feedback</a:t>
            </a:r>
          </a:p>
          <a:p>
            <a:pPr>
              <a:lnSpc>
                <a:spcPct val="100000"/>
              </a:lnSpc>
              <a:buFont typeface="Wingdings" panose="05000000000000000000" pitchFamily="2" charset="2"/>
              <a:buChar char="§"/>
            </a:pPr>
            <a:r>
              <a:rPr lang="en-GB" dirty="0"/>
              <a:t>Use mixer taps where possible </a:t>
            </a:r>
          </a:p>
          <a:p>
            <a:pPr>
              <a:lnSpc>
                <a:spcPct val="100000"/>
              </a:lnSpc>
              <a:buFont typeface="Wingdings" panose="05000000000000000000" pitchFamily="2" charset="2"/>
              <a:buChar char="§"/>
            </a:pPr>
            <a:r>
              <a:rPr lang="en-GB" dirty="0"/>
              <a:t>Choose accessories such as towels, kettles and containers that contrast</a:t>
            </a:r>
          </a:p>
          <a:p>
            <a:pPr>
              <a:lnSpc>
                <a:spcPct val="100000"/>
              </a:lnSpc>
              <a:buFont typeface="Wingdings" panose="05000000000000000000" pitchFamily="2" charset="2"/>
              <a:buChar char="§"/>
            </a:pPr>
            <a:r>
              <a:rPr lang="en-GB" dirty="0"/>
              <a:t>Ensure sockets and switches are easy to access</a:t>
            </a:r>
          </a:p>
          <a:p>
            <a:pPr>
              <a:lnSpc>
                <a:spcPct val="100000"/>
              </a:lnSpc>
              <a:buFont typeface="Wingdings" panose="05000000000000000000" pitchFamily="2" charset="2"/>
              <a:buChar char="§"/>
            </a:pPr>
            <a:r>
              <a:rPr lang="en-GB" dirty="0"/>
              <a:t>Colour contrast between the sink and the worktop </a:t>
            </a:r>
          </a:p>
        </p:txBody>
      </p:sp>
      <p:sp>
        <p:nvSpPr>
          <p:cNvPr id="3" name="Slide Number Placeholder 2">
            <a:extLst>
              <a:ext uri="{FF2B5EF4-FFF2-40B4-BE49-F238E27FC236}">
                <a16:creationId xmlns:a16="http://schemas.microsoft.com/office/drawing/2014/main" id="{1FCFD3B1-59B8-0690-FCE8-29884ABF21E5}"/>
              </a:ext>
            </a:extLst>
          </p:cNvPr>
          <p:cNvSpPr>
            <a:spLocks noGrp="1"/>
          </p:cNvSpPr>
          <p:nvPr>
            <p:ph type="sldNum" sz="quarter" idx="4"/>
          </p:nvPr>
        </p:nvSpPr>
        <p:spPr/>
        <p:txBody>
          <a:bodyPr/>
          <a:lstStyle/>
          <a:p>
            <a:fld id="{EF91B0BD-71BF-8941-96B6-B0EE7EF76AA2}" type="slidenum">
              <a:rPr lang="en-GB" smtClean="0"/>
              <a:pPr/>
              <a:t>21</a:t>
            </a:fld>
            <a:endParaRPr lang="en-GB" dirty="0"/>
          </a:p>
        </p:txBody>
      </p:sp>
    </p:spTree>
    <p:extLst>
      <p:ext uri="{BB962C8B-B14F-4D97-AF65-F5344CB8AC3E}">
        <p14:creationId xmlns:p14="http://schemas.microsoft.com/office/powerpoint/2010/main" val="1422146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9F5AE-F6CA-B73F-AFE9-FDD70462FDD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D5536DE-375B-9A34-8F69-61C1C77F0B2F}"/>
              </a:ext>
            </a:extLst>
          </p:cNvPr>
          <p:cNvSpPr>
            <a:spLocks noGrp="1"/>
          </p:cNvSpPr>
          <p:nvPr>
            <p:ph type="body" idx="1"/>
          </p:nvPr>
        </p:nvSpPr>
        <p:spPr/>
        <p:txBody>
          <a:bodyPr/>
          <a:lstStyle/>
          <a:p>
            <a:r>
              <a:rPr lang="en-GB" b="1" dirty="0"/>
              <a:t>DESIGNED FOR INDEPENDENCE &amp; DIGNITY</a:t>
            </a:r>
          </a:p>
        </p:txBody>
      </p:sp>
      <p:sp>
        <p:nvSpPr>
          <p:cNvPr id="3" name="Slide Number Placeholder 2">
            <a:extLst>
              <a:ext uri="{FF2B5EF4-FFF2-40B4-BE49-F238E27FC236}">
                <a16:creationId xmlns:a16="http://schemas.microsoft.com/office/drawing/2014/main" id="{2CD43E0C-DE6D-924A-874E-681D7326214C}"/>
              </a:ext>
            </a:extLst>
          </p:cNvPr>
          <p:cNvSpPr>
            <a:spLocks noGrp="1"/>
          </p:cNvSpPr>
          <p:nvPr>
            <p:ph type="sldNum" sz="quarter" idx="12"/>
          </p:nvPr>
        </p:nvSpPr>
        <p:spPr/>
        <p:txBody>
          <a:bodyPr/>
          <a:lstStyle/>
          <a:p>
            <a:fld id="{EF91B0BD-71BF-8941-96B6-B0EE7EF76AA2}" type="slidenum">
              <a:rPr lang="en-GB" smtClean="0"/>
              <a:pPr/>
              <a:t>22</a:t>
            </a:fld>
            <a:endParaRPr lang="en-GB" dirty="0"/>
          </a:p>
        </p:txBody>
      </p:sp>
      <p:sp>
        <p:nvSpPr>
          <p:cNvPr id="4" name="Title 3">
            <a:extLst>
              <a:ext uri="{FF2B5EF4-FFF2-40B4-BE49-F238E27FC236}">
                <a16:creationId xmlns:a16="http://schemas.microsoft.com/office/drawing/2014/main" id="{61E5E687-3071-2738-3337-471F12DB6F21}"/>
              </a:ext>
            </a:extLst>
          </p:cNvPr>
          <p:cNvSpPr>
            <a:spLocks noGrp="1"/>
          </p:cNvSpPr>
          <p:nvPr>
            <p:ph type="title"/>
          </p:nvPr>
        </p:nvSpPr>
        <p:spPr/>
        <p:txBody>
          <a:bodyPr>
            <a:normAutofit/>
          </a:bodyPr>
          <a:lstStyle/>
          <a:p>
            <a:r>
              <a:rPr lang="en-GB" dirty="0">
                <a:solidFill>
                  <a:srgbClr val="FF0000"/>
                </a:solidFill>
              </a:rPr>
              <a:t>AKW SOLUTIONS</a:t>
            </a:r>
          </a:p>
        </p:txBody>
      </p:sp>
      <p:pic>
        <p:nvPicPr>
          <p:cNvPr id="8" name="Picture Placeholder 7" descr="A shower with a shower head&#10;&#10;AI-generated content may be incorrect.">
            <a:extLst>
              <a:ext uri="{FF2B5EF4-FFF2-40B4-BE49-F238E27FC236}">
                <a16:creationId xmlns:a16="http://schemas.microsoft.com/office/drawing/2014/main" id="{CBE9737D-AEC1-5591-B51D-843F399CF035}"/>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9498989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1A79B-FEF6-F17A-55C8-6E69F83B5C7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5B2145-1BCF-2FAF-4DBF-D042C608CC8F}"/>
              </a:ext>
            </a:extLst>
          </p:cNvPr>
          <p:cNvSpPr>
            <a:spLocks noGrp="1"/>
          </p:cNvSpPr>
          <p:nvPr>
            <p:ph type="sldNum" sz="quarter" idx="12"/>
          </p:nvPr>
        </p:nvSpPr>
        <p:spPr/>
        <p:txBody>
          <a:bodyPr/>
          <a:lstStyle/>
          <a:p>
            <a:fld id="{EF91B0BD-71BF-8941-96B6-B0EE7EF76AA2}" type="slidenum">
              <a:rPr lang="en-GB" smtClean="0"/>
              <a:t>23</a:t>
            </a:fld>
            <a:endParaRPr lang="en-GB"/>
          </a:p>
        </p:txBody>
      </p:sp>
      <p:sp>
        <p:nvSpPr>
          <p:cNvPr id="3" name="Title 2">
            <a:extLst>
              <a:ext uri="{FF2B5EF4-FFF2-40B4-BE49-F238E27FC236}">
                <a16:creationId xmlns:a16="http://schemas.microsoft.com/office/drawing/2014/main" id="{3AF94693-2FA1-49A6-D3EA-70868C9BB1FA}"/>
              </a:ext>
            </a:extLst>
          </p:cNvPr>
          <p:cNvSpPr>
            <a:spLocks noGrp="1"/>
          </p:cNvSpPr>
          <p:nvPr>
            <p:ph type="title"/>
          </p:nvPr>
        </p:nvSpPr>
        <p:spPr/>
        <p:txBody>
          <a:bodyPr/>
          <a:lstStyle/>
          <a:p>
            <a:r>
              <a:rPr lang="en-GB" dirty="0"/>
              <a:t>AKW SOLUTIONS</a:t>
            </a:r>
          </a:p>
        </p:txBody>
      </p:sp>
      <p:sp>
        <p:nvSpPr>
          <p:cNvPr id="4" name="Content Placeholder 3">
            <a:extLst>
              <a:ext uri="{FF2B5EF4-FFF2-40B4-BE49-F238E27FC236}">
                <a16:creationId xmlns:a16="http://schemas.microsoft.com/office/drawing/2014/main" id="{C1A3CBBA-EA68-840F-22BC-5D9A8058CC3D}"/>
              </a:ext>
            </a:extLst>
          </p:cNvPr>
          <p:cNvSpPr>
            <a:spLocks noGrp="1"/>
          </p:cNvSpPr>
          <p:nvPr>
            <p:ph idx="1"/>
          </p:nvPr>
        </p:nvSpPr>
        <p:spPr>
          <a:xfrm>
            <a:off x="370804" y="1611181"/>
            <a:ext cx="6236825" cy="4332419"/>
          </a:xfrm>
        </p:spPr>
        <p:txBody>
          <a:bodyPr>
            <a:normAutofit/>
          </a:bodyPr>
          <a:lstStyle/>
          <a:p>
            <a:pPr marL="0" indent="0">
              <a:lnSpc>
                <a:spcPct val="120000"/>
              </a:lnSpc>
              <a:buNone/>
            </a:pPr>
            <a:r>
              <a:rPr lang="en-GB" b="1" dirty="0">
                <a:solidFill>
                  <a:srgbClr val="FF0000"/>
                </a:solidFill>
              </a:rPr>
              <a:t>AKW SMARTCARE ELECTRIC SHOWERS</a:t>
            </a:r>
            <a:endParaRPr lang="en-GB" dirty="0">
              <a:solidFill>
                <a:srgbClr val="FF0000"/>
              </a:solidFill>
            </a:endParaRPr>
          </a:p>
          <a:p>
            <a:pPr>
              <a:lnSpc>
                <a:spcPct val="120000"/>
              </a:lnSpc>
              <a:buFont typeface="Wingdings" panose="05000000000000000000" pitchFamily="2" charset="2"/>
              <a:buChar char="§"/>
            </a:pPr>
            <a:r>
              <a:rPr lang="en-GB" dirty="0"/>
              <a:t>Controls are clear and simple to use with tactile, colour contrasting elements </a:t>
            </a:r>
          </a:p>
          <a:p>
            <a:pPr>
              <a:lnSpc>
                <a:spcPct val="120000"/>
              </a:lnSpc>
              <a:buFont typeface="Wingdings" panose="05000000000000000000" pitchFamily="2" charset="2"/>
              <a:buChar char="§"/>
            </a:pPr>
            <a:r>
              <a:rPr lang="en-GB" dirty="0"/>
              <a:t>Audible clicks/beeps and LED display</a:t>
            </a:r>
          </a:p>
          <a:p>
            <a:pPr>
              <a:lnSpc>
                <a:spcPct val="120000"/>
              </a:lnSpc>
              <a:buFont typeface="Wingdings" panose="05000000000000000000" pitchFamily="2" charset="2"/>
              <a:buChar char="§"/>
            </a:pPr>
            <a:r>
              <a:rPr lang="en-GB" dirty="0"/>
              <a:t>Matt-finish central control panel for reduced glare</a:t>
            </a:r>
          </a:p>
          <a:p>
            <a:pPr>
              <a:lnSpc>
                <a:spcPct val="120000"/>
              </a:lnSpc>
              <a:buFont typeface="Wingdings" panose="05000000000000000000" pitchFamily="2" charset="2"/>
              <a:buChar char="§"/>
            </a:pPr>
            <a:r>
              <a:rPr lang="en-GB" dirty="0"/>
              <a:t>Care accessory kit comes with contrasting riser rail offered in multiple colours</a:t>
            </a:r>
          </a:p>
        </p:txBody>
      </p:sp>
      <p:pic>
        <p:nvPicPr>
          <p:cNvPr id="12" name="Picture 11" descr="A shower head and a hand shower&#10;&#10;AI-generated content may be incorrect.">
            <a:extLst>
              <a:ext uri="{FF2B5EF4-FFF2-40B4-BE49-F238E27FC236}">
                <a16:creationId xmlns:a16="http://schemas.microsoft.com/office/drawing/2014/main" id="{170B60B4-0E10-5478-AD3B-C47718A6106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393013" y="1056069"/>
            <a:ext cx="2181497" cy="5229616"/>
          </a:xfrm>
          <a:prstGeom prst="rect">
            <a:avLst/>
          </a:prstGeom>
        </p:spPr>
      </p:pic>
      <p:pic>
        <p:nvPicPr>
          <p:cNvPr id="14" name="Picture 13" descr="A shower head and a remote control&#10;&#10;AI-generated content may be incorrect.">
            <a:extLst>
              <a:ext uri="{FF2B5EF4-FFF2-40B4-BE49-F238E27FC236}">
                <a16:creationId xmlns:a16="http://schemas.microsoft.com/office/drawing/2014/main" id="{FF4DE410-5E5C-5BA9-3FA6-15CA021A7176}"/>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624045" y="1037499"/>
            <a:ext cx="2436365" cy="5229616"/>
          </a:xfrm>
          <a:prstGeom prst="rect">
            <a:avLst/>
          </a:prstGeom>
        </p:spPr>
      </p:pic>
    </p:spTree>
    <p:extLst>
      <p:ext uri="{BB962C8B-B14F-4D97-AF65-F5344CB8AC3E}">
        <p14:creationId xmlns:p14="http://schemas.microsoft.com/office/powerpoint/2010/main" val="7999328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86272-9102-54DB-76F3-804FF303892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B813C6-572F-F83E-ECAF-D90C418122F0}"/>
              </a:ext>
            </a:extLst>
          </p:cNvPr>
          <p:cNvSpPr>
            <a:spLocks noGrp="1"/>
          </p:cNvSpPr>
          <p:nvPr>
            <p:ph type="sldNum" sz="quarter" idx="12"/>
          </p:nvPr>
        </p:nvSpPr>
        <p:spPr/>
        <p:txBody>
          <a:bodyPr/>
          <a:lstStyle/>
          <a:p>
            <a:fld id="{EF91B0BD-71BF-8941-96B6-B0EE7EF76AA2}" type="slidenum">
              <a:rPr lang="en-GB" smtClean="0"/>
              <a:t>24</a:t>
            </a:fld>
            <a:endParaRPr lang="en-GB"/>
          </a:p>
        </p:txBody>
      </p:sp>
      <p:sp>
        <p:nvSpPr>
          <p:cNvPr id="3" name="Title 2">
            <a:extLst>
              <a:ext uri="{FF2B5EF4-FFF2-40B4-BE49-F238E27FC236}">
                <a16:creationId xmlns:a16="http://schemas.microsoft.com/office/drawing/2014/main" id="{8B56AEED-493B-BC9A-5749-062C629F3898}"/>
              </a:ext>
            </a:extLst>
          </p:cNvPr>
          <p:cNvSpPr>
            <a:spLocks noGrp="1"/>
          </p:cNvSpPr>
          <p:nvPr>
            <p:ph type="title"/>
          </p:nvPr>
        </p:nvSpPr>
        <p:spPr/>
        <p:txBody>
          <a:bodyPr/>
          <a:lstStyle/>
          <a:p>
            <a:r>
              <a:rPr lang="en-GB" dirty="0"/>
              <a:t>AKW SOLUTIONS</a:t>
            </a:r>
          </a:p>
        </p:txBody>
      </p:sp>
      <p:sp>
        <p:nvSpPr>
          <p:cNvPr id="4" name="Content Placeholder 3">
            <a:extLst>
              <a:ext uri="{FF2B5EF4-FFF2-40B4-BE49-F238E27FC236}">
                <a16:creationId xmlns:a16="http://schemas.microsoft.com/office/drawing/2014/main" id="{706BE23D-4A4A-A523-FCA0-5EC374FAE229}"/>
              </a:ext>
            </a:extLst>
          </p:cNvPr>
          <p:cNvSpPr>
            <a:spLocks noGrp="1"/>
          </p:cNvSpPr>
          <p:nvPr>
            <p:ph idx="1"/>
          </p:nvPr>
        </p:nvSpPr>
        <p:spPr>
          <a:xfrm>
            <a:off x="370803" y="1360714"/>
            <a:ext cx="7064139" cy="4829551"/>
          </a:xfrm>
        </p:spPr>
        <p:txBody>
          <a:bodyPr>
            <a:normAutofit lnSpcReduction="10000"/>
          </a:bodyPr>
          <a:lstStyle/>
          <a:p>
            <a:pPr marL="0" indent="0">
              <a:lnSpc>
                <a:spcPct val="120000"/>
              </a:lnSpc>
              <a:buNone/>
            </a:pPr>
            <a:r>
              <a:rPr lang="en-GB" b="1" dirty="0">
                <a:solidFill>
                  <a:srgbClr val="FF0000"/>
                </a:solidFill>
              </a:rPr>
              <a:t>MATT-FINISH WALL PANELS</a:t>
            </a:r>
          </a:p>
          <a:p>
            <a:pPr>
              <a:lnSpc>
                <a:spcPct val="120000"/>
              </a:lnSpc>
              <a:buFont typeface="Wingdings" panose="05000000000000000000" pitchFamily="2" charset="2"/>
              <a:buChar char="§"/>
            </a:pPr>
            <a:r>
              <a:rPr lang="en-GB" dirty="0"/>
              <a:t>Single colour panels with no pattern and a matt finish that vastly reduces glare</a:t>
            </a:r>
          </a:p>
          <a:p>
            <a:pPr>
              <a:lnSpc>
                <a:spcPct val="120000"/>
              </a:lnSpc>
              <a:buFont typeface="Wingdings" panose="05000000000000000000" pitchFamily="2" charset="2"/>
              <a:buChar char="§"/>
            </a:pPr>
            <a:r>
              <a:rPr lang="en-GB" dirty="0"/>
              <a:t>Light yet warm colours help create contrast against accessories without being too clinical</a:t>
            </a:r>
          </a:p>
          <a:p>
            <a:pPr>
              <a:lnSpc>
                <a:spcPct val="120000"/>
              </a:lnSpc>
              <a:buFont typeface="Wingdings" panose="05000000000000000000" pitchFamily="2" charset="2"/>
              <a:buChar char="§"/>
            </a:pPr>
            <a:r>
              <a:rPr lang="en-GB" dirty="0"/>
              <a:t>Easy to keep clean with fewer joins and dirt traps</a:t>
            </a:r>
          </a:p>
          <a:p>
            <a:pPr marL="0" indent="0">
              <a:lnSpc>
                <a:spcPct val="120000"/>
              </a:lnSpc>
              <a:buNone/>
            </a:pPr>
            <a:endParaRPr lang="en-GB" sz="1400" dirty="0"/>
          </a:p>
          <a:p>
            <a:pPr marL="0" indent="0">
              <a:lnSpc>
                <a:spcPct val="120000"/>
              </a:lnSpc>
              <a:buNone/>
            </a:pPr>
            <a:r>
              <a:rPr lang="en-GB" b="1" dirty="0">
                <a:solidFill>
                  <a:srgbClr val="FF0000"/>
                </a:solidFill>
              </a:rPr>
              <a:t>SUPER WHITE BUMPY TILES</a:t>
            </a:r>
          </a:p>
          <a:p>
            <a:pPr>
              <a:lnSpc>
                <a:spcPct val="120000"/>
              </a:lnSpc>
              <a:buFont typeface="Wingdings" panose="05000000000000000000" pitchFamily="2" charset="2"/>
              <a:buChar char="§"/>
            </a:pPr>
            <a:r>
              <a:rPr lang="en-GB" dirty="0"/>
              <a:t>Bumpy tile surface helps to reduce glare and offers high contrast against accessories</a:t>
            </a:r>
          </a:p>
        </p:txBody>
      </p:sp>
      <p:pic>
        <p:nvPicPr>
          <p:cNvPr id="7" name="Picture 6" descr="A close up of a grey surface&#10;&#10;AI-generated content may be incorrect.">
            <a:extLst>
              <a:ext uri="{FF2B5EF4-FFF2-40B4-BE49-F238E27FC236}">
                <a16:creationId xmlns:a16="http://schemas.microsoft.com/office/drawing/2014/main" id="{D5AB8ED3-2112-27CE-F56B-3FA9FD78A50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845703" y="1605771"/>
            <a:ext cx="1816401" cy="1763417"/>
          </a:xfrm>
          <a:prstGeom prst="rect">
            <a:avLst/>
          </a:prstGeom>
        </p:spPr>
      </p:pic>
      <p:pic>
        <p:nvPicPr>
          <p:cNvPr id="9" name="Picture 8" descr="A white surface with black dots&#10;&#10;AI-generated content may be incorrect.">
            <a:extLst>
              <a:ext uri="{FF2B5EF4-FFF2-40B4-BE49-F238E27FC236}">
                <a16:creationId xmlns:a16="http://schemas.microsoft.com/office/drawing/2014/main" id="{9A15BD04-73D6-BEE0-D63A-E0286C25F9F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786046" y="1605771"/>
            <a:ext cx="1816401" cy="1763417"/>
          </a:xfrm>
          <a:prstGeom prst="rect">
            <a:avLst/>
          </a:prstGeom>
        </p:spPr>
      </p:pic>
      <p:sp>
        <p:nvSpPr>
          <p:cNvPr id="10" name="TextBox 9">
            <a:extLst>
              <a:ext uri="{FF2B5EF4-FFF2-40B4-BE49-F238E27FC236}">
                <a16:creationId xmlns:a16="http://schemas.microsoft.com/office/drawing/2014/main" id="{0D119A35-76DB-8965-A868-6C34D6E8EAAE}"/>
              </a:ext>
            </a:extLst>
          </p:cNvPr>
          <p:cNvSpPr txBox="1"/>
          <p:nvPr/>
        </p:nvSpPr>
        <p:spPr>
          <a:xfrm>
            <a:off x="7786048" y="3549558"/>
            <a:ext cx="2059655" cy="369332"/>
          </a:xfrm>
          <a:prstGeom prst="rect">
            <a:avLst/>
          </a:prstGeom>
          <a:noFill/>
        </p:spPr>
        <p:txBody>
          <a:bodyPr wrap="square" rtlCol="0">
            <a:spAutoFit/>
          </a:bodyPr>
          <a:lstStyle/>
          <a:p>
            <a:r>
              <a:rPr lang="en-GB" b="1" dirty="0">
                <a:latin typeface="Roboto" panose="02000000000000000000" pitchFamily="2" charset="0"/>
                <a:ea typeface="Roboto" panose="02000000000000000000" pitchFamily="2" charset="0"/>
                <a:cs typeface="Roboto" panose="02000000000000000000" pitchFamily="2" charset="0"/>
              </a:rPr>
              <a:t>Irish Cream</a:t>
            </a:r>
          </a:p>
        </p:txBody>
      </p:sp>
      <p:sp>
        <p:nvSpPr>
          <p:cNvPr id="11" name="TextBox 10">
            <a:extLst>
              <a:ext uri="{FF2B5EF4-FFF2-40B4-BE49-F238E27FC236}">
                <a16:creationId xmlns:a16="http://schemas.microsoft.com/office/drawing/2014/main" id="{DDCE93D4-5198-03E6-7614-0385FF46B50B}"/>
              </a:ext>
            </a:extLst>
          </p:cNvPr>
          <p:cNvSpPr txBox="1"/>
          <p:nvPr/>
        </p:nvSpPr>
        <p:spPr>
          <a:xfrm>
            <a:off x="9845703" y="3531778"/>
            <a:ext cx="2059655" cy="369332"/>
          </a:xfrm>
          <a:prstGeom prst="rect">
            <a:avLst/>
          </a:prstGeom>
          <a:noFill/>
        </p:spPr>
        <p:txBody>
          <a:bodyPr wrap="square" rtlCol="0">
            <a:spAutoFit/>
          </a:bodyPr>
          <a:lstStyle/>
          <a:p>
            <a:r>
              <a:rPr lang="en-GB" b="1" dirty="0">
                <a:latin typeface="Roboto" panose="02000000000000000000" pitchFamily="2" charset="0"/>
                <a:ea typeface="Roboto" panose="02000000000000000000" pitchFamily="2" charset="0"/>
                <a:cs typeface="Roboto" panose="02000000000000000000" pitchFamily="2" charset="0"/>
              </a:rPr>
              <a:t>Warm Grey</a:t>
            </a:r>
          </a:p>
        </p:txBody>
      </p:sp>
      <p:pic>
        <p:nvPicPr>
          <p:cNvPr id="14" name="Picture 13" descr="A group of white tiles&#10;&#10;AI-generated content may be incorrect.">
            <a:extLst>
              <a:ext uri="{FF2B5EF4-FFF2-40B4-BE49-F238E27FC236}">
                <a16:creationId xmlns:a16="http://schemas.microsoft.com/office/drawing/2014/main" id="{49639458-0A12-F358-7285-971DEE87F043}"/>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7862326" y="4254019"/>
            <a:ext cx="3071286" cy="1956849"/>
          </a:xfrm>
          <a:prstGeom prst="rect">
            <a:avLst/>
          </a:prstGeom>
        </p:spPr>
      </p:pic>
    </p:spTree>
    <p:extLst>
      <p:ext uri="{BB962C8B-B14F-4D97-AF65-F5344CB8AC3E}">
        <p14:creationId xmlns:p14="http://schemas.microsoft.com/office/powerpoint/2010/main" val="7489323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5BFF6-A292-4A5B-15B6-3AB99D18507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B1688E-48D1-3AE8-71F1-DA4332BBABD3}"/>
              </a:ext>
            </a:extLst>
          </p:cNvPr>
          <p:cNvSpPr>
            <a:spLocks noGrp="1"/>
          </p:cNvSpPr>
          <p:nvPr>
            <p:ph type="sldNum" sz="quarter" idx="12"/>
          </p:nvPr>
        </p:nvSpPr>
        <p:spPr/>
        <p:txBody>
          <a:bodyPr/>
          <a:lstStyle/>
          <a:p>
            <a:fld id="{EF91B0BD-71BF-8941-96B6-B0EE7EF76AA2}" type="slidenum">
              <a:rPr lang="en-GB" smtClean="0"/>
              <a:t>25</a:t>
            </a:fld>
            <a:endParaRPr lang="en-GB"/>
          </a:p>
        </p:txBody>
      </p:sp>
      <p:sp>
        <p:nvSpPr>
          <p:cNvPr id="3" name="Title 2">
            <a:extLst>
              <a:ext uri="{FF2B5EF4-FFF2-40B4-BE49-F238E27FC236}">
                <a16:creationId xmlns:a16="http://schemas.microsoft.com/office/drawing/2014/main" id="{907F337E-F51C-8E0C-3E1E-3F740ECF189C}"/>
              </a:ext>
            </a:extLst>
          </p:cNvPr>
          <p:cNvSpPr>
            <a:spLocks noGrp="1"/>
          </p:cNvSpPr>
          <p:nvPr>
            <p:ph type="title"/>
          </p:nvPr>
        </p:nvSpPr>
        <p:spPr/>
        <p:txBody>
          <a:bodyPr/>
          <a:lstStyle/>
          <a:p>
            <a:r>
              <a:rPr lang="en-GB" dirty="0"/>
              <a:t>AKW SOLUTIONS</a:t>
            </a:r>
          </a:p>
        </p:txBody>
      </p:sp>
      <p:sp>
        <p:nvSpPr>
          <p:cNvPr id="4" name="Content Placeholder 3">
            <a:extLst>
              <a:ext uri="{FF2B5EF4-FFF2-40B4-BE49-F238E27FC236}">
                <a16:creationId xmlns:a16="http://schemas.microsoft.com/office/drawing/2014/main" id="{E96E82B9-3F00-2E37-0424-8A359FD0F25B}"/>
              </a:ext>
            </a:extLst>
          </p:cNvPr>
          <p:cNvSpPr>
            <a:spLocks noGrp="1"/>
          </p:cNvSpPr>
          <p:nvPr>
            <p:ph idx="1"/>
          </p:nvPr>
        </p:nvSpPr>
        <p:spPr>
          <a:xfrm>
            <a:off x="370804" y="1740310"/>
            <a:ext cx="5725196" cy="4168877"/>
          </a:xfrm>
        </p:spPr>
        <p:txBody>
          <a:bodyPr>
            <a:normAutofit/>
          </a:bodyPr>
          <a:lstStyle/>
          <a:p>
            <a:pPr marL="0" indent="0">
              <a:lnSpc>
                <a:spcPct val="120000"/>
              </a:lnSpc>
              <a:buNone/>
            </a:pPr>
            <a:r>
              <a:rPr lang="en-GB" b="1" dirty="0">
                <a:solidFill>
                  <a:srgbClr val="FF0000"/>
                </a:solidFill>
              </a:rPr>
              <a:t>AKW SAFETY FLOORING</a:t>
            </a:r>
            <a:endParaRPr lang="en-GB" dirty="0">
              <a:solidFill>
                <a:srgbClr val="FF0000"/>
              </a:solidFill>
            </a:endParaRPr>
          </a:p>
          <a:p>
            <a:pPr>
              <a:lnSpc>
                <a:spcPct val="120000"/>
              </a:lnSpc>
              <a:buFont typeface="Wingdings" panose="05000000000000000000" pitchFamily="2" charset="2"/>
              <a:buChar char="§"/>
            </a:pPr>
            <a:r>
              <a:rPr lang="en-GB" dirty="0"/>
              <a:t>No pattern or flecks </a:t>
            </a:r>
          </a:p>
          <a:p>
            <a:pPr>
              <a:lnSpc>
                <a:spcPct val="120000"/>
              </a:lnSpc>
              <a:buFont typeface="Wingdings" panose="05000000000000000000" pitchFamily="2" charset="2"/>
              <a:buChar char="§"/>
            </a:pPr>
            <a:r>
              <a:rPr lang="en-GB" dirty="0"/>
              <a:t>Highest barefoot slip-resistance rating when tested in wet and soapy conditions (Class C: DN51097)</a:t>
            </a:r>
          </a:p>
          <a:p>
            <a:pPr>
              <a:lnSpc>
                <a:spcPct val="120000"/>
              </a:lnSpc>
              <a:buFont typeface="Wingdings" panose="05000000000000000000" pitchFamily="2" charset="2"/>
              <a:buChar char="§"/>
            </a:pPr>
            <a:r>
              <a:rPr lang="en-GB" dirty="0"/>
              <a:t>Warm, homely traditional colour pallet, not institutional</a:t>
            </a:r>
          </a:p>
        </p:txBody>
      </p:sp>
      <p:pic>
        <p:nvPicPr>
          <p:cNvPr id="14" name="Picture 13" descr="A close up of a color palette&#10;&#10;Description automatically generated">
            <a:extLst>
              <a:ext uri="{FF2B5EF4-FFF2-40B4-BE49-F238E27FC236}">
                <a16:creationId xmlns:a16="http://schemas.microsoft.com/office/drawing/2014/main" id="{BE92FE83-2EC4-8075-E493-4F180AF567A1}"/>
              </a:ext>
            </a:extLst>
          </p:cNvPr>
          <p:cNvPicPr>
            <a:picLocks noChangeAspect="1"/>
          </p:cNvPicPr>
          <p:nvPr/>
        </p:nvPicPr>
        <p:blipFill>
          <a:blip r:embed="rId3"/>
          <a:stretch>
            <a:fillRect/>
          </a:stretch>
        </p:blipFill>
        <p:spPr>
          <a:xfrm>
            <a:off x="6349464" y="1515960"/>
            <a:ext cx="5471061" cy="4617576"/>
          </a:xfrm>
          <a:prstGeom prst="rect">
            <a:avLst/>
          </a:prstGeom>
        </p:spPr>
      </p:pic>
    </p:spTree>
    <p:extLst>
      <p:ext uri="{BB962C8B-B14F-4D97-AF65-F5344CB8AC3E}">
        <p14:creationId xmlns:p14="http://schemas.microsoft.com/office/powerpoint/2010/main" val="41844711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3636A-6050-F7DB-79EF-538AAE29C57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38D1B9-1A32-7D47-1E5C-5301A84E6503}"/>
              </a:ext>
            </a:extLst>
          </p:cNvPr>
          <p:cNvSpPr>
            <a:spLocks noGrp="1"/>
          </p:cNvSpPr>
          <p:nvPr>
            <p:ph type="sldNum" sz="quarter" idx="12"/>
          </p:nvPr>
        </p:nvSpPr>
        <p:spPr/>
        <p:txBody>
          <a:bodyPr/>
          <a:lstStyle/>
          <a:p>
            <a:fld id="{EF91B0BD-71BF-8941-96B6-B0EE7EF76AA2}" type="slidenum">
              <a:rPr lang="en-GB" smtClean="0"/>
              <a:t>26</a:t>
            </a:fld>
            <a:endParaRPr lang="en-GB"/>
          </a:p>
        </p:txBody>
      </p:sp>
      <p:sp>
        <p:nvSpPr>
          <p:cNvPr id="3" name="Title 2">
            <a:extLst>
              <a:ext uri="{FF2B5EF4-FFF2-40B4-BE49-F238E27FC236}">
                <a16:creationId xmlns:a16="http://schemas.microsoft.com/office/drawing/2014/main" id="{7980BF91-03B2-6A88-42F5-D7349222A87D}"/>
              </a:ext>
            </a:extLst>
          </p:cNvPr>
          <p:cNvSpPr>
            <a:spLocks noGrp="1"/>
          </p:cNvSpPr>
          <p:nvPr>
            <p:ph type="title"/>
          </p:nvPr>
        </p:nvSpPr>
        <p:spPr/>
        <p:txBody>
          <a:bodyPr/>
          <a:lstStyle/>
          <a:p>
            <a:r>
              <a:rPr lang="en-GB" dirty="0"/>
              <a:t>AKW SOLUTIONS</a:t>
            </a:r>
          </a:p>
        </p:txBody>
      </p:sp>
      <p:sp>
        <p:nvSpPr>
          <p:cNvPr id="4" name="Content Placeholder 3">
            <a:extLst>
              <a:ext uri="{FF2B5EF4-FFF2-40B4-BE49-F238E27FC236}">
                <a16:creationId xmlns:a16="http://schemas.microsoft.com/office/drawing/2014/main" id="{CE9D13CA-E817-2F4E-0806-F4474737EBE3}"/>
              </a:ext>
            </a:extLst>
          </p:cNvPr>
          <p:cNvSpPr>
            <a:spLocks noGrp="1"/>
          </p:cNvSpPr>
          <p:nvPr>
            <p:ph idx="1"/>
          </p:nvPr>
        </p:nvSpPr>
        <p:spPr>
          <a:xfrm>
            <a:off x="370805" y="1229186"/>
            <a:ext cx="5843300" cy="4699667"/>
          </a:xfrm>
        </p:spPr>
        <p:txBody>
          <a:bodyPr>
            <a:normAutofit lnSpcReduction="10000"/>
          </a:bodyPr>
          <a:lstStyle/>
          <a:p>
            <a:pPr marL="0" indent="0">
              <a:lnSpc>
                <a:spcPct val="120000"/>
              </a:lnSpc>
              <a:buNone/>
            </a:pPr>
            <a:r>
              <a:rPr lang="en-GB" b="1" dirty="0">
                <a:solidFill>
                  <a:srgbClr val="FF0000"/>
                </a:solidFill>
              </a:rPr>
              <a:t>ACCESSORIES WITH HIGH COLOUR CONTRAST</a:t>
            </a:r>
          </a:p>
          <a:p>
            <a:pPr>
              <a:lnSpc>
                <a:spcPct val="120000"/>
              </a:lnSpc>
              <a:buFont typeface="Wingdings" panose="05000000000000000000" pitchFamily="2" charset="2"/>
              <a:buChar char="§"/>
            </a:pPr>
            <a:r>
              <a:rPr lang="en-GB" dirty="0"/>
              <a:t>Care screens and curtain rails with colour contrasting elements to help them to stand out</a:t>
            </a:r>
          </a:p>
          <a:p>
            <a:pPr>
              <a:lnSpc>
                <a:spcPct val="120000"/>
              </a:lnSpc>
              <a:buFont typeface="Wingdings" panose="05000000000000000000" pitchFamily="2" charset="2"/>
              <a:buChar char="§"/>
            </a:pPr>
            <a:r>
              <a:rPr lang="en-GB" dirty="0"/>
              <a:t>Ergonomic toilet seats, grab rails, and shower seats with contrasting cushions and arms</a:t>
            </a:r>
          </a:p>
          <a:p>
            <a:pPr>
              <a:lnSpc>
                <a:spcPct val="120000"/>
              </a:lnSpc>
              <a:buFont typeface="Wingdings" panose="05000000000000000000" pitchFamily="2" charset="2"/>
              <a:buChar char="§"/>
            </a:pPr>
            <a:r>
              <a:rPr lang="en-GB" dirty="0"/>
              <a:t>Mid-grey and white waste covers for vinyl covered wet room floors</a:t>
            </a:r>
          </a:p>
        </p:txBody>
      </p:sp>
      <p:pic>
        <p:nvPicPr>
          <p:cNvPr id="7" name="Picture 6">
            <a:extLst>
              <a:ext uri="{FF2B5EF4-FFF2-40B4-BE49-F238E27FC236}">
                <a16:creationId xmlns:a16="http://schemas.microsoft.com/office/drawing/2014/main" id="{CFD4FE1B-D7F1-1C65-E963-BC7B705D0E6D}"/>
              </a:ext>
            </a:extLst>
          </p:cNvPr>
          <p:cNvPicPr>
            <a:picLocks noChangeAspect="1"/>
          </p:cNvPicPr>
          <p:nvPr/>
        </p:nvPicPr>
        <p:blipFill>
          <a:blip r:embed="rId3"/>
          <a:stretch>
            <a:fillRect/>
          </a:stretch>
        </p:blipFill>
        <p:spPr>
          <a:xfrm>
            <a:off x="7152587" y="4813330"/>
            <a:ext cx="2048161" cy="1409897"/>
          </a:xfrm>
          <a:prstGeom prst="rect">
            <a:avLst/>
          </a:prstGeom>
        </p:spPr>
      </p:pic>
      <p:pic>
        <p:nvPicPr>
          <p:cNvPr id="9" name="Picture 8">
            <a:extLst>
              <a:ext uri="{FF2B5EF4-FFF2-40B4-BE49-F238E27FC236}">
                <a16:creationId xmlns:a16="http://schemas.microsoft.com/office/drawing/2014/main" id="{DDE576E6-9FD9-27D4-5061-76C988DB44E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727077" y="1148020"/>
            <a:ext cx="1924992" cy="2452249"/>
          </a:xfrm>
          <a:prstGeom prst="rect">
            <a:avLst/>
          </a:prstGeom>
        </p:spPr>
      </p:pic>
      <p:pic>
        <p:nvPicPr>
          <p:cNvPr id="10" name="Picture 9">
            <a:extLst>
              <a:ext uri="{FF2B5EF4-FFF2-40B4-BE49-F238E27FC236}">
                <a16:creationId xmlns:a16="http://schemas.microsoft.com/office/drawing/2014/main" id="{7C3EF503-2B02-6DDC-2C78-2BC1135004BA}"/>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9727077" y="3600269"/>
            <a:ext cx="1924992" cy="2452249"/>
          </a:xfrm>
          <a:prstGeom prst="rect">
            <a:avLst/>
          </a:prstGeom>
        </p:spPr>
      </p:pic>
      <p:pic>
        <p:nvPicPr>
          <p:cNvPr id="11" name="Picture 10">
            <a:extLst>
              <a:ext uri="{FF2B5EF4-FFF2-40B4-BE49-F238E27FC236}">
                <a16:creationId xmlns:a16="http://schemas.microsoft.com/office/drawing/2014/main" id="{F7D776E3-1B71-9A49-15FB-A4DADAE5E09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740434" y="1229186"/>
            <a:ext cx="2872468" cy="3584144"/>
          </a:xfrm>
          <a:prstGeom prst="rect">
            <a:avLst/>
          </a:prstGeom>
        </p:spPr>
      </p:pic>
    </p:spTree>
    <p:extLst>
      <p:ext uri="{BB962C8B-B14F-4D97-AF65-F5344CB8AC3E}">
        <p14:creationId xmlns:p14="http://schemas.microsoft.com/office/powerpoint/2010/main" val="14285644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EA18C-C37F-22BF-9E9C-305FA3B02DC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C63480-D357-6576-C810-F1485F79FFB7}"/>
              </a:ext>
            </a:extLst>
          </p:cNvPr>
          <p:cNvSpPr>
            <a:spLocks noGrp="1"/>
          </p:cNvSpPr>
          <p:nvPr>
            <p:ph type="sldNum" sz="quarter" idx="12"/>
          </p:nvPr>
        </p:nvSpPr>
        <p:spPr/>
        <p:txBody>
          <a:bodyPr/>
          <a:lstStyle/>
          <a:p>
            <a:fld id="{EF91B0BD-71BF-8941-96B6-B0EE7EF76AA2}" type="slidenum">
              <a:rPr lang="en-GB" smtClean="0"/>
              <a:t>27</a:t>
            </a:fld>
            <a:endParaRPr lang="en-GB"/>
          </a:p>
        </p:txBody>
      </p:sp>
      <p:sp>
        <p:nvSpPr>
          <p:cNvPr id="3" name="Title 2">
            <a:extLst>
              <a:ext uri="{FF2B5EF4-FFF2-40B4-BE49-F238E27FC236}">
                <a16:creationId xmlns:a16="http://schemas.microsoft.com/office/drawing/2014/main" id="{2EB81707-5EE9-56D9-CB16-59AC95386F51}"/>
              </a:ext>
            </a:extLst>
          </p:cNvPr>
          <p:cNvSpPr>
            <a:spLocks noGrp="1"/>
          </p:cNvSpPr>
          <p:nvPr>
            <p:ph type="title"/>
          </p:nvPr>
        </p:nvSpPr>
        <p:spPr/>
        <p:txBody>
          <a:bodyPr/>
          <a:lstStyle/>
          <a:p>
            <a:r>
              <a:rPr lang="en-GB" dirty="0"/>
              <a:t>AKW SOLUTIONS</a:t>
            </a:r>
          </a:p>
        </p:txBody>
      </p:sp>
      <p:sp>
        <p:nvSpPr>
          <p:cNvPr id="4" name="Content Placeholder 3">
            <a:extLst>
              <a:ext uri="{FF2B5EF4-FFF2-40B4-BE49-F238E27FC236}">
                <a16:creationId xmlns:a16="http://schemas.microsoft.com/office/drawing/2014/main" id="{B24F8BA7-02FA-DEAF-634E-DB7222AA1EB1}"/>
              </a:ext>
            </a:extLst>
          </p:cNvPr>
          <p:cNvSpPr>
            <a:spLocks noGrp="1"/>
          </p:cNvSpPr>
          <p:nvPr>
            <p:ph idx="1"/>
          </p:nvPr>
        </p:nvSpPr>
        <p:spPr>
          <a:xfrm>
            <a:off x="370805" y="1396181"/>
            <a:ext cx="5520544" cy="4532672"/>
          </a:xfrm>
        </p:spPr>
        <p:txBody>
          <a:bodyPr>
            <a:normAutofit/>
          </a:bodyPr>
          <a:lstStyle/>
          <a:p>
            <a:pPr marL="0" indent="0">
              <a:lnSpc>
                <a:spcPct val="120000"/>
              </a:lnSpc>
              <a:buNone/>
            </a:pPr>
            <a:r>
              <a:rPr lang="en-GB" b="1" dirty="0">
                <a:solidFill>
                  <a:srgbClr val="FF0000"/>
                </a:solidFill>
              </a:rPr>
              <a:t>OTHER SOLUTIONS:</a:t>
            </a:r>
          </a:p>
          <a:p>
            <a:pPr>
              <a:lnSpc>
                <a:spcPct val="120000"/>
              </a:lnSpc>
              <a:buFont typeface="Wingdings" panose="05000000000000000000" pitchFamily="2" charset="2"/>
              <a:buChar char="§"/>
            </a:pPr>
            <a:r>
              <a:rPr lang="en-GB" dirty="0"/>
              <a:t>Task-Focused Lighting to highlight key activity areas in the bathroom</a:t>
            </a:r>
          </a:p>
          <a:p>
            <a:pPr>
              <a:lnSpc>
                <a:spcPct val="120000"/>
              </a:lnSpc>
              <a:buFont typeface="Wingdings" panose="05000000000000000000" pitchFamily="2" charset="2"/>
              <a:buChar char="§"/>
            </a:pPr>
            <a:r>
              <a:rPr lang="en-GB" dirty="0"/>
              <a:t>Lever handle taps with familiar red and blue temperature indicators</a:t>
            </a:r>
          </a:p>
          <a:p>
            <a:pPr>
              <a:lnSpc>
                <a:spcPct val="120000"/>
              </a:lnSpc>
              <a:buFont typeface="Wingdings" panose="05000000000000000000" pitchFamily="2" charset="2"/>
              <a:buChar char="§"/>
            </a:pPr>
            <a:r>
              <a:rPr lang="en-GB" dirty="0"/>
              <a:t>Lever handle cistern flush for ease of use and familiarity</a:t>
            </a:r>
          </a:p>
        </p:txBody>
      </p:sp>
      <p:pic>
        <p:nvPicPr>
          <p:cNvPr id="7" name="Picture 6" descr="A close-up of a faucet&#10;&#10;AI-generated content may be incorrect.">
            <a:extLst>
              <a:ext uri="{FF2B5EF4-FFF2-40B4-BE49-F238E27FC236}">
                <a16:creationId xmlns:a16="http://schemas.microsoft.com/office/drawing/2014/main" id="{0056E2F3-1C1E-CCB7-9A50-3B6A69D628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200502" y="2495005"/>
            <a:ext cx="2253343" cy="2253343"/>
          </a:xfrm>
          <a:prstGeom prst="rect">
            <a:avLst/>
          </a:prstGeom>
        </p:spPr>
      </p:pic>
      <p:pic>
        <p:nvPicPr>
          <p:cNvPr id="9" name="Picture 8" descr="A white toilet with black seat&#10;&#10;AI-generated content may be incorrect.">
            <a:extLst>
              <a:ext uri="{FF2B5EF4-FFF2-40B4-BE49-F238E27FC236}">
                <a16:creationId xmlns:a16="http://schemas.microsoft.com/office/drawing/2014/main" id="{82B98809-725E-9A3B-29D1-5B87BBBD24D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36725" y="3345179"/>
            <a:ext cx="2806337" cy="2806337"/>
          </a:xfrm>
          <a:prstGeom prst="rect">
            <a:avLst/>
          </a:prstGeom>
        </p:spPr>
      </p:pic>
      <p:pic>
        <p:nvPicPr>
          <p:cNvPr id="11" name="Picture 10" descr="A close-up of a light&#10;&#10;AI-generated content may be incorrect.">
            <a:extLst>
              <a:ext uri="{FF2B5EF4-FFF2-40B4-BE49-F238E27FC236}">
                <a16:creationId xmlns:a16="http://schemas.microsoft.com/office/drawing/2014/main" id="{FDFCE297-4704-8ADD-84C1-660D898DDF1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36725" y="706484"/>
            <a:ext cx="2490653" cy="2490653"/>
          </a:xfrm>
          <a:prstGeom prst="rect">
            <a:avLst/>
          </a:prstGeom>
        </p:spPr>
      </p:pic>
    </p:spTree>
    <p:extLst>
      <p:ext uri="{BB962C8B-B14F-4D97-AF65-F5344CB8AC3E}">
        <p14:creationId xmlns:p14="http://schemas.microsoft.com/office/powerpoint/2010/main" val="165077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41B30-D3AE-480A-78A1-F91470B81FF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985201-9CCE-3786-F344-B5E7B5113240}"/>
              </a:ext>
            </a:extLst>
          </p:cNvPr>
          <p:cNvSpPr>
            <a:spLocks noGrp="1"/>
          </p:cNvSpPr>
          <p:nvPr>
            <p:ph type="sldNum" sz="quarter" idx="12"/>
          </p:nvPr>
        </p:nvSpPr>
        <p:spPr/>
        <p:txBody>
          <a:bodyPr/>
          <a:lstStyle/>
          <a:p>
            <a:fld id="{EF91B0BD-71BF-8941-96B6-B0EE7EF76AA2}" type="slidenum">
              <a:rPr lang="en-GB" smtClean="0"/>
              <a:t>28</a:t>
            </a:fld>
            <a:endParaRPr lang="en-GB"/>
          </a:p>
        </p:txBody>
      </p:sp>
      <p:sp>
        <p:nvSpPr>
          <p:cNvPr id="3" name="Title 2">
            <a:extLst>
              <a:ext uri="{FF2B5EF4-FFF2-40B4-BE49-F238E27FC236}">
                <a16:creationId xmlns:a16="http://schemas.microsoft.com/office/drawing/2014/main" id="{1FAA648B-57C5-4F6A-DC34-54442B67E59B}"/>
              </a:ext>
            </a:extLst>
          </p:cNvPr>
          <p:cNvSpPr>
            <a:spLocks noGrp="1"/>
          </p:cNvSpPr>
          <p:nvPr>
            <p:ph type="title"/>
          </p:nvPr>
        </p:nvSpPr>
        <p:spPr/>
        <p:txBody>
          <a:bodyPr/>
          <a:lstStyle/>
          <a:p>
            <a:r>
              <a:rPr lang="en-GB" dirty="0"/>
              <a:t>LIFE MADE BETTER</a:t>
            </a:r>
          </a:p>
        </p:txBody>
      </p:sp>
      <p:sp>
        <p:nvSpPr>
          <p:cNvPr id="4" name="Content Placeholder 3">
            <a:extLst>
              <a:ext uri="{FF2B5EF4-FFF2-40B4-BE49-F238E27FC236}">
                <a16:creationId xmlns:a16="http://schemas.microsoft.com/office/drawing/2014/main" id="{4D5F1935-7A44-803B-591C-D5109F1FDD1B}"/>
              </a:ext>
            </a:extLst>
          </p:cNvPr>
          <p:cNvSpPr>
            <a:spLocks noGrp="1"/>
          </p:cNvSpPr>
          <p:nvPr>
            <p:ph idx="1"/>
          </p:nvPr>
        </p:nvSpPr>
        <p:spPr>
          <a:xfrm>
            <a:off x="370804" y="1696256"/>
            <a:ext cx="7773071" cy="4167446"/>
          </a:xfrm>
        </p:spPr>
        <p:txBody>
          <a:bodyPr>
            <a:normAutofit/>
          </a:bodyPr>
          <a:lstStyle/>
          <a:p>
            <a:pPr marL="0" indent="0">
              <a:lnSpc>
                <a:spcPct val="120000"/>
              </a:lnSpc>
              <a:buNone/>
            </a:pPr>
            <a:r>
              <a:rPr lang="en-GB" sz="2000" dirty="0"/>
              <a:t>From a small Worcestershire business, AKW has grown into a market-leading international operation:</a:t>
            </a:r>
          </a:p>
          <a:p>
            <a:pPr>
              <a:lnSpc>
                <a:spcPct val="120000"/>
              </a:lnSpc>
              <a:buFont typeface="Wingdings" panose="05000000000000000000" pitchFamily="2" charset="2"/>
              <a:buChar char="§"/>
            </a:pPr>
            <a:r>
              <a:rPr lang="en-GB" sz="2000" dirty="0"/>
              <a:t>200+ UK-based colleagues</a:t>
            </a:r>
          </a:p>
          <a:p>
            <a:pPr>
              <a:lnSpc>
                <a:spcPct val="120000"/>
              </a:lnSpc>
              <a:buFont typeface="Wingdings" panose="05000000000000000000" pitchFamily="2" charset="2"/>
              <a:buChar char="§"/>
            </a:pPr>
            <a:r>
              <a:rPr lang="en-GB" sz="2000" dirty="0"/>
              <a:t>Over 1 million satisfied customers</a:t>
            </a:r>
          </a:p>
          <a:p>
            <a:pPr>
              <a:lnSpc>
                <a:spcPct val="120000"/>
              </a:lnSpc>
              <a:buFont typeface="Wingdings" panose="05000000000000000000" pitchFamily="2" charset="2"/>
              <a:buChar char="§"/>
            </a:pPr>
            <a:r>
              <a:rPr lang="en-GB" sz="2000" dirty="0"/>
              <a:t>World-class manufacturing facilities</a:t>
            </a:r>
          </a:p>
          <a:p>
            <a:pPr>
              <a:lnSpc>
                <a:spcPct val="120000"/>
              </a:lnSpc>
              <a:buFont typeface="Wingdings" panose="05000000000000000000" pitchFamily="2" charset="2"/>
              <a:buChar char="§"/>
            </a:pPr>
            <a:r>
              <a:rPr lang="en-GB" sz="2000" dirty="0"/>
              <a:t>Dedicated 30+ vehicle fleet providing door-to-door service</a:t>
            </a:r>
          </a:p>
          <a:p>
            <a:pPr>
              <a:lnSpc>
                <a:spcPct val="120000"/>
              </a:lnSpc>
              <a:buFont typeface="Wingdings" panose="05000000000000000000" pitchFamily="2" charset="2"/>
              <a:buChar char="§"/>
            </a:pPr>
            <a:r>
              <a:rPr lang="en-GB" sz="2000" dirty="0"/>
              <a:t>3 national distribution warehouses covering over 3.5m sq. feet</a:t>
            </a:r>
          </a:p>
          <a:p>
            <a:pPr>
              <a:lnSpc>
                <a:spcPct val="120000"/>
              </a:lnSpc>
              <a:buFont typeface="Wingdings" panose="05000000000000000000" pitchFamily="2" charset="2"/>
              <a:buChar char="§"/>
            </a:pPr>
            <a:r>
              <a:rPr lang="en-GB" sz="2000" dirty="0"/>
              <a:t>60+ sales and surveying experts nationwide</a:t>
            </a:r>
          </a:p>
        </p:txBody>
      </p:sp>
      <p:pic>
        <p:nvPicPr>
          <p:cNvPr id="7" name="Picture 6" descr="A person working on a computer&#10;&#10;Description automatically generated">
            <a:extLst>
              <a:ext uri="{FF2B5EF4-FFF2-40B4-BE49-F238E27FC236}">
                <a16:creationId xmlns:a16="http://schemas.microsoft.com/office/drawing/2014/main" id="{8B4D3293-DA48-9C19-529B-01687A659C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98540" y="1696256"/>
            <a:ext cx="3143250" cy="2096548"/>
          </a:xfrm>
          <a:prstGeom prst="rect">
            <a:avLst/>
          </a:prstGeom>
        </p:spPr>
      </p:pic>
      <p:pic>
        <p:nvPicPr>
          <p:cNvPr id="9" name="Picture 8" descr="A person sitting at a desk with a headset on&#10;&#10;Description automatically generated">
            <a:extLst>
              <a:ext uri="{FF2B5EF4-FFF2-40B4-BE49-F238E27FC236}">
                <a16:creationId xmlns:a16="http://schemas.microsoft.com/office/drawing/2014/main" id="{43AA7A2F-F1EF-2B2F-F8D6-988DCD45F5D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515056" y="3981685"/>
            <a:ext cx="3126734" cy="2096548"/>
          </a:xfrm>
          <a:prstGeom prst="rect">
            <a:avLst/>
          </a:prstGeom>
        </p:spPr>
      </p:pic>
      <p:sp>
        <p:nvSpPr>
          <p:cNvPr id="10" name="Rectangle 9">
            <a:extLst>
              <a:ext uri="{FF2B5EF4-FFF2-40B4-BE49-F238E27FC236}">
                <a16:creationId xmlns:a16="http://schemas.microsoft.com/office/drawing/2014/main" id="{C898ACB2-E0F5-A738-F42F-7D1E45720377}"/>
              </a:ext>
            </a:extLst>
          </p:cNvPr>
          <p:cNvSpPr/>
          <p:nvPr/>
        </p:nvSpPr>
        <p:spPr>
          <a:xfrm>
            <a:off x="10867355" y="308960"/>
            <a:ext cx="1019845" cy="4381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766771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2D2DD-D263-EDF3-B150-61B29881E25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9F070D-17D1-795B-1F5F-E91786413940}"/>
              </a:ext>
            </a:extLst>
          </p:cNvPr>
          <p:cNvSpPr>
            <a:spLocks noGrp="1"/>
          </p:cNvSpPr>
          <p:nvPr>
            <p:ph type="sldNum" sz="quarter" idx="12"/>
          </p:nvPr>
        </p:nvSpPr>
        <p:spPr/>
        <p:txBody>
          <a:bodyPr/>
          <a:lstStyle/>
          <a:p>
            <a:fld id="{EF91B0BD-71BF-8941-96B6-B0EE7EF76AA2}" type="slidenum">
              <a:rPr lang="en-GB" smtClean="0"/>
              <a:t>29</a:t>
            </a:fld>
            <a:endParaRPr lang="en-GB"/>
          </a:p>
        </p:txBody>
      </p:sp>
      <p:sp>
        <p:nvSpPr>
          <p:cNvPr id="3" name="Title 2">
            <a:extLst>
              <a:ext uri="{FF2B5EF4-FFF2-40B4-BE49-F238E27FC236}">
                <a16:creationId xmlns:a16="http://schemas.microsoft.com/office/drawing/2014/main" id="{7CD7FE5B-E930-8948-3738-DC6F345DA6B6}"/>
              </a:ext>
            </a:extLst>
          </p:cNvPr>
          <p:cNvSpPr>
            <a:spLocks noGrp="1"/>
          </p:cNvSpPr>
          <p:nvPr>
            <p:ph type="title"/>
          </p:nvPr>
        </p:nvSpPr>
        <p:spPr/>
        <p:txBody>
          <a:bodyPr/>
          <a:lstStyle/>
          <a:p>
            <a:r>
              <a:rPr lang="en-GB" dirty="0"/>
              <a:t>OUR STORY</a:t>
            </a:r>
          </a:p>
        </p:txBody>
      </p:sp>
      <p:sp>
        <p:nvSpPr>
          <p:cNvPr id="4" name="Content Placeholder 3">
            <a:extLst>
              <a:ext uri="{FF2B5EF4-FFF2-40B4-BE49-F238E27FC236}">
                <a16:creationId xmlns:a16="http://schemas.microsoft.com/office/drawing/2014/main" id="{776D483E-F509-3B97-D08E-3F34BF1A34A4}"/>
              </a:ext>
            </a:extLst>
          </p:cNvPr>
          <p:cNvSpPr>
            <a:spLocks noGrp="1"/>
          </p:cNvSpPr>
          <p:nvPr>
            <p:ph idx="1"/>
          </p:nvPr>
        </p:nvSpPr>
        <p:spPr>
          <a:xfrm>
            <a:off x="370804" y="1696256"/>
            <a:ext cx="7773071" cy="4167446"/>
          </a:xfrm>
        </p:spPr>
        <p:txBody>
          <a:bodyPr>
            <a:normAutofit lnSpcReduction="10000"/>
          </a:bodyPr>
          <a:lstStyle/>
          <a:p>
            <a:pPr marL="0" indent="0">
              <a:lnSpc>
                <a:spcPct val="120000"/>
              </a:lnSpc>
              <a:buNone/>
            </a:pPr>
            <a:r>
              <a:rPr lang="en-GB" sz="2000" b="1" dirty="0">
                <a:solidFill>
                  <a:srgbClr val="FF0000"/>
                </a:solidFill>
              </a:rPr>
              <a:t>1982 | </a:t>
            </a:r>
            <a:r>
              <a:rPr lang="en-GB" sz="2000" dirty="0"/>
              <a:t>Founded by Anthony Keith Webb in Worcester, UK</a:t>
            </a:r>
          </a:p>
          <a:p>
            <a:pPr marL="0" indent="0">
              <a:lnSpc>
                <a:spcPct val="120000"/>
              </a:lnSpc>
              <a:buNone/>
            </a:pPr>
            <a:r>
              <a:rPr lang="en-GB" sz="2000" b="1" dirty="0">
                <a:solidFill>
                  <a:srgbClr val="FF0000"/>
                </a:solidFill>
              </a:rPr>
              <a:t>1996 | </a:t>
            </a:r>
            <a:r>
              <a:rPr lang="en-GB" sz="2000" dirty="0"/>
              <a:t>Began manufacturing accessible kitchens</a:t>
            </a:r>
          </a:p>
          <a:p>
            <a:pPr marL="0" indent="0">
              <a:lnSpc>
                <a:spcPct val="120000"/>
              </a:lnSpc>
              <a:buNone/>
            </a:pPr>
            <a:r>
              <a:rPr lang="en-GB" sz="2000" b="1" dirty="0">
                <a:solidFill>
                  <a:srgbClr val="FF0000"/>
                </a:solidFill>
              </a:rPr>
              <a:t>2002 | </a:t>
            </a:r>
            <a:r>
              <a:rPr lang="en-GB" sz="2000" dirty="0"/>
              <a:t>Launched own range of grab rails and shower seats</a:t>
            </a:r>
          </a:p>
          <a:p>
            <a:pPr marL="0" indent="0">
              <a:lnSpc>
                <a:spcPct val="120000"/>
              </a:lnSpc>
              <a:buNone/>
            </a:pPr>
            <a:r>
              <a:rPr lang="en-GB" sz="2000" b="1" dirty="0">
                <a:solidFill>
                  <a:srgbClr val="FF0000"/>
                </a:solidFill>
              </a:rPr>
              <a:t>2014 | </a:t>
            </a:r>
            <a:r>
              <a:rPr lang="en-GB" sz="2000" dirty="0"/>
              <a:t>Released dementia-friendly bathroom design guide</a:t>
            </a:r>
          </a:p>
          <a:p>
            <a:pPr marL="0" indent="0">
              <a:lnSpc>
                <a:spcPct val="120000"/>
              </a:lnSpc>
              <a:buNone/>
            </a:pPr>
            <a:r>
              <a:rPr lang="en-GB" sz="2000" b="1" dirty="0">
                <a:solidFill>
                  <a:srgbClr val="FF0000"/>
                </a:solidFill>
              </a:rPr>
              <a:t>2015 | </a:t>
            </a:r>
            <a:r>
              <a:rPr lang="en-GB" sz="2000" dirty="0"/>
              <a:t>Introduced AKW electric showers and wet room formers</a:t>
            </a:r>
          </a:p>
          <a:p>
            <a:pPr marL="0" indent="0">
              <a:lnSpc>
                <a:spcPct val="120000"/>
              </a:lnSpc>
              <a:buNone/>
            </a:pPr>
            <a:r>
              <a:rPr lang="en-GB" sz="2000" b="1" dirty="0">
                <a:solidFill>
                  <a:srgbClr val="FF0000"/>
                </a:solidFill>
              </a:rPr>
              <a:t>2022 | </a:t>
            </a:r>
            <a:r>
              <a:rPr lang="en-GB" sz="2000" dirty="0"/>
              <a:t>Contour Showers Ltd acquired</a:t>
            </a:r>
          </a:p>
          <a:p>
            <a:pPr marL="0" indent="0">
              <a:lnSpc>
                <a:spcPct val="120000"/>
              </a:lnSpc>
              <a:buNone/>
            </a:pPr>
            <a:r>
              <a:rPr lang="en-GB" sz="2000" b="1" dirty="0">
                <a:solidFill>
                  <a:srgbClr val="FF0000"/>
                </a:solidFill>
              </a:rPr>
              <a:t>2024 | </a:t>
            </a:r>
            <a:r>
              <a:rPr lang="en-GB" sz="2000" dirty="0"/>
              <a:t>Opened manufacturing facility, showroom and distribution centre in Middlewich, UK</a:t>
            </a:r>
          </a:p>
          <a:p>
            <a:pPr marL="0" indent="0">
              <a:lnSpc>
                <a:spcPct val="120000"/>
              </a:lnSpc>
              <a:buNone/>
            </a:pPr>
            <a:r>
              <a:rPr lang="en-GB" sz="2000" b="1" dirty="0">
                <a:solidFill>
                  <a:srgbClr val="FF0000"/>
                </a:solidFill>
              </a:rPr>
              <a:t>2025 | </a:t>
            </a:r>
            <a:r>
              <a:rPr lang="en-GB" sz="2000" dirty="0"/>
              <a:t>Launched AKW Virtual Showroom and Clinical Hub</a:t>
            </a:r>
          </a:p>
        </p:txBody>
      </p:sp>
      <p:pic>
        <p:nvPicPr>
          <p:cNvPr id="7" name="Picture 6" descr="A person working on a computer&#10;&#10;Description automatically generated">
            <a:extLst>
              <a:ext uri="{FF2B5EF4-FFF2-40B4-BE49-F238E27FC236}">
                <a16:creationId xmlns:a16="http://schemas.microsoft.com/office/drawing/2014/main" id="{384FBC0A-C5D5-5F0A-EF8F-94F8C6D539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98540" y="1696256"/>
            <a:ext cx="3143250" cy="2096548"/>
          </a:xfrm>
          <a:prstGeom prst="rect">
            <a:avLst/>
          </a:prstGeom>
        </p:spPr>
      </p:pic>
      <p:pic>
        <p:nvPicPr>
          <p:cNvPr id="9" name="Picture 8" descr="A person sitting at a desk with a headset on&#10;&#10;Description automatically generated">
            <a:extLst>
              <a:ext uri="{FF2B5EF4-FFF2-40B4-BE49-F238E27FC236}">
                <a16:creationId xmlns:a16="http://schemas.microsoft.com/office/drawing/2014/main" id="{239A2483-6B11-29D9-FEAE-F14776E2D9F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515056" y="3981685"/>
            <a:ext cx="3126734" cy="2096548"/>
          </a:xfrm>
          <a:prstGeom prst="rect">
            <a:avLst/>
          </a:prstGeom>
        </p:spPr>
      </p:pic>
      <p:sp>
        <p:nvSpPr>
          <p:cNvPr id="10" name="Rectangle 9">
            <a:extLst>
              <a:ext uri="{FF2B5EF4-FFF2-40B4-BE49-F238E27FC236}">
                <a16:creationId xmlns:a16="http://schemas.microsoft.com/office/drawing/2014/main" id="{E7C95982-353F-8862-1F39-7849F525CC4C}"/>
              </a:ext>
            </a:extLst>
          </p:cNvPr>
          <p:cNvSpPr/>
          <p:nvPr/>
        </p:nvSpPr>
        <p:spPr>
          <a:xfrm>
            <a:off x="10867355" y="308960"/>
            <a:ext cx="1019845" cy="4381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93785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D74B62-02FB-E149-FC3B-E195CDDC3833}"/>
              </a:ext>
            </a:extLst>
          </p:cNvPr>
          <p:cNvSpPr>
            <a:spLocks noGrp="1"/>
          </p:cNvSpPr>
          <p:nvPr>
            <p:ph type="title"/>
          </p:nvPr>
        </p:nvSpPr>
        <p:spPr/>
        <p:txBody>
          <a:bodyPr/>
          <a:lstStyle/>
          <a:p>
            <a:r>
              <a:rPr lang="en-GB" dirty="0"/>
              <a:t>UNDERSTANDING VISUAL IMPAIRMENT</a:t>
            </a:r>
          </a:p>
        </p:txBody>
      </p:sp>
      <p:sp>
        <p:nvSpPr>
          <p:cNvPr id="2" name="Text Placeholder 1">
            <a:extLst>
              <a:ext uri="{FF2B5EF4-FFF2-40B4-BE49-F238E27FC236}">
                <a16:creationId xmlns:a16="http://schemas.microsoft.com/office/drawing/2014/main" id="{100FBB23-45D4-456C-5ADF-FAA513FBCA74}"/>
              </a:ext>
            </a:extLst>
          </p:cNvPr>
          <p:cNvSpPr>
            <a:spLocks noGrp="1"/>
          </p:cNvSpPr>
          <p:nvPr>
            <p:ph idx="1"/>
          </p:nvPr>
        </p:nvSpPr>
        <p:spPr>
          <a:xfrm>
            <a:off x="370804" y="1709056"/>
            <a:ext cx="6541625" cy="3799115"/>
          </a:xfrm>
        </p:spPr>
        <p:txBody>
          <a:bodyPr>
            <a:normAutofit/>
          </a:bodyPr>
          <a:lstStyle/>
          <a:p>
            <a:pPr>
              <a:buFont typeface="Wingdings" panose="05000000000000000000" pitchFamily="2" charset="2"/>
              <a:buChar char="§"/>
            </a:pPr>
            <a:r>
              <a:rPr lang="en-GB" dirty="0"/>
              <a:t>Sight loss that is not correctable by glasses or lenses</a:t>
            </a:r>
          </a:p>
          <a:p>
            <a:pPr marL="0" indent="0">
              <a:buNone/>
            </a:pPr>
            <a:endParaRPr lang="en-GB" sz="1400" dirty="0"/>
          </a:p>
          <a:p>
            <a:pPr>
              <a:buFont typeface="Wingdings" panose="05000000000000000000" pitchFamily="2" charset="2"/>
              <a:buChar char="§"/>
            </a:pPr>
            <a:r>
              <a:rPr lang="en-GB" dirty="0"/>
              <a:t>Common causes include glaucoma, macular degeneration, neurological conditions and diabetes</a:t>
            </a:r>
          </a:p>
          <a:p>
            <a:pPr marL="0" indent="0">
              <a:buNone/>
            </a:pPr>
            <a:endParaRPr lang="en-GB" sz="1400" dirty="0"/>
          </a:p>
          <a:p>
            <a:pPr>
              <a:buFont typeface="Wingdings" panose="05000000000000000000" pitchFamily="2" charset="2"/>
              <a:buChar char="§"/>
            </a:pPr>
            <a:r>
              <a:rPr lang="en-GB" dirty="0"/>
              <a:t>Effect include reduced depth perception, visual field loss and glare sensitivity </a:t>
            </a:r>
          </a:p>
        </p:txBody>
      </p:sp>
      <p:sp>
        <p:nvSpPr>
          <p:cNvPr id="3" name="Slide Number Placeholder 2">
            <a:extLst>
              <a:ext uri="{FF2B5EF4-FFF2-40B4-BE49-F238E27FC236}">
                <a16:creationId xmlns:a16="http://schemas.microsoft.com/office/drawing/2014/main" id="{9266B8FB-5B30-B640-75CB-A8291E09077F}"/>
              </a:ext>
            </a:extLst>
          </p:cNvPr>
          <p:cNvSpPr>
            <a:spLocks noGrp="1"/>
          </p:cNvSpPr>
          <p:nvPr>
            <p:ph type="sldNum" sz="quarter" idx="4"/>
          </p:nvPr>
        </p:nvSpPr>
        <p:spPr/>
        <p:txBody>
          <a:bodyPr/>
          <a:lstStyle/>
          <a:p>
            <a:fld id="{EF91B0BD-71BF-8941-96B6-B0EE7EF76AA2}" type="slidenum">
              <a:rPr lang="en-GB" smtClean="0"/>
              <a:pPr/>
              <a:t>3</a:t>
            </a:fld>
            <a:endParaRPr lang="en-GB" dirty="0"/>
          </a:p>
        </p:txBody>
      </p:sp>
      <p:pic>
        <p:nvPicPr>
          <p:cNvPr id="8" name="Picture 7" descr="A shower with a shower head and a shower head&#10;&#10;AI-generated content may be incorrect.">
            <a:extLst>
              <a:ext uri="{FF2B5EF4-FFF2-40B4-BE49-F238E27FC236}">
                <a16:creationId xmlns:a16="http://schemas.microsoft.com/office/drawing/2014/main" id="{5DB60B08-2F0E-B8EF-E847-CFDEBB7932A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75471" y="1311003"/>
            <a:ext cx="3601805" cy="4235994"/>
          </a:xfrm>
          <a:prstGeom prst="rect">
            <a:avLst/>
          </a:prstGeom>
        </p:spPr>
      </p:pic>
    </p:spTree>
    <p:extLst>
      <p:ext uri="{BB962C8B-B14F-4D97-AF65-F5344CB8AC3E}">
        <p14:creationId xmlns:p14="http://schemas.microsoft.com/office/powerpoint/2010/main" val="11527782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2A8614-A0B4-A7CC-AC37-228F5216DAA8}"/>
              </a:ext>
            </a:extLst>
          </p:cNvPr>
          <p:cNvSpPr>
            <a:spLocks noGrp="1"/>
          </p:cNvSpPr>
          <p:nvPr>
            <p:ph type="sldNum" sz="quarter" idx="12"/>
          </p:nvPr>
        </p:nvSpPr>
        <p:spPr/>
        <p:txBody>
          <a:bodyPr/>
          <a:lstStyle/>
          <a:p>
            <a:fld id="{EF91B0BD-71BF-8941-96B6-B0EE7EF76AA2}" type="slidenum">
              <a:rPr lang="en-GB" smtClean="0"/>
              <a:t>30</a:t>
            </a:fld>
            <a:endParaRPr lang="en-GB"/>
          </a:p>
        </p:txBody>
      </p:sp>
      <p:sp>
        <p:nvSpPr>
          <p:cNvPr id="3" name="Rectangle 2">
            <a:extLst>
              <a:ext uri="{FF2B5EF4-FFF2-40B4-BE49-F238E27FC236}">
                <a16:creationId xmlns:a16="http://schemas.microsoft.com/office/drawing/2014/main" id="{5BD408F9-BD08-8857-B32B-D1E857E60603}"/>
              </a:ext>
            </a:extLst>
          </p:cNvPr>
          <p:cNvSpPr/>
          <p:nvPr/>
        </p:nvSpPr>
        <p:spPr>
          <a:xfrm>
            <a:off x="10867355" y="308960"/>
            <a:ext cx="1019845" cy="4381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099913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AED09-BDE5-1B6E-A52B-D072EF8050C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292D84-941B-CD2D-6D79-79441D0BD139}"/>
              </a:ext>
            </a:extLst>
          </p:cNvPr>
          <p:cNvSpPr>
            <a:spLocks noGrp="1"/>
          </p:cNvSpPr>
          <p:nvPr>
            <p:ph type="sldNum" sz="quarter" idx="12"/>
          </p:nvPr>
        </p:nvSpPr>
        <p:spPr/>
        <p:txBody>
          <a:bodyPr/>
          <a:lstStyle/>
          <a:p>
            <a:fld id="{EF91B0BD-71BF-8941-96B6-B0EE7EF76AA2}" type="slidenum">
              <a:rPr lang="en-GB" smtClean="0"/>
              <a:t>31</a:t>
            </a:fld>
            <a:endParaRPr lang="en-GB"/>
          </a:p>
        </p:txBody>
      </p:sp>
      <p:sp>
        <p:nvSpPr>
          <p:cNvPr id="3" name="Title 2">
            <a:extLst>
              <a:ext uri="{FF2B5EF4-FFF2-40B4-BE49-F238E27FC236}">
                <a16:creationId xmlns:a16="http://schemas.microsoft.com/office/drawing/2014/main" id="{C02C3D85-A8B7-7F95-CF77-3484393636D4}"/>
              </a:ext>
            </a:extLst>
          </p:cNvPr>
          <p:cNvSpPr>
            <a:spLocks noGrp="1"/>
          </p:cNvSpPr>
          <p:nvPr>
            <p:ph type="title"/>
          </p:nvPr>
        </p:nvSpPr>
        <p:spPr/>
        <p:txBody>
          <a:bodyPr/>
          <a:lstStyle/>
          <a:p>
            <a:r>
              <a:rPr lang="en-GB" dirty="0"/>
              <a:t>RESOURCES</a:t>
            </a:r>
          </a:p>
        </p:txBody>
      </p:sp>
      <p:sp>
        <p:nvSpPr>
          <p:cNvPr id="4" name="Content Placeholder 3">
            <a:extLst>
              <a:ext uri="{FF2B5EF4-FFF2-40B4-BE49-F238E27FC236}">
                <a16:creationId xmlns:a16="http://schemas.microsoft.com/office/drawing/2014/main" id="{503FF9BF-C9EE-39DF-7AC2-F9347826126A}"/>
              </a:ext>
            </a:extLst>
          </p:cNvPr>
          <p:cNvSpPr>
            <a:spLocks noGrp="1"/>
          </p:cNvSpPr>
          <p:nvPr>
            <p:ph idx="1"/>
          </p:nvPr>
        </p:nvSpPr>
        <p:spPr>
          <a:xfrm>
            <a:off x="370804" y="1740761"/>
            <a:ext cx="5594567" cy="4242574"/>
          </a:xfrm>
        </p:spPr>
        <p:txBody>
          <a:bodyPr>
            <a:normAutofit/>
          </a:bodyPr>
          <a:lstStyle/>
          <a:p>
            <a:pPr marL="0" indent="0">
              <a:lnSpc>
                <a:spcPct val="120000"/>
              </a:lnSpc>
              <a:buNone/>
            </a:pPr>
            <a:r>
              <a:rPr lang="en-GB" sz="2000" b="1" dirty="0">
                <a:solidFill>
                  <a:srgbClr val="FF0000"/>
                </a:solidFill>
              </a:rPr>
              <a:t>CREATING ACCESSIBLE BATHROOMS &amp; KITCHENS FOR PEOPLE WITH VISUAL IMPAIRMENT</a:t>
            </a:r>
          </a:p>
          <a:p>
            <a:pPr marL="0" indent="0">
              <a:lnSpc>
                <a:spcPct val="120000"/>
              </a:lnSpc>
              <a:buNone/>
            </a:pPr>
            <a:r>
              <a:rPr lang="en-GB" sz="2000" dirty="0"/>
              <a:t>Written by Adam Ferry of The Occupational Therapy Service and produced in conjunction with AKW, these guides aim to equip specifiers with design advice to support people living with visual impairment.</a:t>
            </a:r>
          </a:p>
          <a:p>
            <a:pPr marL="0" indent="0">
              <a:lnSpc>
                <a:spcPct val="120000"/>
              </a:lnSpc>
              <a:buNone/>
            </a:pPr>
            <a:endParaRPr lang="en-GB" sz="2000" dirty="0"/>
          </a:p>
          <a:p>
            <a:pPr marL="0" indent="0">
              <a:lnSpc>
                <a:spcPct val="120000"/>
              </a:lnSpc>
              <a:buNone/>
            </a:pPr>
            <a:r>
              <a:rPr lang="en-GB" sz="2000" b="1" dirty="0">
                <a:solidFill>
                  <a:schemeClr val="tx1">
                    <a:lumMod val="85000"/>
                    <a:lumOff val="15000"/>
                  </a:schemeClr>
                </a:solidFill>
              </a:rPr>
              <a:t>Download for free on the AKW website.</a:t>
            </a:r>
          </a:p>
        </p:txBody>
      </p:sp>
      <p:pic>
        <p:nvPicPr>
          <p:cNvPr id="7" name="Picture 6">
            <a:extLst>
              <a:ext uri="{FF2B5EF4-FFF2-40B4-BE49-F238E27FC236}">
                <a16:creationId xmlns:a16="http://schemas.microsoft.com/office/drawing/2014/main" id="{BED7381C-0285-FFB1-6DC6-37149121B667}"/>
              </a:ext>
            </a:extLst>
          </p:cNvPr>
          <p:cNvPicPr>
            <a:picLocks noChangeAspect="1"/>
          </p:cNvPicPr>
          <p:nvPr/>
        </p:nvPicPr>
        <p:blipFill>
          <a:blip r:embed="rId3"/>
          <a:stretch>
            <a:fillRect/>
          </a:stretch>
        </p:blipFill>
        <p:spPr>
          <a:xfrm>
            <a:off x="9059123" y="1740761"/>
            <a:ext cx="2478871" cy="3529752"/>
          </a:xfrm>
          <a:prstGeom prst="rect">
            <a:avLst/>
          </a:prstGeom>
          <a:ln>
            <a:solidFill>
              <a:schemeClr val="tx1">
                <a:lumMod val="85000"/>
                <a:lumOff val="15000"/>
              </a:schemeClr>
            </a:solidFill>
          </a:ln>
        </p:spPr>
      </p:pic>
      <p:pic>
        <p:nvPicPr>
          <p:cNvPr id="9" name="Picture 8">
            <a:extLst>
              <a:ext uri="{FF2B5EF4-FFF2-40B4-BE49-F238E27FC236}">
                <a16:creationId xmlns:a16="http://schemas.microsoft.com/office/drawing/2014/main" id="{63AEFB7A-0F4D-DFA2-C4B9-7EDF407D512B}"/>
              </a:ext>
            </a:extLst>
          </p:cNvPr>
          <p:cNvPicPr>
            <a:picLocks noChangeAspect="1"/>
          </p:cNvPicPr>
          <p:nvPr/>
        </p:nvPicPr>
        <p:blipFill>
          <a:blip r:embed="rId4"/>
          <a:stretch>
            <a:fillRect/>
          </a:stretch>
        </p:blipFill>
        <p:spPr>
          <a:xfrm>
            <a:off x="6295743" y="1740762"/>
            <a:ext cx="2485954" cy="3529752"/>
          </a:xfrm>
          <a:prstGeom prst="rect">
            <a:avLst/>
          </a:prstGeom>
          <a:ln>
            <a:solidFill>
              <a:schemeClr val="tx1">
                <a:lumMod val="85000"/>
                <a:lumOff val="15000"/>
              </a:schemeClr>
            </a:solidFill>
          </a:ln>
        </p:spPr>
      </p:pic>
    </p:spTree>
    <p:extLst>
      <p:ext uri="{BB962C8B-B14F-4D97-AF65-F5344CB8AC3E}">
        <p14:creationId xmlns:p14="http://schemas.microsoft.com/office/powerpoint/2010/main" val="3055707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41B30-D3AE-480A-78A1-F91470B81FF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985201-9CCE-3786-F344-B5E7B5113240}"/>
              </a:ext>
            </a:extLst>
          </p:cNvPr>
          <p:cNvSpPr>
            <a:spLocks noGrp="1"/>
          </p:cNvSpPr>
          <p:nvPr>
            <p:ph type="sldNum" sz="quarter" idx="12"/>
          </p:nvPr>
        </p:nvSpPr>
        <p:spPr/>
        <p:txBody>
          <a:bodyPr/>
          <a:lstStyle/>
          <a:p>
            <a:fld id="{EF91B0BD-71BF-8941-96B6-B0EE7EF76AA2}" type="slidenum">
              <a:rPr lang="en-GB" smtClean="0"/>
              <a:t>32</a:t>
            </a:fld>
            <a:endParaRPr lang="en-GB"/>
          </a:p>
        </p:txBody>
      </p:sp>
      <p:sp>
        <p:nvSpPr>
          <p:cNvPr id="3" name="Title 2">
            <a:extLst>
              <a:ext uri="{FF2B5EF4-FFF2-40B4-BE49-F238E27FC236}">
                <a16:creationId xmlns:a16="http://schemas.microsoft.com/office/drawing/2014/main" id="{1FAA648B-57C5-4F6A-DC34-54442B67E59B}"/>
              </a:ext>
            </a:extLst>
          </p:cNvPr>
          <p:cNvSpPr>
            <a:spLocks noGrp="1"/>
          </p:cNvSpPr>
          <p:nvPr>
            <p:ph type="title"/>
          </p:nvPr>
        </p:nvSpPr>
        <p:spPr/>
        <p:txBody>
          <a:bodyPr/>
          <a:lstStyle/>
          <a:p>
            <a:r>
              <a:rPr lang="en-GB" dirty="0"/>
              <a:t>RESOURCES</a:t>
            </a:r>
          </a:p>
        </p:txBody>
      </p:sp>
      <p:sp>
        <p:nvSpPr>
          <p:cNvPr id="4" name="Content Placeholder 3">
            <a:extLst>
              <a:ext uri="{FF2B5EF4-FFF2-40B4-BE49-F238E27FC236}">
                <a16:creationId xmlns:a16="http://schemas.microsoft.com/office/drawing/2014/main" id="{4D5F1935-7A44-803B-591C-D5109F1FDD1B}"/>
              </a:ext>
            </a:extLst>
          </p:cNvPr>
          <p:cNvSpPr>
            <a:spLocks noGrp="1"/>
          </p:cNvSpPr>
          <p:nvPr>
            <p:ph idx="1"/>
          </p:nvPr>
        </p:nvSpPr>
        <p:spPr>
          <a:xfrm>
            <a:off x="370804" y="1219047"/>
            <a:ext cx="11293372" cy="1056068"/>
          </a:xfrm>
        </p:spPr>
        <p:txBody>
          <a:bodyPr>
            <a:normAutofit/>
          </a:bodyPr>
          <a:lstStyle/>
          <a:p>
            <a:pPr marL="0" indent="0">
              <a:lnSpc>
                <a:spcPct val="120000"/>
              </a:lnSpc>
              <a:buNone/>
            </a:pPr>
            <a:r>
              <a:rPr lang="en-GB" sz="2000" b="1" dirty="0">
                <a:solidFill>
                  <a:srgbClr val="FF0000"/>
                </a:solidFill>
              </a:rPr>
              <a:t>AKW CLINICAL HUB –</a:t>
            </a:r>
            <a:r>
              <a:rPr lang="en-GB" sz="2000" dirty="0"/>
              <a:t> Collection of digital resources which offer condition-specific information to support occupational therapists and specifiers – </a:t>
            </a:r>
            <a:r>
              <a:rPr lang="en-GB" sz="2000" dirty="0">
                <a:solidFill>
                  <a:srgbClr val="FF0000"/>
                </a:solidFill>
                <a:hlinkClick r:id="rId3">
                  <a:extLst>
                    <a:ext uri="{A12FA001-AC4F-418D-AE19-62706E023703}">
                      <ahyp:hlinkClr xmlns:ahyp="http://schemas.microsoft.com/office/drawing/2018/hyperlinkcolor" val="tx"/>
                    </a:ext>
                  </a:extLst>
                </a:hlinkClick>
              </a:rPr>
              <a:t>www.akw-ltd.co.uk/clinical-hub</a:t>
            </a:r>
            <a:r>
              <a:rPr lang="en-GB" sz="2000" dirty="0">
                <a:solidFill>
                  <a:srgbClr val="FF0000"/>
                </a:solidFill>
              </a:rPr>
              <a:t> </a:t>
            </a:r>
          </a:p>
        </p:txBody>
      </p:sp>
      <p:grpSp>
        <p:nvGrpSpPr>
          <p:cNvPr id="5" name="Group 4">
            <a:extLst>
              <a:ext uri="{FF2B5EF4-FFF2-40B4-BE49-F238E27FC236}">
                <a16:creationId xmlns:a16="http://schemas.microsoft.com/office/drawing/2014/main" id="{70099570-D5FE-6E8E-35B1-4202DB6D1EBB}"/>
              </a:ext>
            </a:extLst>
          </p:cNvPr>
          <p:cNvGrpSpPr/>
          <p:nvPr/>
        </p:nvGrpSpPr>
        <p:grpSpPr>
          <a:xfrm>
            <a:off x="490130" y="2358274"/>
            <a:ext cx="11211740" cy="3614273"/>
            <a:chOff x="490130" y="2317736"/>
            <a:chExt cx="11211740" cy="3614273"/>
          </a:xfrm>
        </p:grpSpPr>
        <p:grpSp>
          <p:nvGrpSpPr>
            <p:cNvPr id="18" name="Group 17">
              <a:extLst>
                <a:ext uri="{FF2B5EF4-FFF2-40B4-BE49-F238E27FC236}">
                  <a16:creationId xmlns:a16="http://schemas.microsoft.com/office/drawing/2014/main" id="{9B74DDB7-53C8-9AF7-DA3E-26BF77F2D2C8}"/>
                </a:ext>
              </a:extLst>
            </p:cNvPr>
            <p:cNvGrpSpPr/>
            <p:nvPr/>
          </p:nvGrpSpPr>
          <p:grpSpPr>
            <a:xfrm>
              <a:off x="490130" y="2317736"/>
              <a:ext cx="11211740" cy="2804964"/>
              <a:chOff x="490130" y="2317736"/>
              <a:chExt cx="11211740" cy="2804964"/>
            </a:xfrm>
          </p:grpSpPr>
          <p:pic>
            <p:nvPicPr>
              <p:cNvPr id="7" name="Picture 6" descr="A hand holding a hose to a water heater&#10;&#10;AI-generated content may be incorrect.">
                <a:extLst>
                  <a:ext uri="{FF2B5EF4-FFF2-40B4-BE49-F238E27FC236}">
                    <a16:creationId xmlns:a16="http://schemas.microsoft.com/office/drawing/2014/main" id="{0D54A3CA-1DCA-D451-4C7D-5200E30D94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59593" y="2339947"/>
                <a:ext cx="2072814" cy="2782753"/>
              </a:xfrm>
              <a:prstGeom prst="rect">
                <a:avLst/>
              </a:prstGeom>
            </p:spPr>
          </p:pic>
          <p:pic>
            <p:nvPicPr>
              <p:cNvPr id="9" name="Picture 8" descr="A head with a brain and a flower&#10;&#10;AI-generated content may be incorrect.">
                <a:extLst>
                  <a:ext uri="{FF2B5EF4-FFF2-40B4-BE49-F238E27FC236}">
                    <a16:creationId xmlns:a16="http://schemas.microsoft.com/office/drawing/2014/main" id="{B6AF19B0-AF5F-4026-8EA7-A0ECFC4B6C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30412" y="2333177"/>
                <a:ext cx="2077857" cy="2789523"/>
              </a:xfrm>
              <a:prstGeom prst="rect">
                <a:avLst/>
              </a:prstGeom>
            </p:spPr>
          </p:pic>
          <p:pic>
            <p:nvPicPr>
              <p:cNvPr id="11" name="Picture 10" descr="A puzzle pieces in the brain&#10;&#10;AI-generated content may be incorrect.">
                <a:extLst>
                  <a:ext uri="{FF2B5EF4-FFF2-40B4-BE49-F238E27FC236}">
                    <a16:creationId xmlns:a16="http://schemas.microsoft.com/office/drawing/2014/main" id="{7BBF0547-4F21-C0DF-AA16-75564B9CED7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83730" y="2333178"/>
                <a:ext cx="2077856" cy="2789522"/>
              </a:xfrm>
              <a:prstGeom prst="rect">
                <a:avLst/>
              </a:prstGeom>
            </p:spPr>
          </p:pic>
          <p:pic>
            <p:nvPicPr>
              <p:cNvPr id="15" name="Picture 14" descr="A toilet with a handle&#10;&#10;AI-generated content may be incorrect.">
                <a:extLst>
                  <a:ext uri="{FF2B5EF4-FFF2-40B4-BE49-F238E27FC236}">
                    <a16:creationId xmlns:a16="http://schemas.microsoft.com/office/drawing/2014/main" id="{CCE0DCDC-31C2-6CE7-BA0E-F3EF5BD5601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0130" y="2333177"/>
                <a:ext cx="2072814" cy="2782753"/>
              </a:xfrm>
              <a:prstGeom prst="rect">
                <a:avLst/>
              </a:prstGeom>
            </p:spPr>
          </p:pic>
          <p:pic>
            <p:nvPicPr>
              <p:cNvPr id="17" name="Picture 16" descr="A person in a wheelchair in a kitchen&#10;&#10;AI-generated content may be incorrect.">
                <a:extLst>
                  <a:ext uri="{FF2B5EF4-FFF2-40B4-BE49-F238E27FC236}">
                    <a16:creationId xmlns:a16="http://schemas.microsoft.com/office/drawing/2014/main" id="{A7178220-5590-9BF2-1686-AD378C02054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629055" y="2317736"/>
                <a:ext cx="2072815" cy="2782754"/>
              </a:xfrm>
              <a:prstGeom prst="rect">
                <a:avLst/>
              </a:prstGeom>
            </p:spPr>
          </p:pic>
        </p:grpSp>
        <p:sp>
          <p:nvSpPr>
            <p:cNvPr id="19" name="TextBox 18">
              <a:extLst>
                <a:ext uri="{FF2B5EF4-FFF2-40B4-BE49-F238E27FC236}">
                  <a16:creationId xmlns:a16="http://schemas.microsoft.com/office/drawing/2014/main" id="{34AED029-43F9-5ACB-8CE5-CCEBDA461320}"/>
                </a:ext>
              </a:extLst>
            </p:cNvPr>
            <p:cNvSpPr txBox="1"/>
            <p:nvPr/>
          </p:nvSpPr>
          <p:spPr>
            <a:xfrm>
              <a:off x="490130" y="5285678"/>
              <a:ext cx="2072814" cy="646331"/>
            </a:xfrm>
            <a:prstGeom prst="rect">
              <a:avLst/>
            </a:prstGeom>
            <a:noFill/>
          </p:spPr>
          <p:txBody>
            <a:bodyPr wrap="square" rtlCol="0">
              <a:spAutoFit/>
            </a:bodyPr>
            <a:lstStyle/>
            <a:p>
              <a:pPr algn="ctr"/>
              <a:r>
                <a:rPr lang="en-GB" b="1" dirty="0">
                  <a:solidFill>
                    <a:srgbClr val="FF0000"/>
                  </a:solidFill>
                </a:rPr>
                <a:t>VISUAL IMPAIRMENT</a:t>
              </a:r>
            </a:p>
          </p:txBody>
        </p:sp>
        <p:sp>
          <p:nvSpPr>
            <p:cNvPr id="20" name="TextBox 19">
              <a:extLst>
                <a:ext uri="{FF2B5EF4-FFF2-40B4-BE49-F238E27FC236}">
                  <a16:creationId xmlns:a16="http://schemas.microsoft.com/office/drawing/2014/main" id="{560D9F9F-35FF-4DAB-18C8-31A8C659EDFD}"/>
                </a:ext>
              </a:extLst>
            </p:cNvPr>
            <p:cNvSpPr txBox="1"/>
            <p:nvPr/>
          </p:nvSpPr>
          <p:spPr>
            <a:xfrm>
              <a:off x="2783730" y="5285678"/>
              <a:ext cx="2072814" cy="369332"/>
            </a:xfrm>
            <a:prstGeom prst="rect">
              <a:avLst/>
            </a:prstGeom>
            <a:noFill/>
          </p:spPr>
          <p:txBody>
            <a:bodyPr wrap="square" rtlCol="0">
              <a:spAutoFit/>
            </a:bodyPr>
            <a:lstStyle/>
            <a:p>
              <a:pPr algn="ctr"/>
              <a:r>
                <a:rPr lang="en-GB" b="1" dirty="0">
                  <a:solidFill>
                    <a:srgbClr val="FF0000"/>
                  </a:solidFill>
                </a:rPr>
                <a:t>DEMENTIA</a:t>
              </a:r>
            </a:p>
          </p:txBody>
        </p:sp>
        <p:sp>
          <p:nvSpPr>
            <p:cNvPr id="21" name="TextBox 20">
              <a:extLst>
                <a:ext uri="{FF2B5EF4-FFF2-40B4-BE49-F238E27FC236}">
                  <a16:creationId xmlns:a16="http://schemas.microsoft.com/office/drawing/2014/main" id="{025EE319-B710-5EDB-1841-2C1AB2FE040E}"/>
                </a:ext>
              </a:extLst>
            </p:cNvPr>
            <p:cNvSpPr txBox="1"/>
            <p:nvPr/>
          </p:nvSpPr>
          <p:spPr>
            <a:xfrm>
              <a:off x="5059593" y="5285678"/>
              <a:ext cx="2072814" cy="369332"/>
            </a:xfrm>
            <a:prstGeom prst="rect">
              <a:avLst/>
            </a:prstGeom>
            <a:noFill/>
          </p:spPr>
          <p:txBody>
            <a:bodyPr wrap="square" rtlCol="0">
              <a:spAutoFit/>
            </a:bodyPr>
            <a:lstStyle/>
            <a:p>
              <a:pPr algn="ctr"/>
              <a:r>
                <a:rPr lang="en-GB" b="1" dirty="0">
                  <a:solidFill>
                    <a:srgbClr val="FF0000"/>
                  </a:solidFill>
                </a:rPr>
                <a:t>ARTHRITIS</a:t>
              </a:r>
            </a:p>
          </p:txBody>
        </p:sp>
        <p:sp>
          <p:nvSpPr>
            <p:cNvPr id="22" name="TextBox 21">
              <a:extLst>
                <a:ext uri="{FF2B5EF4-FFF2-40B4-BE49-F238E27FC236}">
                  <a16:creationId xmlns:a16="http://schemas.microsoft.com/office/drawing/2014/main" id="{DD2B93EF-176C-6703-BAC3-E86011EC0BE2}"/>
                </a:ext>
              </a:extLst>
            </p:cNvPr>
            <p:cNvSpPr txBox="1"/>
            <p:nvPr/>
          </p:nvSpPr>
          <p:spPr>
            <a:xfrm>
              <a:off x="7335455" y="5285678"/>
              <a:ext cx="2072814" cy="369332"/>
            </a:xfrm>
            <a:prstGeom prst="rect">
              <a:avLst/>
            </a:prstGeom>
            <a:noFill/>
          </p:spPr>
          <p:txBody>
            <a:bodyPr wrap="square" rtlCol="0">
              <a:spAutoFit/>
            </a:bodyPr>
            <a:lstStyle/>
            <a:p>
              <a:pPr algn="ctr"/>
              <a:r>
                <a:rPr lang="en-GB" b="1" dirty="0">
                  <a:solidFill>
                    <a:srgbClr val="FF0000"/>
                  </a:solidFill>
                </a:rPr>
                <a:t>STROKE</a:t>
              </a:r>
            </a:p>
          </p:txBody>
        </p:sp>
        <p:sp>
          <p:nvSpPr>
            <p:cNvPr id="23" name="TextBox 22">
              <a:extLst>
                <a:ext uri="{FF2B5EF4-FFF2-40B4-BE49-F238E27FC236}">
                  <a16:creationId xmlns:a16="http://schemas.microsoft.com/office/drawing/2014/main" id="{37280249-6BD3-362F-C4CE-0AE6F109C05F}"/>
                </a:ext>
              </a:extLst>
            </p:cNvPr>
            <p:cNvSpPr txBox="1"/>
            <p:nvPr/>
          </p:nvSpPr>
          <p:spPr>
            <a:xfrm>
              <a:off x="9629056" y="5285677"/>
              <a:ext cx="2072814" cy="646331"/>
            </a:xfrm>
            <a:prstGeom prst="rect">
              <a:avLst/>
            </a:prstGeom>
            <a:noFill/>
          </p:spPr>
          <p:txBody>
            <a:bodyPr wrap="square" rtlCol="0">
              <a:spAutoFit/>
            </a:bodyPr>
            <a:lstStyle/>
            <a:p>
              <a:pPr algn="ctr"/>
              <a:r>
                <a:rPr lang="en-GB" b="1" dirty="0">
                  <a:solidFill>
                    <a:srgbClr val="FF0000"/>
                  </a:solidFill>
                </a:rPr>
                <a:t>WHEELCHAIR ACCESSIBILITY</a:t>
              </a:r>
            </a:p>
          </p:txBody>
        </p:sp>
      </p:grpSp>
    </p:spTree>
    <p:extLst>
      <p:ext uri="{BB962C8B-B14F-4D97-AF65-F5344CB8AC3E}">
        <p14:creationId xmlns:p14="http://schemas.microsoft.com/office/powerpoint/2010/main" val="7347106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11D142-E309-DDAC-27AE-34B2AEE11D01}"/>
              </a:ext>
            </a:extLst>
          </p:cNvPr>
          <p:cNvSpPr>
            <a:spLocks noGrp="1"/>
          </p:cNvSpPr>
          <p:nvPr>
            <p:ph type="body" idx="1"/>
          </p:nvPr>
        </p:nvSpPr>
        <p:spPr/>
        <p:txBody>
          <a:bodyPr/>
          <a:lstStyle/>
          <a:p>
            <a:r>
              <a:rPr lang="en-GB" b="1" dirty="0"/>
              <a:t>PLEASE FEEL FREE TO ASK US ANY QUESTIONS YOU MAY HAVE.</a:t>
            </a:r>
          </a:p>
        </p:txBody>
      </p:sp>
      <p:sp>
        <p:nvSpPr>
          <p:cNvPr id="3" name="Slide Number Placeholder 2">
            <a:extLst>
              <a:ext uri="{FF2B5EF4-FFF2-40B4-BE49-F238E27FC236}">
                <a16:creationId xmlns:a16="http://schemas.microsoft.com/office/drawing/2014/main" id="{254AB5B5-AB52-5F3F-0AAA-DF3CCF54BBAD}"/>
              </a:ext>
            </a:extLst>
          </p:cNvPr>
          <p:cNvSpPr>
            <a:spLocks noGrp="1"/>
          </p:cNvSpPr>
          <p:nvPr>
            <p:ph type="sldNum" sz="quarter" idx="12"/>
          </p:nvPr>
        </p:nvSpPr>
        <p:spPr/>
        <p:txBody>
          <a:bodyPr/>
          <a:lstStyle/>
          <a:p>
            <a:fld id="{EF91B0BD-71BF-8941-96B6-B0EE7EF76AA2}" type="slidenum">
              <a:rPr lang="en-GB" smtClean="0"/>
              <a:pPr/>
              <a:t>33</a:t>
            </a:fld>
            <a:endParaRPr lang="en-GB" dirty="0"/>
          </a:p>
        </p:txBody>
      </p:sp>
      <p:sp>
        <p:nvSpPr>
          <p:cNvPr id="4" name="Title 3">
            <a:extLst>
              <a:ext uri="{FF2B5EF4-FFF2-40B4-BE49-F238E27FC236}">
                <a16:creationId xmlns:a16="http://schemas.microsoft.com/office/drawing/2014/main" id="{4176A93E-444E-A146-4F5D-E493D7BB99E9}"/>
              </a:ext>
            </a:extLst>
          </p:cNvPr>
          <p:cNvSpPr>
            <a:spLocks noGrp="1"/>
          </p:cNvSpPr>
          <p:nvPr>
            <p:ph type="title"/>
          </p:nvPr>
        </p:nvSpPr>
        <p:spPr/>
        <p:txBody>
          <a:bodyPr/>
          <a:lstStyle/>
          <a:p>
            <a:r>
              <a:rPr lang="en-GB" dirty="0">
                <a:solidFill>
                  <a:schemeClr val="bg1"/>
                </a:solidFill>
              </a:rPr>
              <a:t>THANK YOU </a:t>
            </a:r>
            <a:br>
              <a:rPr lang="en-GB" dirty="0">
                <a:solidFill>
                  <a:schemeClr val="bg1"/>
                </a:solidFill>
              </a:rPr>
            </a:br>
            <a:r>
              <a:rPr lang="en-GB" dirty="0">
                <a:ln w="28575">
                  <a:solidFill>
                    <a:schemeClr val="bg1"/>
                  </a:solidFill>
                </a:ln>
                <a:solidFill>
                  <a:srgbClr val="FF0000"/>
                </a:solidFill>
              </a:rPr>
              <a:t>FOR YOUR TIME</a:t>
            </a:r>
          </a:p>
        </p:txBody>
      </p:sp>
      <p:sp>
        <p:nvSpPr>
          <p:cNvPr id="5" name="Rectangle 4">
            <a:extLst>
              <a:ext uri="{FF2B5EF4-FFF2-40B4-BE49-F238E27FC236}">
                <a16:creationId xmlns:a16="http://schemas.microsoft.com/office/drawing/2014/main" id="{D3D426BB-0C73-6862-F8A0-5494753559A9}"/>
              </a:ext>
            </a:extLst>
          </p:cNvPr>
          <p:cNvSpPr/>
          <p:nvPr/>
        </p:nvSpPr>
        <p:spPr>
          <a:xfrm>
            <a:off x="295275" y="323850"/>
            <a:ext cx="1190625" cy="438150"/>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70349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389DB-6D12-AC98-5B94-28229F49329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5EBED9-EE03-B95F-6B6C-AFDD2CBB920D}"/>
              </a:ext>
            </a:extLst>
          </p:cNvPr>
          <p:cNvSpPr>
            <a:spLocks noGrp="1"/>
          </p:cNvSpPr>
          <p:nvPr>
            <p:ph type="sldNum" sz="quarter" idx="12"/>
          </p:nvPr>
        </p:nvSpPr>
        <p:spPr/>
        <p:txBody>
          <a:bodyPr/>
          <a:lstStyle/>
          <a:p>
            <a:fld id="{EF91B0BD-71BF-8941-96B6-B0EE7EF76AA2}" type="slidenum">
              <a:rPr lang="en-GB" smtClean="0"/>
              <a:t>4</a:t>
            </a:fld>
            <a:endParaRPr lang="en-GB"/>
          </a:p>
        </p:txBody>
      </p:sp>
      <p:sp>
        <p:nvSpPr>
          <p:cNvPr id="4" name="Content Placeholder 3">
            <a:extLst>
              <a:ext uri="{FF2B5EF4-FFF2-40B4-BE49-F238E27FC236}">
                <a16:creationId xmlns:a16="http://schemas.microsoft.com/office/drawing/2014/main" id="{7E96FA37-AF36-2E77-3ED1-A01AF0BB88A5}"/>
              </a:ext>
            </a:extLst>
          </p:cNvPr>
          <p:cNvSpPr>
            <a:spLocks noGrp="1"/>
          </p:cNvSpPr>
          <p:nvPr>
            <p:ph idx="1"/>
          </p:nvPr>
        </p:nvSpPr>
        <p:spPr>
          <a:xfrm>
            <a:off x="370804" y="1585995"/>
            <a:ext cx="11309567" cy="3290805"/>
          </a:xfrm>
        </p:spPr>
        <p:txBody>
          <a:bodyPr>
            <a:normAutofit/>
          </a:bodyPr>
          <a:lstStyle/>
          <a:p>
            <a:pPr marL="0" indent="0">
              <a:lnSpc>
                <a:spcPct val="120000"/>
              </a:lnSpc>
              <a:buNone/>
            </a:pPr>
            <a:r>
              <a:rPr lang="en-GB" b="1" dirty="0">
                <a:solidFill>
                  <a:srgbClr val="FF0000"/>
                </a:solidFill>
              </a:rPr>
              <a:t>REAL &amp; PERCEIVED RISK</a:t>
            </a:r>
          </a:p>
          <a:p>
            <a:pPr>
              <a:lnSpc>
                <a:spcPct val="120000"/>
              </a:lnSpc>
              <a:buFont typeface="Wingdings" panose="05000000000000000000" pitchFamily="2" charset="2"/>
              <a:buChar char="§"/>
            </a:pPr>
            <a:r>
              <a:rPr lang="en-GB" dirty="0"/>
              <a:t>Bathrooms and kitchens are high risk areas within the home for people with visual impairment</a:t>
            </a:r>
          </a:p>
          <a:p>
            <a:pPr>
              <a:lnSpc>
                <a:spcPct val="120000"/>
              </a:lnSpc>
              <a:buFont typeface="Wingdings" panose="05000000000000000000" pitchFamily="2" charset="2"/>
              <a:buChar char="§"/>
            </a:pPr>
            <a:r>
              <a:rPr lang="en-GB" dirty="0"/>
              <a:t>Common hazards occur in these spaces such as slips and burns</a:t>
            </a:r>
          </a:p>
          <a:p>
            <a:pPr>
              <a:lnSpc>
                <a:spcPct val="120000"/>
              </a:lnSpc>
              <a:buFont typeface="Wingdings" panose="05000000000000000000" pitchFamily="2" charset="2"/>
              <a:buChar char="§"/>
            </a:pPr>
            <a:r>
              <a:rPr lang="en-GB" dirty="0"/>
              <a:t>Accessible design significantly reduces risk of accidents and supports the individual’s independence</a:t>
            </a:r>
          </a:p>
        </p:txBody>
      </p:sp>
      <p:sp>
        <p:nvSpPr>
          <p:cNvPr id="9" name="Title 2">
            <a:extLst>
              <a:ext uri="{FF2B5EF4-FFF2-40B4-BE49-F238E27FC236}">
                <a16:creationId xmlns:a16="http://schemas.microsoft.com/office/drawing/2014/main" id="{C22CBF38-A450-21FD-58F4-C0744CE05310}"/>
              </a:ext>
            </a:extLst>
          </p:cNvPr>
          <p:cNvSpPr>
            <a:spLocks noGrp="1"/>
          </p:cNvSpPr>
          <p:nvPr>
            <p:ph type="title"/>
          </p:nvPr>
        </p:nvSpPr>
        <p:spPr/>
        <p:txBody>
          <a:bodyPr/>
          <a:lstStyle/>
          <a:p>
            <a:r>
              <a:rPr lang="en-GB" dirty="0"/>
              <a:t>WHY DESIGN IS IMPORTANT</a:t>
            </a:r>
          </a:p>
        </p:txBody>
      </p:sp>
    </p:spTree>
    <p:extLst>
      <p:ext uri="{BB962C8B-B14F-4D97-AF65-F5344CB8AC3E}">
        <p14:creationId xmlns:p14="http://schemas.microsoft.com/office/powerpoint/2010/main" val="1066501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962D4B9-09C9-BE79-189C-4C0C91B4738B}"/>
              </a:ext>
            </a:extLst>
          </p:cNvPr>
          <p:cNvSpPr>
            <a:spLocks noGrp="1"/>
          </p:cNvSpPr>
          <p:nvPr>
            <p:ph type="body" idx="1"/>
          </p:nvPr>
        </p:nvSpPr>
        <p:spPr/>
        <p:txBody>
          <a:bodyPr/>
          <a:lstStyle/>
          <a:p>
            <a:r>
              <a:rPr lang="en-GB" b="1" dirty="0"/>
              <a:t>USING LIGHTING TO SUPPORT PEOPLE WITH VISUAL IMPAIRMENT</a:t>
            </a:r>
          </a:p>
        </p:txBody>
      </p:sp>
      <p:sp>
        <p:nvSpPr>
          <p:cNvPr id="3" name="Slide Number Placeholder 2">
            <a:extLst>
              <a:ext uri="{FF2B5EF4-FFF2-40B4-BE49-F238E27FC236}">
                <a16:creationId xmlns:a16="http://schemas.microsoft.com/office/drawing/2014/main" id="{254AB5B5-AB52-5F3F-0AAA-DF3CCF54BBAD}"/>
              </a:ext>
            </a:extLst>
          </p:cNvPr>
          <p:cNvSpPr>
            <a:spLocks noGrp="1"/>
          </p:cNvSpPr>
          <p:nvPr>
            <p:ph type="sldNum" sz="quarter" idx="12"/>
          </p:nvPr>
        </p:nvSpPr>
        <p:spPr/>
        <p:txBody>
          <a:bodyPr/>
          <a:lstStyle/>
          <a:p>
            <a:fld id="{EF91B0BD-71BF-8941-96B6-B0EE7EF76AA2}" type="slidenum">
              <a:rPr lang="en-GB" smtClean="0"/>
              <a:pPr/>
              <a:t>5</a:t>
            </a:fld>
            <a:endParaRPr lang="en-GB" dirty="0"/>
          </a:p>
        </p:txBody>
      </p:sp>
      <p:pic>
        <p:nvPicPr>
          <p:cNvPr id="10" name="Picture Placeholder 9" descr="A bathroom with a toilet and a bidet&#10;&#10;AI-generated content may be incorrect.">
            <a:extLst>
              <a:ext uri="{FF2B5EF4-FFF2-40B4-BE49-F238E27FC236}">
                <a16:creationId xmlns:a16="http://schemas.microsoft.com/office/drawing/2014/main" id="{D201EF8B-3B5A-6405-FCF0-7D8F08296F55}"/>
              </a:ext>
            </a:extLst>
          </p:cNvPr>
          <p:cNvPicPr>
            <a:picLocks noGrp="1" noChangeAspect="1"/>
          </p:cNvPicPr>
          <p:nvPr>
            <p:ph type="pic" sz="quarter" idx="13"/>
          </p:nvPr>
        </p:nvPicPr>
        <p:blipFill>
          <a:blip r:embed="rId2"/>
          <a:srcRect l="14887" r="10425"/>
          <a:stretch>
            <a:fillRect/>
          </a:stretch>
        </p:blipFill>
        <p:spPr>
          <a:xfrm>
            <a:off x="7109138" y="0"/>
            <a:ext cx="5082861" cy="6858000"/>
          </a:xfrm>
        </p:spPr>
      </p:pic>
      <p:sp>
        <p:nvSpPr>
          <p:cNvPr id="4" name="Title 3">
            <a:extLst>
              <a:ext uri="{FF2B5EF4-FFF2-40B4-BE49-F238E27FC236}">
                <a16:creationId xmlns:a16="http://schemas.microsoft.com/office/drawing/2014/main" id="{4176A93E-444E-A146-4F5D-E493D7BB99E9}"/>
              </a:ext>
            </a:extLst>
          </p:cNvPr>
          <p:cNvSpPr>
            <a:spLocks noGrp="1"/>
          </p:cNvSpPr>
          <p:nvPr>
            <p:ph type="title"/>
          </p:nvPr>
        </p:nvSpPr>
        <p:spPr/>
        <p:txBody>
          <a:bodyPr>
            <a:normAutofit/>
          </a:bodyPr>
          <a:lstStyle/>
          <a:p>
            <a:r>
              <a:rPr lang="en-GB" dirty="0">
                <a:solidFill>
                  <a:srgbClr val="FF0000"/>
                </a:solidFill>
              </a:rPr>
              <a:t>LIGHTING</a:t>
            </a:r>
          </a:p>
        </p:txBody>
      </p:sp>
    </p:spTree>
    <p:extLst>
      <p:ext uri="{BB962C8B-B14F-4D97-AF65-F5344CB8AC3E}">
        <p14:creationId xmlns:p14="http://schemas.microsoft.com/office/powerpoint/2010/main" val="3703729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758D8-9499-0528-05E8-9242DDBA070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1A94269-2B5A-6EDC-BCFA-F3AF37EAD3D7}"/>
              </a:ext>
            </a:extLst>
          </p:cNvPr>
          <p:cNvSpPr>
            <a:spLocks noGrp="1"/>
          </p:cNvSpPr>
          <p:nvPr>
            <p:ph type="title"/>
          </p:nvPr>
        </p:nvSpPr>
        <p:spPr/>
        <p:txBody>
          <a:bodyPr>
            <a:normAutofit/>
          </a:bodyPr>
          <a:lstStyle/>
          <a:p>
            <a:r>
              <a:rPr lang="en-GB" dirty="0"/>
              <a:t>LIGHTING</a:t>
            </a:r>
          </a:p>
        </p:txBody>
      </p:sp>
      <p:sp>
        <p:nvSpPr>
          <p:cNvPr id="2" name="Text Placeholder 1">
            <a:extLst>
              <a:ext uri="{FF2B5EF4-FFF2-40B4-BE49-F238E27FC236}">
                <a16:creationId xmlns:a16="http://schemas.microsoft.com/office/drawing/2014/main" id="{ED0A9E19-66ED-839C-DAF4-641C30C605F5}"/>
              </a:ext>
            </a:extLst>
          </p:cNvPr>
          <p:cNvSpPr>
            <a:spLocks noGrp="1"/>
          </p:cNvSpPr>
          <p:nvPr>
            <p:ph idx="1"/>
          </p:nvPr>
        </p:nvSpPr>
        <p:spPr>
          <a:xfrm>
            <a:off x="413320" y="1485922"/>
            <a:ext cx="11449721" cy="1750964"/>
          </a:xfrm>
        </p:spPr>
        <p:txBody>
          <a:bodyPr>
            <a:noAutofit/>
          </a:bodyPr>
          <a:lstStyle/>
          <a:p>
            <a:pPr marL="0" indent="0">
              <a:buNone/>
            </a:pPr>
            <a:r>
              <a:rPr lang="en-GB" b="1" dirty="0">
                <a:solidFill>
                  <a:srgbClr val="FF0000"/>
                </a:solidFill>
              </a:rPr>
              <a:t>PRINCIPLES</a:t>
            </a:r>
          </a:p>
          <a:p>
            <a:pPr marL="0" indent="0">
              <a:buNone/>
            </a:pPr>
            <a:r>
              <a:rPr lang="en-GB" dirty="0"/>
              <a:t>Good lighting will ensure safety and security, but for someone with a visual impairment, it can be used specifically to maximise ability to engage in the activity whilst also reducing risk.</a:t>
            </a:r>
          </a:p>
          <a:p>
            <a:pPr marL="0" indent="0">
              <a:buNone/>
            </a:pPr>
            <a:endParaRPr lang="en-GB" dirty="0"/>
          </a:p>
        </p:txBody>
      </p:sp>
      <p:sp>
        <p:nvSpPr>
          <p:cNvPr id="3" name="Slide Number Placeholder 2">
            <a:extLst>
              <a:ext uri="{FF2B5EF4-FFF2-40B4-BE49-F238E27FC236}">
                <a16:creationId xmlns:a16="http://schemas.microsoft.com/office/drawing/2014/main" id="{D6F3A8B7-DD5A-A034-C4A4-244A0FAD9A16}"/>
              </a:ext>
            </a:extLst>
          </p:cNvPr>
          <p:cNvSpPr>
            <a:spLocks noGrp="1"/>
          </p:cNvSpPr>
          <p:nvPr>
            <p:ph type="sldNum" sz="quarter" idx="4"/>
          </p:nvPr>
        </p:nvSpPr>
        <p:spPr/>
        <p:txBody>
          <a:bodyPr/>
          <a:lstStyle/>
          <a:p>
            <a:fld id="{EF91B0BD-71BF-8941-96B6-B0EE7EF76AA2}" type="slidenum">
              <a:rPr lang="en-GB" smtClean="0"/>
              <a:pPr/>
              <a:t>6</a:t>
            </a:fld>
            <a:endParaRPr lang="en-GB" dirty="0"/>
          </a:p>
        </p:txBody>
      </p:sp>
      <p:pic>
        <p:nvPicPr>
          <p:cNvPr id="6" name="Picture 5">
            <a:extLst>
              <a:ext uri="{FF2B5EF4-FFF2-40B4-BE49-F238E27FC236}">
                <a16:creationId xmlns:a16="http://schemas.microsoft.com/office/drawing/2014/main" id="{0D811EC0-4163-2B3D-D776-25D9A513AEF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257588" y="3358788"/>
            <a:ext cx="5401011" cy="2340269"/>
          </a:xfrm>
          <a:prstGeom prst="rect">
            <a:avLst/>
          </a:prstGeom>
        </p:spPr>
      </p:pic>
      <p:sp>
        <p:nvSpPr>
          <p:cNvPr id="7" name="Text Placeholder 1">
            <a:extLst>
              <a:ext uri="{FF2B5EF4-FFF2-40B4-BE49-F238E27FC236}">
                <a16:creationId xmlns:a16="http://schemas.microsoft.com/office/drawing/2014/main" id="{E2C69786-3398-FD51-B9FF-3DAA3DCA1240}"/>
              </a:ext>
            </a:extLst>
          </p:cNvPr>
          <p:cNvSpPr txBox="1">
            <a:spLocks/>
          </p:cNvSpPr>
          <p:nvPr/>
        </p:nvSpPr>
        <p:spPr>
          <a:xfrm>
            <a:off x="413320" y="3236886"/>
            <a:ext cx="5401011" cy="26958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According to the Thomas Pocklington Trust, a charity dedicated to delivering positive change to those with sight loss, big lighting improvements can be achieved by introducing some simple design specifications, which are supported by a robust evidence base.</a:t>
            </a:r>
          </a:p>
          <a:p>
            <a:endParaRPr lang="en-GB" dirty="0"/>
          </a:p>
        </p:txBody>
      </p:sp>
    </p:spTree>
    <p:extLst>
      <p:ext uri="{BB962C8B-B14F-4D97-AF65-F5344CB8AC3E}">
        <p14:creationId xmlns:p14="http://schemas.microsoft.com/office/powerpoint/2010/main" val="1908254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ADC6F-7D9A-E8BE-0912-D499605961DA}"/>
              </a:ext>
            </a:extLst>
          </p:cNvPr>
          <p:cNvSpPr>
            <a:spLocks noGrp="1"/>
          </p:cNvSpPr>
          <p:nvPr>
            <p:ph type="title"/>
          </p:nvPr>
        </p:nvSpPr>
        <p:spPr/>
        <p:txBody>
          <a:bodyPr/>
          <a:lstStyle/>
          <a:p>
            <a:r>
              <a:rPr lang="en-GB" dirty="0"/>
              <a:t>LIGHTING</a:t>
            </a:r>
          </a:p>
        </p:txBody>
      </p:sp>
      <p:sp>
        <p:nvSpPr>
          <p:cNvPr id="3" name="Content Placeholder 2">
            <a:extLst>
              <a:ext uri="{FF2B5EF4-FFF2-40B4-BE49-F238E27FC236}">
                <a16:creationId xmlns:a16="http://schemas.microsoft.com/office/drawing/2014/main" id="{AF114C9C-95AA-27F9-09EC-F92B6A8E6A72}"/>
              </a:ext>
            </a:extLst>
          </p:cNvPr>
          <p:cNvSpPr>
            <a:spLocks noGrp="1"/>
          </p:cNvSpPr>
          <p:nvPr>
            <p:ph idx="1"/>
          </p:nvPr>
        </p:nvSpPr>
        <p:spPr>
          <a:xfrm>
            <a:off x="370804" y="1485922"/>
            <a:ext cx="10884660" cy="4351338"/>
          </a:xfrm>
        </p:spPr>
        <p:txBody>
          <a:bodyPr/>
          <a:lstStyle/>
          <a:p>
            <a:pPr marL="0" indent="0">
              <a:buNone/>
            </a:pPr>
            <a:r>
              <a:rPr lang="en-GB" b="1" dirty="0">
                <a:solidFill>
                  <a:srgbClr val="FF0000"/>
                </a:solidFill>
              </a:rPr>
              <a:t>SPECIFICATIONS</a:t>
            </a:r>
          </a:p>
          <a:p>
            <a:pPr>
              <a:buFont typeface="Wingdings" panose="05000000000000000000" pitchFamily="2" charset="2"/>
              <a:buChar char="§"/>
            </a:pPr>
            <a:r>
              <a:rPr lang="en-GB" dirty="0"/>
              <a:t>Use </a:t>
            </a:r>
            <a:r>
              <a:rPr lang="en-GB" dirty="0">
                <a:solidFill>
                  <a:schemeClr val="tx1">
                    <a:lumMod val="85000"/>
                    <a:lumOff val="15000"/>
                  </a:schemeClr>
                </a:solidFill>
              </a:rPr>
              <a:t>task-focused lighting </a:t>
            </a:r>
            <a:r>
              <a:rPr lang="en-GB" dirty="0"/>
              <a:t>which illuminates specific activity areas such as the sink, toilet, shower, hob and food preparation areas</a:t>
            </a:r>
          </a:p>
          <a:p>
            <a:pPr>
              <a:buFont typeface="Wingdings" panose="05000000000000000000" pitchFamily="2" charset="2"/>
              <a:buChar char="§"/>
            </a:pPr>
            <a:r>
              <a:rPr lang="en-GB" dirty="0"/>
              <a:t>Halving the distance between light and the object increases visual acuity x 3</a:t>
            </a:r>
          </a:p>
          <a:p>
            <a:pPr>
              <a:buFont typeface="Wingdings" panose="05000000000000000000" pitchFamily="2" charset="2"/>
              <a:buChar char="§"/>
            </a:pPr>
            <a:r>
              <a:rPr lang="en-GB" dirty="0"/>
              <a:t>Recommend 600-700 lumens for standard lighting, and 800–900 lumens for task-focused lighting</a:t>
            </a:r>
          </a:p>
          <a:p>
            <a:pPr>
              <a:buFont typeface="Wingdings" panose="05000000000000000000" pitchFamily="2" charset="2"/>
              <a:buChar char="§"/>
            </a:pPr>
            <a:r>
              <a:rPr lang="en-GB" dirty="0"/>
              <a:t>Reduce glare with non-reflective materials</a:t>
            </a:r>
          </a:p>
          <a:p>
            <a:pPr>
              <a:buFont typeface="Wingdings" panose="05000000000000000000" pitchFamily="2" charset="2"/>
              <a:buChar char="§"/>
            </a:pPr>
            <a:r>
              <a:rPr lang="en-GB" dirty="0"/>
              <a:t>Use adjustable lighting to accommodate for varying natural light</a:t>
            </a:r>
          </a:p>
          <a:p>
            <a:pPr>
              <a:buFont typeface="Wingdings" panose="05000000000000000000" pitchFamily="2" charset="2"/>
              <a:buChar char="§"/>
            </a:pPr>
            <a:r>
              <a:rPr lang="en-GB" dirty="0"/>
              <a:t>Maximise natural light in kitchen and bathrooms</a:t>
            </a:r>
          </a:p>
        </p:txBody>
      </p:sp>
      <p:sp>
        <p:nvSpPr>
          <p:cNvPr id="4" name="Slide Number Placeholder 3">
            <a:extLst>
              <a:ext uri="{FF2B5EF4-FFF2-40B4-BE49-F238E27FC236}">
                <a16:creationId xmlns:a16="http://schemas.microsoft.com/office/drawing/2014/main" id="{A2C2B482-63DF-CA9A-C1CD-1C6BD26DFE9B}"/>
              </a:ext>
            </a:extLst>
          </p:cNvPr>
          <p:cNvSpPr>
            <a:spLocks noGrp="1"/>
          </p:cNvSpPr>
          <p:nvPr>
            <p:ph type="sldNum" sz="quarter" idx="4"/>
          </p:nvPr>
        </p:nvSpPr>
        <p:spPr/>
        <p:txBody>
          <a:bodyPr/>
          <a:lstStyle/>
          <a:p>
            <a:fld id="{EF91B0BD-71BF-8941-96B6-B0EE7EF76AA2}" type="slidenum">
              <a:rPr lang="en-GB" smtClean="0"/>
              <a:pPr/>
              <a:t>7</a:t>
            </a:fld>
            <a:endParaRPr lang="en-GB" dirty="0"/>
          </a:p>
        </p:txBody>
      </p:sp>
    </p:spTree>
    <p:extLst>
      <p:ext uri="{BB962C8B-B14F-4D97-AF65-F5344CB8AC3E}">
        <p14:creationId xmlns:p14="http://schemas.microsoft.com/office/powerpoint/2010/main" val="1512195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E79E1-B534-E11D-996F-47C84FB3E0E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0B5437-578B-16E0-FB4D-903ECC1AE4E2}"/>
              </a:ext>
            </a:extLst>
          </p:cNvPr>
          <p:cNvSpPr>
            <a:spLocks noGrp="1"/>
          </p:cNvSpPr>
          <p:nvPr>
            <p:ph type="sldNum" sz="quarter" idx="12"/>
          </p:nvPr>
        </p:nvSpPr>
        <p:spPr/>
        <p:txBody>
          <a:bodyPr/>
          <a:lstStyle/>
          <a:p>
            <a:fld id="{EF91B0BD-71BF-8941-96B6-B0EE7EF76AA2}" type="slidenum">
              <a:rPr lang="en-GB" smtClean="0"/>
              <a:t>8</a:t>
            </a:fld>
            <a:endParaRPr lang="en-GB"/>
          </a:p>
        </p:txBody>
      </p:sp>
      <p:sp>
        <p:nvSpPr>
          <p:cNvPr id="3" name="Title 2">
            <a:extLst>
              <a:ext uri="{FF2B5EF4-FFF2-40B4-BE49-F238E27FC236}">
                <a16:creationId xmlns:a16="http://schemas.microsoft.com/office/drawing/2014/main" id="{00709B7E-0375-D619-6899-B1C2469FC466}"/>
              </a:ext>
            </a:extLst>
          </p:cNvPr>
          <p:cNvSpPr>
            <a:spLocks noGrp="1"/>
          </p:cNvSpPr>
          <p:nvPr>
            <p:ph type="title"/>
          </p:nvPr>
        </p:nvSpPr>
        <p:spPr/>
        <p:txBody>
          <a:bodyPr>
            <a:normAutofit/>
          </a:bodyPr>
          <a:lstStyle/>
          <a:p>
            <a:r>
              <a:rPr lang="en-GB" dirty="0"/>
              <a:t>LIGHTING</a:t>
            </a:r>
          </a:p>
        </p:txBody>
      </p:sp>
      <p:sp>
        <p:nvSpPr>
          <p:cNvPr id="4" name="Content Placeholder 3">
            <a:extLst>
              <a:ext uri="{FF2B5EF4-FFF2-40B4-BE49-F238E27FC236}">
                <a16:creationId xmlns:a16="http://schemas.microsoft.com/office/drawing/2014/main" id="{379D2553-E200-D9C6-5225-B31E54E1AF16}"/>
              </a:ext>
            </a:extLst>
          </p:cNvPr>
          <p:cNvSpPr>
            <a:spLocks noGrp="1"/>
          </p:cNvSpPr>
          <p:nvPr>
            <p:ph idx="1"/>
          </p:nvPr>
        </p:nvSpPr>
        <p:spPr>
          <a:xfrm>
            <a:off x="1589314" y="5334473"/>
            <a:ext cx="4506686" cy="834319"/>
          </a:xfrm>
        </p:spPr>
        <p:txBody>
          <a:bodyPr>
            <a:normAutofit/>
          </a:bodyPr>
          <a:lstStyle/>
          <a:p>
            <a:pPr marL="0" indent="0" algn="ctr">
              <a:lnSpc>
                <a:spcPct val="120000"/>
              </a:lnSpc>
              <a:buNone/>
            </a:pPr>
            <a:r>
              <a:rPr lang="en-GB" sz="2000" b="1" dirty="0">
                <a:solidFill>
                  <a:srgbClr val="FF0000"/>
                </a:solidFill>
              </a:rPr>
              <a:t>STANDARD LIGHTING: </a:t>
            </a:r>
            <a:r>
              <a:rPr lang="en-GB" sz="2000" dirty="0"/>
              <a:t>Items blend together with increased shadowing</a:t>
            </a:r>
          </a:p>
        </p:txBody>
      </p:sp>
      <p:pic>
        <p:nvPicPr>
          <p:cNvPr id="5" name="Picture 4">
            <a:extLst>
              <a:ext uri="{FF2B5EF4-FFF2-40B4-BE49-F238E27FC236}">
                <a16:creationId xmlns:a16="http://schemas.microsoft.com/office/drawing/2014/main" id="{566EDADC-5AE4-467B-AD83-952D81A56EBE}"/>
              </a:ext>
            </a:extLst>
          </p:cNvPr>
          <p:cNvPicPr>
            <a:picLocks noChangeAspect="1"/>
          </p:cNvPicPr>
          <p:nvPr/>
        </p:nvPicPr>
        <p:blipFill>
          <a:blip r:embed="rId3"/>
          <a:stretch>
            <a:fillRect/>
          </a:stretch>
        </p:blipFill>
        <p:spPr>
          <a:xfrm>
            <a:off x="1846618" y="1240636"/>
            <a:ext cx="3982988" cy="4007591"/>
          </a:xfrm>
          <a:prstGeom prst="rect">
            <a:avLst/>
          </a:prstGeom>
        </p:spPr>
      </p:pic>
      <p:pic>
        <p:nvPicPr>
          <p:cNvPr id="6" name="Picture 5">
            <a:extLst>
              <a:ext uri="{FF2B5EF4-FFF2-40B4-BE49-F238E27FC236}">
                <a16:creationId xmlns:a16="http://schemas.microsoft.com/office/drawing/2014/main" id="{7F8607DD-083E-2EC4-D966-3114494CC538}"/>
              </a:ext>
            </a:extLst>
          </p:cNvPr>
          <p:cNvPicPr>
            <a:picLocks noChangeAspect="1"/>
          </p:cNvPicPr>
          <p:nvPr/>
        </p:nvPicPr>
        <p:blipFill>
          <a:blip r:embed="rId4"/>
          <a:stretch>
            <a:fillRect/>
          </a:stretch>
        </p:blipFill>
        <p:spPr>
          <a:xfrm>
            <a:off x="6360547" y="1240635"/>
            <a:ext cx="3982065" cy="4007591"/>
          </a:xfrm>
          <a:prstGeom prst="rect">
            <a:avLst/>
          </a:prstGeom>
        </p:spPr>
      </p:pic>
      <p:sp>
        <p:nvSpPr>
          <p:cNvPr id="7" name="Content Placeholder 3">
            <a:extLst>
              <a:ext uri="{FF2B5EF4-FFF2-40B4-BE49-F238E27FC236}">
                <a16:creationId xmlns:a16="http://schemas.microsoft.com/office/drawing/2014/main" id="{9FA30BE0-6D46-F91E-4376-0DDF3D1DBE9A}"/>
              </a:ext>
            </a:extLst>
          </p:cNvPr>
          <p:cNvSpPr txBox="1">
            <a:spLocks/>
          </p:cNvSpPr>
          <p:nvPr/>
        </p:nvSpPr>
        <p:spPr>
          <a:xfrm>
            <a:off x="5868934" y="5334473"/>
            <a:ext cx="4965290" cy="10560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GB" sz="2000" b="1" dirty="0">
                <a:solidFill>
                  <a:srgbClr val="FF0000"/>
                </a:solidFill>
                <a:cs typeface="Roboto" panose="02000000000000000000" pitchFamily="2" charset="0"/>
              </a:rPr>
              <a:t>TASK-FOCUSED LIGHTING: </a:t>
            </a:r>
            <a:r>
              <a:rPr lang="en-GB" sz="2000" dirty="0">
                <a:cs typeface="Roboto" panose="02000000000000000000" pitchFamily="2" charset="0"/>
              </a:rPr>
              <a:t>Key items stand out clearly, reduced shadowing</a:t>
            </a:r>
          </a:p>
        </p:txBody>
      </p:sp>
    </p:spTree>
    <p:extLst>
      <p:ext uri="{BB962C8B-B14F-4D97-AF65-F5344CB8AC3E}">
        <p14:creationId xmlns:p14="http://schemas.microsoft.com/office/powerpoint/2010/main" val="153087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11D90-1E77-50A8-3B04-CE4F00DDA53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F00A9FC5-9559-6AF5-B5CC-FB54E83A9279}"/>
              </a:ext>
            </a:extLst>
          </p:cNvPr>
          <p:cNvSpPr>
            <a:spLocks noGrp="1"/>
          </p:cNvSpPr>
          <p:nvPr>
            <p:ph type="body" idx="1"/>
          </p:nvPr>
        </p:nvSpPr>
        <p:spPr/>
        <p:txBody>
          <a:bodyPr/>
          <a:lstStyle/>
          <a:p>
            <a:r>
              <a:rPr lang="en-GB" b="1" dirty="0"/>
              <a:t>USING COLOUR CONTRAST TO SUPPORT PEOPLE WITH VISUAL IMPAIRMENT</a:t>
            </a:r>
          </a:p>
        </p:txBody>
      </p:sp>
      <p:sp>
        <p:nvSpPr>
          <p:cNvPr id="3" name="Slide Number Placeholder 2">
            <a:extLst>
              <a:ext uri="{FF2B5EF4-FFF2-40B4-BE49-F238E27FC236}">
                <a16:creationId xmlns:a16="http://schemas.microsoft.com/office/drawing/2014/main" id="{CD32A1F4-EF1B-7D1F-0906-5805FC26A2FD}"/>
              </a:ext>
            </a:extLst>
          </p:cNvPr>
          <p:cNvSpPr>
            <a:spLocks noGrp="1"/>
          </p:cNvSpPr>
          <p:nvPr>
            <p:ph type="sldNum" sz="quarter" idx="12"/>
          </p:nvPr>
        </p:nvSpPr>
        <p:spPr/>
        <p:txBody>
          <a:bodyPr/>
          <a:lstStyle/>
          <a:p>
            <a:fld id="{EF91B0BD-71BF-8941-96B6-B0EE7EF76AA2}" type="slidenum">
              <a:rPr lang="en-GB" smtClean="0"/>
              <a:pPr/>
              <a:t>9</a:t>
            </a:fld>
            <a:endParaRPr lang="en-GB" dirty="0"/>
          </a:p>
        </p:txBody>
      </p:sp>
      <p:pic>
        <p:nvPicPr>
          <p:cNvPr id="10" name="Picture Placeholder 9" descr="A shower room with a chair and a shower&#10;&#10;AI-generated content may be incorrect.">
            <a:extLst>
              <a:ext uri="{FF2B5EF4-FFF2-40B4-BE49-F238E27FC236}">
                <a16:creationId xmlns:a16="http://schemas.microsoft.com/office/drawing/2014/main" id="{3ED143FB-4A91-0C43-2DA8-D5382B9397B5}"/>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4" name="Title 3">
            <a:extLst>
              <a:ext uri="{FF2B5EF4-FFF2-40B4-BE49-F238E27FC236}">
                <a16:creationId xmlns:a16="http://schemas.microsoft.com/office/drawing/2014/main" id="{70564F62-CE19-9A61-79CC-AD498FD80F3D}"/>
              </a:ext>
            </a:extLst>
          </p:cNvPr>
          <p:cNvSpPr>
            <a:spLocks noGrp="1"/>
          </p:cNvSpPr>
          <p:nvPr>
            <p:ph type="title"/>
          </p:nvPr>
        </p:nvSpPr>
        <p:spPr/>
        <p:txBody>
          <a:bodyPr>
            <a:normAutofit/>
          </a:bodyPr>
          <a:lstStyle/>
          <a:p>
            <a:r>
              <a:rPr lang="en-GB" dirty="0">
                <a:solidFill>
                  <a:srgbClr val="FF0000"/>
                </a:solidFill>
              </a:rPr>
              <a:t>COLOUR CONTRAST</a:t>
            </a:r>
          </a:p>
        </p:txBody>
      </p:sp>
    </p:spTree>
    <p:extLst>
      <p:ext uri="{BB962C8B-B14F-4D97-AF65-F5344CB8AC3E}">
        <p14:creationId xmlns:p14="http://schemas.microsoft.com/office/powerpoint/2010/main" val="590309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1239</TotalTime>
  <Words>1724</Words>
  <Application>Microsoft Office PowerPoint</Application>
  <PresentationFormat>Widescreen</PresentationFormat>
  <Paragraphs>253</Paragraphs>
  <Slides>33</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Aptos</vt:lpstr>
      <vt:lpstr>Arial</vt:lpstr>
      <vt:lpstr>Roboto</vt:lpstr>
      <vt:lpstr>Roboto Light</vt:lpstr>
      <vt:lpstr>Wingdings</vt:lpstr>
      <vt:lpstr>Office Theme</vt:lpstr>
      <vt:lpstr>INCLUSIVE DESIGN: BATHROOMS &amp; KITCHENS FOR VISUAL IMPAIRMENT </vt:lpstr>
      <vt:lpstr>WHY INCLUSIVE DESIGN MATTERS</vt:lpstr>
      <vt:lpstr>UNDERSTANDING VISUAL IMPAIRMENT</vt:lpstr>
      <vt:lpstr>WHY DESIGN IS IMPORTANT</vt:lpstr>
      <vt:lpstr>LIGHTING</vt:lpstr>
      <vt:lpstr>LIGHTING</vt:lpstr>
      <vt:lpstr>LIGHTING</vt:lpstr>
      <vt:lpstr>LIGHTING</vt:lpstr>
      <vt:lpstr>COLOUR CONTRAST</vt:lpstr>
      <vt:lpstr>COLOUR CONTRAST</vt:lpstr>
      <vt:lpstr>COLOUR CONTRAST</vt:lpstr>
      <vt:lpstr>COLOUR CONTRAST</vt:lpstr>
      <vt:lpstr>KITCHEN &amp; BATHROOM DESIGN</vt:lpstr>
      <vt:lpstr>KITCHEN &amp; BATHROOM DESIGN</vt:lpstr>
      <vt:lpstr>KITCHEN &amp; BATHROOM DESIGN</vt:lpstr>
      <vt:lpstr>BATHROOM DESIGN</vt:lpstr>
      <vt:lpstr>BATHROOM DESIGN</vt:lpstr>
      <vt:lpstr>BATHROOM DESIGN</vt:lpstr>
      <vt:lpstr>KITCHEN DESIGN</vt:lpstr>
      <vt:lpstr>KITCHEN DESIGN</vt:lpstr>
      <vt:lpstr>KITCHEN DESIGN</vt:lpstr>
      <vt:lpstr>AKW SOLUTIONS</vt:lpstr>
      <vt:lpstr>AKW SOLUTIONS</vt:lpstr>
      <vt:lpstr>AKW SOLUTIONS</vt:lpstr>
      <vt:lpstr>AKW SOLUTIONS</vt:lpstr>
      <vt:lpstr>AKW SOLUTIONS</vt:lpstr>
      <vt:lpstr>AKW SOLUTIONS</vt:lpstr>
      <vt:lpstr>LIFE MADE BETTER</vt:lpstr>
      <vt:lpstr>OUR STORY</vt:lpstr>
      <vt:lpstr>PowerPoint Presentation</vt:lpstr>
      <vt:lpstr>RESOURCES</vt:lpstr>
      <vt:lpstr>RESOURCES</vt:lpstr>
      <vt:lpstr>THANK YOU  FOR YOUR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Gemma Hill</dc:creator>
  <cp:lastModifiedBy>Laura Rae</cp:lastModifiedBy>
  <cp:revision>14</cp:revision>
  <dcterms:created xsi:type="dcterms:W3CDTF">2024-06-20T08:37:13Z</dcterms:created>
  <dcterms:modified xsi:type="dcterms:W3CDTF">2025-11-24T13:05:01Z</dcterms:modified>
</cp:coreProperties>
</file>