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9" r:id="rId2"/>
    <p:sldId id="274" r:id="rId3"/>
    <p:sldId id="273" r:id="rId4"/>
    <p:sldId id="264" r:id="rId5"/>
    <p:sldId id="295" r:id="rId6"/>
    <p:sldId id="265" r:id="rId7"/>
    <p:sldId id="275" r:id="rId8"/>
    <p:sldId id="276" r:id="rId9"/>
    <p:sldId id="277" r:id="rId10"/>
    <p:sldId id="278" r:id="rId11"/>
    <p:sldId id="279" r:id="rId12"/>
    <p:sldId id="296" r:id="rId13"/>
    <p:sldId id="282" r:id="rId14"/>
    <p:sldId id="280" r:id="rId15"/>
    <p:sldId id="281" r:id="rId16"/>
    <p:sldId id="283" r:id="rId17"/>
    <p:sldId id="284" r:id="rId18"/>
    <p:sldId id="286" r:id="rId19"/>
    <p:sldId id="287" r:id="rId20"/>
    <p:sldId id="290" r:id="rId21"/>
    <p:sldId id="288" r:id="rId22"/>
    <p:sldId id="300" r:id="rId23"/>
    <p:sldId id="289" r:id="rId24"/>
    <p:sldId id="298" r:id="rId25"/>
    <p:sldId id="301" r:id="rId26"/>
    <p:sldId id="291" r:id="rId27"/>
    <p:sldId id="294" r:id="rId28"/>
    <p:sldId id="293" r:id="rId29"/>
    <p:sldId id="299" r:id="rId30"/>
    <p:sldId id="302"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7"/>
    <p:restoredTop sz="72260" autoAdjust="0"/>
  </p:normalViewPr>
  <p:slideViewPr>
    <p:cSldViewPr snapToGrid="0">
      <p:cViewPr varScale="1">
        <p:scale>
          <a:sx n="59" d="100"/>
          <a:sy n="59" d="100"/>
        </p:scale>
        <p:origin x="1646" y="67"/>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B9AC1-5D82-FB40-A7F6-41E4ED462DA8}" type="datetimeFigureOut">
              <a:rPr lang="en-GB" smtClean="0"/>
              <a:t>21/11/2025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F8A53-9C33-5E46-B372-ED45823B9049}" type="slidenum">
              <a:rPr lang="en-GB" smtClean="0"/>
              <a:t>‹#›</a:t>
            </a:fld>
            <a:endParaRPr lang="en-GB"/>
          </a:p>
        </p:txBody>
      </p:sp>
    </p:spTree>
    <p:extLst>
      <p:ext uri="{BB962C8B-B14F-4D97-AF65-F5344CB8AC3E}">
        <p14:creationId xmlns:p14="http://schemas.microsoft.com/office/powerpoint/2010/main" val="175776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the AKW seminar on </a:t>
            </a:r>
            <a:r>
              <a:rPr lang="en-GB" i="1" dirty="0"/>
              <a:t>‘Inclusive Design: Dementia-Friendly Bathrooms’ </a:t>
            </a:r>
            <a:r>
              <a:rPr lang="en-GB" dirty="0"/>
              <a:t>which aims to provide best practice advice on how to make the bathroom a safer space for people living with dementia, through incorporating simple design considerations.</a:t>
            </a:r>
          </a:p>
          <a:p>
            <a:endParaRPr lang="en-GB" dirty="0"/>
          </a:p>
          <a:p>
            <a:r>
              <a:rPr lang="en-GB" dirty="0"/>
              <a:t>In this session we will first look at why designing a dementia-friendly bathroom is so important, and then we’ll break down the various ways a space can be made safer for someone living with dementia. </a:t>
            </a:r>
            <a:r>
              <a:rPr lang="en-GB"/>
              <a:t>At the end, </a:t>
            </a:r>
            <a:r>
              <a:rPr lang="en-GB" dirty="0"/>
              <a:t>we’ll then introduce you to AKW and what we do to help make life better for people living with dementia.</a:t>
            </a:r>
          </a:p>
        </p:txBody>
      </p:sp>
      <p:sp>
        <p:nvSpPr>
          <p:cNvPr id="4" name="Slide Number Placeholder 3"/>
          <p:cNvSpPr>
            <a:spLocks noGrp="1"/>
          </p:cNvSpPr>
          <p:nvPr>
            <p:ph type="sldNum" sz="quarter" idx="5"/>
          </p:nvPr>
        </p:nvSpPr>
        <p:spPr/>
        <p:txBody>
          <a:bodyPr/>
          <a:lstStyle/>
          <a:p>
            <a:fld id="{063F8A53-9C33-5E46-B372-ED45823B9049}" type="slidenum">
              <a:rPr lang="en-GB" smtClean="0"/>
              <a:t>1</a:t>
            </a:fld>
            <a:endParaRPr lang="en-GB"/>
          </a:p>
        </p:txBody>
      </p:sp>
    </p:spTree>
    <p:extLst>
      <p:ext uri="{BB962C8B-B14F-4D97-AF65-F5344CB8AC3E}">
        <p14:creationId xmlns:p14="http://schemas.microsoft.com/office/powerpoint/2010/main" val="3056015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Falls in the bathroom are incredibly common among older people; according to the UK Government website, falls are the number one reason for visits to A&amp;E for this demographic, with unaddressed trip hazards in homes costing the NHS approximately £435 million. (Source: https://www.gov.uk/government/publications/falls-applying-all-our-health/falls-applying-all-our-health)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Unfortunately, this risk of trips and falls drastically increases for people with dementia, who are twice as likely to fall as others in their age group, and three times more likely to pass away within three months as a direct result.</a:t>
            </a:r>
          </a:p>
        </p:txBody>
      </p:sp>
      <p:sp>
        <p:nvSpPr>
          <p:cNvPr id="4" name="Slide Number Placeholder 3"/>
          <p:cNvSpPr>
            <a:spLocks noGrp="1"/>
          </p:cNvSpPr>
          <p:nvPr>
            <p:ph type="sldNum" sz="quarter" idx="5"/>
          </p:nvPr>
        </p:nvSpPr>
        <p:spPr/>
        <p:txBody>
          <a:bodyPr/>
          <a:lstStyle/>
          <a:p>
            <a:fld id="{063F8A53-9C33-5E46-B372-ED45823B9049}" type="slidenum">
              <a:rPr lang="en-GB" smtClean="0"/>
              <a:t>10</a:t>
            </a:fld>
            <a:endParaRPr lang="en-GB"/>
          </a:p>
        </p:txBody>
      </p:sp>
    </p:spTree>
    <p:extLst>
      <p:ext uri="{BB962C8B-B14F-4D97-AF65-F5344CB8AC3E}">
        <p14:creationId xmlns:p14="http://schemas.microsoft.com/office/powerpoint/2010/main" val="2790895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bathroom, there are a whole host of potential trip hazards. The primary risks are uneven or slippery floors and surfaces, and baths or step-in showers. Even if these issues are addressed in an adaptation, it’s important to note that there are other things in the bathroom that can make the consequences of a fall even worse, which we should also take into consideration.</a:t>
            </a:r>
          </a:p>
          <a:p>
            <a:endParaRPr lang="en-GB" dirty="0"/>
          </a:p>
          <a:p>
            <a:r>
              <a:rPr lang="en-GB" dirty="0"/>
              <a:t>For example, protruding sharp edges have the potential to do a lot of damage if someone hits them while tripping or falling. The same can be said for radiators, pieces of floor-standing or low-level furniture such as storage units, and even glass shower screens.</a:t>
            </a:r>
          </a:p>
        </p:txBody>
      </p:sp>
      <p:sp>
        <p:nvSpPr>
          <p:cNvPr id="4" name="Slide Number Placeholder 3"/>
          <p:cNvSpPr>
            <a:spLocks noGrp="1"/>
          </p:cNvSpPr>
          <p:nvPr>
            <p:ph type="sldNum" sz="quarter" idx="5"/>
          </p:nvPr>
        </p:nvSpPr>
        <p:spPr/>
        <p:txBody>
          <a:bodyPr/>
          <a:lstStyle/>
          <a:p>
            <a:fld id="{063F8A53-9C33-5E46-B372-ED45823B9049}" type="slidenum">
              <a:rPr lang="en-GB" smtClean="0"/>
              <a:t>11</a:t>
            </a:fld>
            <a:endParaRPr lang="en-GB"/>
          </a:p>
        </p:txBody>
      </p:sp>
    </p:spTree>
    <p:extLst>
      <p:ext uri="{BB962C8B-B14F-4D97-AF65-F5344CB8AC3E}">
        <p14:creationId xmlns:p14="http://schemas.microsoft.com/office/powerpoint/2010/main" val="341006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this, there are several things you can consider when designing a dementia-friendly bathroom that can help to minimise the consequences of falls.</a:t>
            </a:r>
          </a:p>
          <a:p>
            <a:endParaRPr lang="en-GB" dirty="0"/>
          </a:p>
          <a:p>
            <a:r>
              <a:rPr lang="en-GB" dirty="0"/>
              <a:t>The most obvious is to make sure the bathroom floor and showering area offers safe, level access and is finished with slip-resistant flooring – ideally vinyl. Non-slip flooring will also reduce the need for bath mats which can be a trip hazard.</a:t>
            </a:r>
          </a:p>
          <a:p>
            <a:endParaRPr lang="en-GB" dirty="0"/>
          </a:p>
          <a:p>
            <a:r>
              <a:rPr lang="en-GB" dirty="0"/>
              <a:t>You should ensure there are no sharp edges that people could hurt themselves on when falling and install underfloor heating instead of radiators. You should also minimise the use of floor-standing or low-height units or fixtures as much as possible, opting for wall-mounted shelves with easier access instead.</a:t>
            </a:r>
          </a:p>
          <a:p>
            <a:endParaRPr lang="en-GB" dirty="0"/>
          </a:p>
          <a:p>
            <a:r>
              <a:rPr lang="en-GB" dirty="0"/>
              <a:t>If the bathroom features shower curtains, you should make sure these are made with breathable fabric, because if someone should fall and become entangled, there will be less risk of suffocation.</a:t>
            </a:r>
          </a:p>
          <a:p>
            <a:endParaRPr lang="en-GB" dirty="0"/>
          </a:p>
          <a:p>
            <a:r>
              <a:rPr lang="en-GB" dirty="0"/>
              <a:t>Instead of glass shower screens you can opt for tough PET plastic which offers greater durability in an environment with an increased risk of falls. We also recommend including a shower seat and a shower with a riser rail that acts as a grab rail in the specification, this is so the client can sit down or has something close by to help stable themselves when showering.</a:t>
            </a:r>
          </a:p>
          <a:p>
            <a:endParaRPr lang="en-GB" dirty="0"/>
          </a:p>
          <a:p>
            <a:r>
              <a:rPr lang="en-GB" dirty="0"/>
              <a:t>You should also consider doors and screens with two-way hinges which allow access if the person falls against it; but it’s important to note that you shouldn’t reverse hinges to only open outwards, as that could cause unnecessary confusion or upset if the person struggles to operate the door.</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12</a:t>
            </a:fld>
            <a:endParaRPr lang="en-GB"/>
          </a:p>
        </p:txBody>
      </p:sp>
    </p:spTree>
    <p:extLst>
      <p:ext uri="{BB962C8B-B14F-4D97-AF65-F5344CB8AC3E}">
        <p14:creationId xmlns:p14="http://schemas.microsoft.com/office/powerpoint/2010/main" val="748736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Sadly, a small percentage of people with dementia don’t recognise their own reflection, so if they come across themselves in a mirror, or reflective surface, they may think someone else is in their bathroom which could lead to confusion or even fear or reluctance to use the bathroom.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help alleviate this risk, you should consider a mirror that can be easily reversed or covered – roller blinds are a common solution in these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should also try to find alternatives for reflective surfaces where possible. For instance, instead of using clear PET in shower screens, a frosted finish would be better, and we strongly advise against using shiny tiles or glossy wall panels, opting instead for wall surfaces with a matt finish.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there is a window in the bathroom, you should ensure that daylight can be controlled using a blind to help minimise the glare and shadow contrasts in bright sunlight, as this too can add to confusion for people with dementia.</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13</a:t>
            </a:fld>
            <a:endParaRPr lang="en-GB"/>
          </a:p>
        </p:txBody>
      </p:sp>
    </p:spTree>
    <p:extLst>
      <p:ext uri="{BB962C8B-B14F-4D97-AF65-F5344CB8AC3E}">
        <p14:creationId xmlns:p14="http://schemas.microsoft.com/office/powerpoint/2010/main" val="3717101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Short-term memory loss can be dangerous in the bathroom especially when water is concerned, as someone living with dementia may forget what they’re doing while preparing to do something or indeed while carrying out the activity, such as brushing their teeth, washing their hands, or grooming. This means they may forget to turn off the taps or shower and unintentionally leave them running.</a:t>
            </a:r>
          </a:p>
          <a:p>
            <a:endParaRPr lang="en-GB" b="0" dirty="0"/>
          </a:p>
          <a:p>
            <a:r>
              <a:rPr lang="en-GB" b="0" dirty="0"/>
              <a:t>To help with this, we would recommend installing a shower with an automatic shutdown setting which turns the water off once a pre-determined time has elapsed – for example, 30 minutes. For the sink, flood-proof plugs are a good option as they release the water once it reaches a certain level, or if it’s left unattended for a period of time. Alternatively, you can always choose not to install a plug at all.</a:t>
            </a:r>
          </a:p>
          <a:p>
            <a:endParaRPr lang="en-GB" b="1" dirty="0"/>
          </a:p>
        </p:txBody>
      </p:sp>
      <p:sp>
        <p:nvSpPr>
          <p:cNvPr id="4" name="Slide Number Placeholder 3"/>
          <p:cNvSpPr>
            <a:spLocks noGrp="1"/>
          </p:cNvSpPr>
          <p:nvPr>
            <p:ph type="sldNum" sz="quarter" idx="5"/>
          </p:nvPr>
        </p:nvSpPr>
        <p:spPr/>
        <p:txBody>
          <a:bodyPr/>
          <a:lstStyle/>
          <a:p>
            <a:fld id="{063F8A53-9C33-5E46-B372-ED45823B9049}" type="slidenum">
              <a:rPr lang="en-GB" smtClean="0"/>
              <a:t>14</a:t>
            </a:fld>
            <a:endParaRPr lang="en-GB"/>
          </a:p>
        </p:txBody>
      </p:sp>
    </p:spTree>
    <p:extLst>
      <p:ext uri="{BB962C8B-B14F-4D97-AF65-F5344CB8AC3E}">
        <p14:creationId xmlns:p14="http://schemas.microsoft.com/office/powerpoint/2010/main" val="3118163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people with dementia may have trouble recalling recent events but are still be able to remember older memories; which is why ensuring the bathroom is as easy to use and familiar as possible is crucial.</a:t>
            </a:r>
          </a:p>
          <a:p>
            <a:endParaRPr lang="en-GB" dirty="0"/>
          </a:p>
          <a:p>
            <a:r>
              <a:rPr lang="en-GB" dirty="0"/>
              <a:t>Unfamiliar and modern pieces of sanitaryware can be confusing, for instance, concealed cisterns or square toilets or sinks could be confusing for someone who is expecting a traditional cistern or rounded bowl. The same can be said for mixer taps, shallow sinks, and showers with overly complicated controls or features, all of which could cause unnecessary distress for someone who doesn’t recognise it or cannot use it in the same way they remember from the past.</a:t>
            </a:r>
          </a:p>
          <a:p>
            <a:endParaRPr lang="en-GB" dirty="0"/>
          </a:p>
          <a:p>
            <a:r>
              <a:rPr lang="en-GB" dirty="0"/>
              <a:t>Therefore, choosing familiar looking and feeling products that are easier to recognise and remember the operation of is really important. Examples of these include choosing taps with traditional looking handles – ideally separate hot and cold taps with red and blue temperature indicators on them – and lever toilet flushes rather than sensors or buttons as these can be confusing. </a:t>
            </a:r>
          </a:p>
          <a:p>
            <a:endParaRPr lang="en-GB" dirty="0"/>
          </a:p>
          <a:p>
            <a:r>
              <a:rPr lang="en-GB" dirty="0"/>
              <a:t>You should make sure the sink is deep enough for them to carry out personal grooming and has a wide enough tap deck to accommodate items like a toothbrush mug, toothpaste and soap, so this is within easy reach.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important to add that the position of the toilet is crucial, as this is best placed within clear sight of the door – and in a nursing home environment, the toilet should be seen from the bed.</a:t>
            </a:r>
          </a:p>
          <a:p>
            <a:endParaRPr lang="en-GB" dirty="0"/>
          </a:p>
          <a:p>
            <a:r>
              <a:rPr lang="en-GB" dirty="0"/>
              <a:t>Overhead rainfall style shower heads or showers with jets or steam functions should also be avoided as these can be incredibly overwhelming for someone with dementia. Showers with simple, clear controls and settings are highly recommended for installation in dementia-friendly bathrooms.</a:t>
            </a:r>
          </a:p>
        </p:txBody>
      </p:sp>
      <p:sp>
        <p:nvSpPr>
          <p:cNvPr id="4" name="Slide Number Placeholder 3"/>
          <p:cNvSpPr>
            <a:spLocks noGrp="1"/>
          </p:cNvSpPr>
          <p:nvPr>
            <p:ph type="sldNum" sz="quarter" idx="5"/>
          </p:nvPr>
        </p:nvSpPr>
        <p:spPr/>
        <p:txBody>
          <a:bodyPr/>
          <a:lstStyle/>
          <a:p>
            <a:fld id="{063F8A53-9C33-5E46-B372-ED45823B9049}" type="slidenum">
              <a:rPr lang="en-GB" smtClean="0"/>
              <a:t>15</a:t>
            </a:fld>
            <a:endParaRPr lang="en-GB"/>
          </a:p>
        </p:txBody>
      </p:sp>
    </p:spTree>
    <p:extLst>
      <p:ext uri="{BB962C8B-B14F-4D97-AF65-F5344CB8AC3E}">
        <p14:creationId xmlns:p14="http://schemas.microsoft.com/office/powerpoint/2010/main" val="156216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previously highlighted, the perception of risk is often different for someone living with dementia, and this is especially challenging when it comes to flooring.</a:t>
            </a:r>
          </a:p>
          <a:p>
            <a:endParaRPr lang="en-GB" dirty="0"/>
          </a:p>
          <a:p>
            <a:r>
              <a:rPr lang="en-GB" dirty="0"/>
              <a:t>Changes in floor colour – either in one room or between adjoining rooms or corridors – can lead someone with dementia to believe there is a step up or down, which can cause them to trip or fall when attempting to avoid the perceived risk. The same is also applicable with dark coloured flooring which can be mistaken for a large hole and could make someone reluctant or scared to enter the bathroom; additionally, with shiny or reflective flooring, this may appear to be wet to someone with dementia.</a:t>
            </a:r>
          </a:p>
          <a:p>
            <a:endParaRPr lang="en-GB" dirty="0"/>
          </a:p>
          <a:p>
            <a:r>
              <a:rPr lang="en-GB" dirty="0"/>
              <a:t>When considering the flooring in a dementia-friendly bathroom, you should always ensure the floor is a single colour throughout. We even recommend you avoid using level-access shower trays as someone with dementia may assume the change in colour from floor to tray means there is a step up or down. The safest solution is a wet room that is floored consistently in one colour.</a:t>
            </a:r>
          </a:p>
          <a:p>
            <a:endParaRPr lang="en-GB" dirty="0"/>
          </a:p>
          <a:p>
            <a:r>
              <a:rPr lang="en-GB" dirty="0"/>
              <a:t>You should avoid very dark coloured flooring which could be perceived as a hole, or something shiny with any sort of reflective finish that can be perceived as being wet, and we recommend you avoid flecked or small patterned flooring as the pattern could be mistaken for dirt flecks, which someone with dementia may try and pick up, leading to the increased risk of them falling and hurting themselves.</a:t>
            </a:r>
          </a:p>
          <a:p>
            <a:endParaRPr lang="en-GB" dirty="0"/>
          </a:p>
          <a:p>
            <a:r>
              <a:rPr lang="en-GB" dirty="0"/>
              <a:t>We also recommend specifying a waste cover in the shower area that matches the colour and tone of the flooring as closely as possible. For instance, a white waste cover on a grey floor could be mistaken for a bar of soap which could cause falls and injury if the person tries to pick it up.</a:t>
            </a:r>
          </a:p>
        </p:txBody>
      </p:sp>
      <p:sp>
        <p:nvSpPr>
          <p:cNvPr id="4" name="Slide Number Placeholder 3"/>
          <p:cNvSpPr>
            <a:spLocks noGrp="1"/>
          </p:cNvSpPr>
          <p:nvPr>
            <p:ph type="sldNum" sz="quarter" idx="5"/>
          </p:nvPr>
        </p:nvSpPr>
        <p:spPr/>
        <p:txBody>
          <a:bodyPr/>
          <a:lstStyle/>
          <a:p>
            <a:fld id="{063F8A53-9C33-5E46-B372-ED45823B9049}" type="slidenum">
              <a:rPr lang="en-GB" smtClean="0"/>
              <a:t>16</a:t>
            </a:fld>
            <a:endParaRPr lang="en-GB"/>
          </a:p>
        </p:txBody>
      </p:sp>
    </p:spTree>
    <p:extLst>
      <p:ext uri="{BB962C8B-B14F-4D97-AF65-F5344CB8AC3E}">
        <p14:creationId xmlns:p14="http://schemas.microsoft.com/office/powerpoint/2010/main" val="2302380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living with dementia can become distressed if they find it difficult to locate or use the items within the bathroom. One of the easiest ways to make the space less visually confusing is to use strong contrasting colours to clearly define the relevant areas of the bathroom, such as the showering and toilet areas, so the person can safely and effectively find and use them.</a:t>
            </a:r>
          </a:p>
          <a:p>
            <a:endParaRPr lang="en-GB" dirty="0"/>
          </a:p>
          <a:p>
            <a:r>
              <a:rPr lang="en-GB" dirty="0"/>
              <a:t>There are several things to consider when designing a space that achieves effective colour contrast for someone with dementia:</a:t>
            </a:r>
          </a:p>
          <a:p>
            <a:pPr marL="0" indent="0">
              <a:buNone/>
            </a:pPr>
            <a:r>
              <a:rPr lang="en-GB" dirty="0"/>
              <a:t>1. The walls need to differentiate from the floor so they can clearly see where one begins and the other ends</a:t>
            </a:r>
          </a:p>
          <a:p>
            <a:pPr marL="0" indent="0">
              <a:buNone/>
            </a:pPr>
            <a:r>
              <a:rPr lang="en-GB" dirty="0"/>
              <a:t>2. The shower curtain and seat need to be a different, clearly contrasting, plain colour to the wall behind it, to make it easy for someone to find the showering area</a:t>
            </a:r>
          </a:p>
          <a:p>
            <a:r>
              <a:rPr lang="en-GB" dirty="0"/>
              <a:t>3. The sanitary fittings need to contrast clearly with the colour of the wall behind</a:t>
            </a:r>
          </a:p>
          <a:p>
            <a:r>
              <a:rPr lang="en-GB" dirty="0"/>
              <a:t>4. The colour of the toilet seat also needs to contrast clearly with the colour of the toilet pan and cistern</a:t>
            </a:r>
          </a:p>
          <a:p>
            <a:r>
              <a:rPr lang="en-GB" dirty="0"/>
              <a:t>5. Toilet roll holders and grab rails need to feature strongly contrasting colours compared to the walls they are fixed to</a:t>
            </a:r>
          </a:p>
          <a:p>
            <a:r>
              <a:rPr lang="en-GB" dirty="0"/>
              <a:t>6. The bathroom door should contrast from the walls on both sides, as well as the floor, with the handle contrasting from the door by a minimum of 15 points LRV</a:t>
            </a:r>
          </a:p>
          <a:p>
            <a:r>
              <a:rPr lang="en-GB" dirty="0"/>
              <a:t>7. All light switches should also feature colour contrast to make them easier to find</a:t>
            </a:r>
          </a:p>
          <a:p>
            <a:endParaRPr lang="en-GB" dirty="0"/>
          </a:p>
          <a:p>
            <a:r>
              <a:rPr lang="en-GB" dirty="0"/>
              <a:t>Please note that the use of strongly contrasting colours is more important than the use of specific colours, such as red, which was previously thought to be the ‘only ideal’ colour for dementia-friendly spaces. Leading specialists in this area have since advised that this is a misconception, and while red is acceptable, other colours are just as effective, such as dark grey, royal or navy blue, as long as they provide the necessary colour contrast.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achieve a good colour contrast, the Light Reflectance Value (LRV) of all the items in the bathroom needs to be established; this is a measurement of how much light a surface reflects, with 30 points of difference being the ideal amount of difference between surfaces.</a:t>
            </a:r>
          </a:p>
        </p:txBody>
      </p:sp>
      <p:sp>
        <p:nvSpPr>
          <p:cNvPr id="4" name="Slide Number Placeholder 3"/>
          <p:cNvSpPr>
            <a:spLocks noGrp="1"/>
          </p:cNvSpPr>
          <p:nvPr>
            <p:ph type="sldNum" sz="quarter" idx="5"/>
          </p:nvPr>
        </p:nvSpPr>
        <p:spPr/>
        <p:txBody>
          <a:bodyPr/>
          <a:lstStyle/>
          <a:p>
            <a:fld id="{063F8A53-9C33-5E46-B372-ED45823B9049}" type="slidenum">
              <a:rPr lang="en-GB" smtClean="0"/>
              <a:t>17</a:t>
            </a:fld>
            <a:endParaRPr lang="en-GB"/>
          </a:p>
        </p:txBody>
      </p:sp>
    </p:spTree>
    <p:extLst>
      <p:ext uri="{BB962C8B-B14F-4D97-AF65-F5344CB8AC3E}">
        <p14:creationId xmlns:p14="http://schemas.microsoft.com/office/powerpoint/2010/main" val="3553134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way to make it easier for someone with dementia to locate and use the various items in the bathroom is with lighting. Light levels for bathrooms should be around 300 lux during the daytime and lighting within rooms should be uniform to avoid dark spots and shadows.</a:t>
            </a:r>
          </a:p>
          <a:p>
            <a:endParaRPr lang="en-GB" dirty="0"/>
          </a:p>
          <a:p>
            <a:r>
              <a:rPr lang="en-GB" dirty="0"/>
              <a:t>To help people with dementia find specific task areas, we recommend installing Task-Focused Lighting, which consists of narrow beam spotlights that illuminate key areas in the bathroom to ensure they stand out, such as the toilet, sink, controls on the shower, and the shower seat. </a:t>
            </a:r>
          </a:p>
          <a:p>
            <a:endParaRPr lang="en-GB" dirty="0"/>
          </a:p>
          <a:p>
            <a:r>
              <a:rPr lang="en-GB" dirty="0"/>
              <a:t>Not only does considerate lighting help people to find key activity areas, but it helps them to clearly see the controls of the items they’re trying to use. It can also aid them with personal grooming such as applying make up and shaving, and allows for greater monitoring of various health conditions; for example, the extra light may help a diabetic with inspecting their feet.</a:t>
            </a:r>
          </a:p>
        </p:txBody>
      </p:sp>
      <p:sp>
        <p:nvSpPr>
          <p:cNvPr id="4" name="Slide Number Placeholder 3"/>
          <p:cNvSpPr>
            <a:spLocks noGrp="1"/>
          </p:cNvSpPr>
          <p:nvPr>
            <p:ph type="sldNum" sz="quarter" idx="5"/>
          </p:nvPr>
        </p:nvSpPr>
        <p:spPr/>
        <p:txBody>
          <a:bodyPr/>
          <a:lstStyle/>
          <a:p>
            <a:fld id="{063F8A53-9C33-5E46-B372-ED45823B9049}" type="slidenum">
              <a:rPr lang="en-GB" smtClean="0"/>
              <a:t>18</a:t>
            </a:fld>
            <a:endParaRPr lang="en-GB"/>
          </a:p>
        </p:txBody>
      </p:sp>
    </p:spTree>
    <p:extLst>
      <p:ext uri="{BB962C8B-B14F-4D97-AF65-F5344CB8AC3E}">
        <p14:creationId xmlns:p14="http://schemas.microsoft.com/office/powerpoint/2010/main" val="3456488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visual example of the difference Task-Focused Lighting can make in a small bathroom space.</a:t>
            </a:r>
          </a:p>
          <a:p>
            <a:endParaRPr lang="en-GB" dirty="0"/>
          </a:p>
          <a:p>
            <a:r>
              <a:rPr lang="en-GB" dirty="0"/>
              <a:t>As you can see on the left, the bathroom features a single standard LED ceiling light, which results in a large amount of shadowing – something that can be confusing for someone with dementia. The bathroom also lacks the brightness needed to carry out activities as effectively when compared to the image on the right.</a:t>
            </a:r>
          </a:p>
          <a:p>
            <a:endParaRPr lang="en-GB" dirty="0"/>
          </a:p>
          <a:p>
            <a:r>
              <a:rPr lang="en-GB" dirty="0"/>
              <a:t>The second bathroom benefits from double the amount of light from standard LED ceiling lights which have been positioned in such a way to reduce the shadowing, it also includes several narrow beam task-focused spotlights which have been installed over the sink, toilet, shower seat, and shower unit to make them stand out more.</a:t>
            </a:r>
          </a:p>
        </p:txBody>
      </p:sp>
      <p:sp>
        <p:nvSpPr>
          <p:cNvPr id="4" name="Slide Number Placeholder 3"/>
          <p:cNvSpPr>
            <a:spLocks noGrp="1"/>
          </p:cNvSpPr>
          <p:nvPr>
            <p:ph type="sldNum" sz="quarter" idx="5"/>
          </p:nvPr>
        </p:nvSpPr>
        <p:spPr/>
        <p:txBody>
          <a:bodyPr/>
          <a:lstStyle/>
          <a:p>
            <a:fld id="{063F8A53-9C33-5E46-B372-ED45823B9049}" type="slidenum">
              <a:rPr lang="en-GB" smtClean="0"/>
              <a:t>19</a:t>
            </a:fld>
            <a:endParaRPr lang="en-GB"/>
          </a:p>
        </p:txBody>
      </p:sp>
    </p:spTree>
    <p:extLst>
      <p:ext uri="{BB962C8B-B14F-4D97-AF65-F5344CB8AC3E}">
        <p14:creationId xmlns:p14="http://schemas.microsoft.com/office/powerpoint/2010/main" val="354945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exactly is a ‘dementia-friendly’ bathroom? </a:t>
            </a:r>
          </a:p>
          <a:p>
            <a:endParaRPr lang="en-GB" dirty="0"/>
          </a:p>
          <a:p>
            <a:r>
              <a:rPr lang="en-GB" dirty="0"/>
              <a:t>According to the Dementia Services Development Centre at the University of Stirling, who are experts in this area: </a:t>
            </a:r>
            <a:r>
              <a:rPr lang="en-GB" i="1" dirty="0"/>
              <a:t>“A dementia-friendly bathroom is one where simple, but careful consideration of design can reduce the barriers that people with dementia can face in carrying out daily living activities, greatly improving their safety and preserving their independence for as long as possible.”</a:t>
            </a:r>
          </a:p>
        </p:txBody>
      </p:sp>
      <p:sp>
        <p:nvSpPr>
          <p:cNvPr id="4" name="Slide Number Placeholder 3"/>
          <p:cNvSpPr>
            <a:spLocks noGrp="1"/>
          </p:cNvSpPr>
          <p:nvPr>
            <p:ph type="sldNum" sz="quarter" idx="5"/>
          </p:nvPr>
        </p:nvSpPr>
        <p:spPr/>
        <p:txBody>
          <a:bodyPr/>
          <a:lstStyle/>
          <a:p>
            <a:fld id="{063F8A53-9C33-5E46-B372-ED45823B9049}" type="slidenum">
              <a:rPr lang="en-GB" smtClean="0"/>
              <a:t>2</a:t>
            </a:fld>
            <a:endParaRPr lang="en-GB"/>
          </a:p>
        </p:txBody>
      </p:sp>
    </p:spTree>
    <p:extLst>
      <p:ext uri="{BB962C8B-B14F-4D97-AF65-F5344CB8AC3E}">
        <p14:creationId xmlns:p14="http://schemas.microsoft.com/office/powerpoint/2010/main" val="551974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visual confusion can also be caused by glare from shiny surfaces such as tiles, and by the patterns on tiles or wall panels.</a:t>
            </a:r>
          </a:p>
          <a:p>
            <a:endParaRPr lang="en-GB" dirty="0"/>
          </a:p>
          <a:p>
            <a:r>
              <a:rPr lang="en-GB" dirty="0"/>
              <a:t>Just like floors, we would recommend the finish used on the walls is plain. If you’re using tiles, then you should avoid patterns and three dimensional representation of objects, and consider choosing a grout colour which matches as closely as possible to the colour of the tiles, as a contrasting grout colour will inadvertently create a pattern.</a:t>
            </a:r>
          </a:p>
          <a:p>
            <a:endParaRPr lang="en-GB" dirty="0"/>
          </a:p>
          <a:p>
            <a:r>
              <a:rPr lang="en-GB" dirty="0"/>
              <a:t>You should also avoid shiny tiles or wall panels as these can cause issues with reflections – which as we previously highlighted, can lead to distress for people living with dementia. Glare is also problematic as it causes visual discomfort and squinting, and is often misinterpreted with shadows seen as objects and holes.</a:t>
            </a:r>
          </a:p>
        </p:txBody>
      </p:sp>
      <p:sp>
        <p:nvSpPr>
          <p:cNvPr id="4" name="Slide Number Placeholder 3"/>
          <p:cNvSpPr>
            <a:spLocks noGrp="1"/>
          </p:cNvSpPr>
          <p:nvPr>
            <p:ph type="sldNum" sz="quarter" idx="5"/>
          </p:nvPr>
        </p:nvSpPr>
        <p:spPr/>
        <p:txBody>
          <a:bodyPr/>
          <a:lstStyle/>
          <a:p>
            <a:fld id="{063F8A53-9C33-5E46-B372-ED45823B9049}" type="slidenum">
              <a:rPr lang="en-GB" smtClean="0"/>
              <a:t>20</a:t>
            </a:fld>
            <a:endParaRPr lang="en-GB"/>
          </a:p>
        </p:txBody>
      </p:sp>
    </p:spTree>
    <p:extLst>
      <p:ext uri="{BB962C8B-B14F-4D97-AF65-F5344CB8AC3E}">
        <p14:creationId xmlns:p14="http://schemas.microsoft.com/office/powerpoint/2010/main" val="1128809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AKW, we’ve designed a number of practical, inclusive solutions to help with designing and specifying a dementia-friendly bathroom; the first is our range of electric care showers. </a:t>
            </a:r>
          </a:p>
          <a:p>
            <a:endParaRPr lang="en-GB" dirty="0"/>
          </a:p>
          <a:p>
            <a:r>
              <a:rPr lang="en-GB" dirty="0"/>
              <a:t>Back in 2021, the AKW SmartCare Lever became the first electric shower to be awarded dementia-friendly product accreditation by the experts at the DSDC. In 2024, when we launched our refreshed range of electric showers, both the SmartCare Lever, and the SmartCare Plus were awarded DSDC accreditation thanks to the design improvements made by our team of engineers.</a:t>
            </a:r>
          </a:p>
          <a:p>
            <a:endParaRPr lang="en-GB" dirty="0"/>
          </a:p>
          <a:p>
            <a:r>
              <a:rPr lang="en-GB" dirty="0"/>
              <a:t>There are several features that help to make these showers suitable for dementia-friendly bathrooms:</a:t>
            </a:r>
          </a:p>
          <a:p>
            <a:endParaRPr lang="en-GB" dirty="0"/>
          </a:p>
          <a:p>
            <a:pPr marL="171450" indent="-171450">
              <a:buFont typeface="Wingdings" panose="05000000000000000000" pitchFamily="2" charset="2"/>
              <a:buChar char="§"/>
            </a:pPr>
            <a:r>
              <a:rPr lang="en-GB" dirty="0"/>
              <a:t>The controls on the heater units are designed to be clear and simple to use, with no unnecessary or confusing settings or features</a:t>
            </a:r>
          </a:p>
          <a:p>
            <a:pPr marL="171450" indent="-171450">
              <a:buFont typeface="Wingdings" panose="05000000000000000000" pitchFamily="2" charset="2"/>
              <a:buChar char="§"/>
            </a:pPr>
            <a:r>
              <a:rPr lang="en-GB" dirty="0"/>
              <a:t>The symbols letters on the unit controls are raised and tactile, and most importantly, offer colour contrast</a:t>
            </a:r>
          </a:p>
          <a:p>
            <a:pPr marL="171450" indent="-171450">
              <a:buFont typeface="Wingdings" panose="05000000000000000000" pitchFamily="2" charset="2"/>
              <a:buChar char="§"/>
            </a:pPr>
            <a:r>
              <a:rPr lang="en-GB" dirty="0"/>
              <a:t>Each time a temperature or flow setting is adjusted, not only does the LED display visually advise this, but there’s also an audible beep or click to offer additional confirmation</a:t>
            </a:r>
          </a:p>
          <a:p>
            <a:pPr marL="171450" indent="-171450">
              <a:buFont typeface="Wingdings" panose="05000000000000000000" pitchFamily="2" charset="2"/>
              <a:buChar char="§"/>
            </a:pPr>
            <a:r>
              <a:rPr lang="en-GB" dirty="0"/>
              <a:t>The central control panel of the shower units feature a matt, non-shiny or reflective finish to help reduce glare</a:t>
            </a:r>
          </a:p>
          <a:p>
            <a:pPr marL="171450" indent="-171450">
              <a:buFont typeface="Wingdings" panose="05000000000000000000" pitchFamily="2" charset="2"/>
              <a:buChar char="§"/>
            </a:pPr>
            <a:r>
              <a:rPr lang="en-GB" dirty="0"/>
              <a:t>A care accessory kit is available which includes a grab riser rail that offers support for up to 23.5st/150kg</a:t>
            </a:r>
          </a:p>
          <a:p>
            <a:pPr marL="171450" indent="-171450">
              <a:buFont typeface="Wingdings" panose="05000000000000000000" pitchFamily="2" charset="2"/>
              <a:buChar char="§"/>
            </a:pPr>
            <a:r>
              <a:rPr lang="en-GB" dirty="0"/>
              <a:t>This rail is also offered in multiple colours – including white, mid-grey and navy blue, to help offer colour contrast when needed against the wall surface</a:t>
            </a:r>
          </a:p>
          <a:p>
            <a:pPr marL="171450" indent="-171450">
              <a:buFont typeface="Wingdings" panose="05000000000000000000" pitchFamily="2" charset="2"/>
              <a:buChar char="§"/>
            </a:pPr>
            <a:r>
              <a:rPr lang="en-GB" dirty="0"/>
              <a:t>There are also colour contrasting elements on various parts of the shower kit, such as the adjustable shelf and handset holder</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21</a:t>
            </a:fld>
            <a:endParaRPr lang="en-GB"/>
          </a:p>
        </p:txBody>
      </p:sp>
    </p:spTree>
    <p:extLst>
      <p:ext uri="{BB962C8B-B14F-4D97-AF65-F5344CB8AC3E}">
        <p14:creationId xmlns:p14="http://schemas.microsoft.com/office/powerpoint/2010/main" val="3585639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discussed earlier, reducing glare in a dementia-friendly bathroom is really important, which is why we offer several solutions to help combat this.</a:t>
            </a:r>
          </a:p>
          <a:p>
            <a:endParaRPr lang="en-GB" dirty="0"/>
          </a:p>
          <a:p>
            <a:r>
              <a:rPr lang="en-GB" dirty="0"/>
              <a:t>The first are matt-finish wall panels which can be found as part of our Origins Wall Panels collection:</a:t>
            </a:r>
          </a:p>
          <a:p>
            <a:pPr marL="171450" indent="-171450">
              <a:buFont typeface="Wingdings" panose="05000000000000000000" pitchFamily="2" charset="2"/>
              <a:buChar char="§"/>
            </a:pPr>
            <a:r>
              <a:rPr lang="en-GB" dirty="0"/>
              <a:t>These panels are not shiny or reflective, and do not feature a pattern that could cause confusion for someone living with dementia</a:t>
            </a:r>
          </a:p>
          <a:p>
            <a:pPr marL="171450" indent="-171450">
              <a:buFont typeface="Wingdings" panose="05000000000000000000" pitchFamily="2" charset="2"/>
              <a:buChar char="§"/>
            </a:pPr>
            <a:r>
              <a:rPr lang="en-GB" dirty="0"/>
              <a:t>They’re available in two warm, muted colours – Irish Cream and Warm Grey – which not only allows them to complement a range of colour schemes without appearing clinical, but they’re also light enough so that colour contrast can be easily achieved</a:t>
            </a:r>
          </a:p>
          <a:p>
            <a:pPr marL="171450" indent="-171450">
              <a:buFont typeface="Wingdings" panose="05000000000000000000" pitchFamily="2" charset="2"/>
              <a:buChar char="§"/>
            </a:pPr>
            <a:r>
              <a:rPr lang="en-GB" dirty="0"/>
              <a:t>They’re also super easy to keep clean as the panels can be supplied in large sheets, reducing the areas bacteria can thrive with fewer joins and dirt traps compared to tiles</a:t>
            </a:r>
          </a:p>
          <a:p>
            <a:pPr marL="171450" indent="-171450">
              <a:buFont typeface="Wingdings" panose="05000000000000000000" pitchFamily="2" charset="2"/>
              <a:buChar char="§"/>
            </a:pPr>
            <a:endParaRPr lang="en-GB" dirty="0"/>
          </a:p>
          <a:p>
            <a:pPr marL="0" indent="0">
              <a:buFont typeface="Wingdings" panose="05000000000000000000" pitchFamily="2" charset="2"/>
              <a:buNone/>
            </a:pPr>
            <a:r>
              <a:rPr lang="en-GB" dirty="0"/>
              <a:t>Our Super White Bumpy Tiles are also an option as their bright white colour helps to lighten up the bathroom, however, their bumpy surface helps to deflect and therefore reduce the glare when artificial or natural light bounces off the surface.</a:t>
            </a:r>
          </a:p>
        </p:txBody>
      </p:sp>
      <p:sp>
        <p:nvSpPr>
          <p:cNvPr id="4" name="Slide Number Placeholder 3"/>
          <p:cNvSpPr>
            <a:spLocks noGrp="1"/>
          </p:cNvSpPr>
          <p:nvPr>
            <p:ph type="sldNum" sz="quarter" idx="5"/>
          </p:nvPr>
        </p:nvSpPr>
        <p:spPr/>
        <p:txBody>
          <a:bodyPr/>
          <a:lstStyle/>
          <a:p>
            <a:fld id="{063F8A53-9C33-5E46-B372-ED45823B9049}" type="slidenum">
              <a:rPr lang="en-GB" smtClean="0"/>
              <a:t>22</a:t>
            </a:fld>
            <a:endParaRPr lang="en-GB"/>
          </a:p>
        </p:txBody>
      </p:sp>
    </p:spTree>
    <p:extLst>
      <p:ext uri="{BB962C8B-B14F-4D97-AF65-F5344CB8AC3E}">
        <p14:creationId xmlns:p14="http://schemas.microsoft.com/office/powerpoint/2010/main" val="2456200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incredibly lucky to offer our own range of dementia-friendly vinyl safety flooring, which like our electric care showers, has also been awarded dementia-friendly product accreditation from the DSDC.</a:t>
            </a:r>
          </a:p>
          <a:p>
            <a:endParaRPr lang="en-GB" dirty="0"/>
          </a:p>
          <a:p>
            <a:r>
              <a:rPr lang="en-GB" dirty="0"/>
              <a:t>All six colours received the highest grading of 1A meaning they’re ideal for installation in dementia-friendly bathroom spaces, with the range of warm and homely colours designed to help offer the appropriate level of colour contrast against sanitaryware.</a:t>
            </a:r>
          </a:p>
          <a:p>
            <a:endParaRPr lang="en-GB" dirty="0"/>
          </a:p>
          <a:p>
            <a:r>
              <a:rPr lang="en-GB" dirty="0"/>
              <a:t>There is no pattern or flecks which is designed to help reduce confusion for people living with dementia.</a:t>
            </a:r>
          </a:p>
          <a:p>
            <a:endParaRPr lang="en-GB" dirty="0"/>
          </a:p>
          <a:p>
            <a:r>
              <a:rPr lang="en-GB" dirty="0"/>
              <a:t>The slip resistance of our flooring is also very high when tested in wet and soapy conditions, something it achieves without the surface of the flooring being so abrasive that it damages delicate skin.</a:t>
            </a:r>
          </a:p>
          <a:p>
            <a:endParaRPr lang="en-GB" dirty="0"/>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23</a:t>
            </a:fld>
            <a:endParaRPr lang="en-GB"/>
          </a:p>
        </p:txBody>
      </p:sp>
    </p:spTree>
    <p:extLst>
      <p:ext uri="{BB962C8B-B14F-4D97-AF65-F5344CB8AC3E}">
        <p14:creationId xmlns:p14="http://schemas.microsoft.com/office/powerpoint/2010/main" val="3197565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lucky to offer a broad range of accessories that offer colour contrast, ideal for dementia-friendly bathrooms:</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Our range of care shower screens are offered in white or silver grey and come with colour contrasting handles and latches; curtain rails are also offered in both white or grey</a:t>
            </a:r>
          </a:p>
          <a:p>
            <a:pPr marL="171450" indent="-171450">
              <a:buFont typeface="Wingdings" panose="05000000000000000000" pitchFamily="2" charset="2"/>
              <a:buChar char="§"/>
            </a:pPr>
            <a:endParaRPr lang="en-GB" dirty="0"/>
          </a:p>
          <a:p>
            <a:pPr marL="171450" indent="-171450">
              <a:buFont typeface="Wingdings" panose="05000000000000000000" pitchFamily="2" charset="2"/>
              <a:buChar char="§"/>
            </a:pPr>
            <a:r>
              <a:rPr lang="en-GB" dirty="0"/>
              <a:t>Our ergonomic toilet seats are available in blue, mid-grey and navy blue to help offer colour contrast against sanitaryware, walls and flooring</a:t>
            </a:r>
          </a:p>
          <a:p>
            <a:pPr marL="171450" indent="-171450">
              <a:buFont typeface="Wingdings" panose="05000000000000000000" pitchFamily="2" charset="2"/>
              <a:buChar char="§"/>
            </a:pPr>
            <a:r>
              <a:rPr lang="en-GB" dirty="0"/>
              <a:t>2000 Series Seats are white as standard but offered with blue, light grey, mid-grey, and navy arms and padded seat cushions to highlight these key areas</a:t>
            </a:r>
          </a:p>
          <a:p>
            <a:pPr marL="171450" indent="-171450">
              <a:buFont typeface="Wingdings" panose="05000000000000000000" pitchFamily="2" charset="2"/>
              <a:buChar char="§"/>
            </a:pPr>
            <a:r>
              <a:rPr lang="en-GB" dirty="0"/>
              <a:t>Our epoxy coated grab rails are also offered in blue, mid-grey and navy to ensure sufficient contrast against walls</a:t>
            </a:r>
          </a:p>
          <a:p>
            <a:pPr marL="0" indent="0">
              <a:buFont typeface="Wingdings" panose="05000000000000000000" pitchFamily="2" charset="2"/>
              <a:buNone/>
            </a:pPr>
            <a:endParaRPr lang="en-GB" dirty="0"/>
          </a:p>
          <a:p>
            <a:pPr marL="171450" indent="-171450">
              <a:buFont typeface="Wingdings" panose="05000000000000000000" pitchFamily="2" charset="2"/>
              <a:buChar char="§"/>
            </a:pPr>
            <a:r>
              <a:rPr lang="en-GB" dirty="0"/>
              <a:t>Additionally, we also offer a mid-grey waste cover for Tuff Form wet room formers finished with safety flooring; the idea is that this can be used with grey floors to help the waste blend into the floor, rather than draw attention to it like a white cover, or even reflect glare like a chrome cover could – both of which could increase the fall risk of someone living with dementia</a:t>
            </a:r>
          </a:p>
        </p:txBody>
      </p:sp>
      <p:sp>
        <p:nvSpPr>
          <p:cNvPr id="4" name="Slide Number Placeholder 3"/>
          <p:cNvSpPr>
            <a:spLocks noGrp="1"/>
          </p:cNvSpPr>
          <p:nvPr>
            <p:ph type="sldNum" sz="quarter" idx="5"/>
          </p:nvPr>
        </p:nvSpPr>
        <p:spPr/>
        <p:txBody>
          <a:bodyPr/>
          <a:lstStyle/>
          <a:p>
            <a:fld id="{063F8A53-9C33-5E46-B372-ED45823B9049}" type="slidenum">
              <a:rPr lang="en-GB" smtClean="0"/>
              <a:t>24</a:t>
            </a:fld>
            <a:endParaRPr lang="en-GB"/>
          </a:p>
        </p:txBody>
      </p:sp>
    </p:spTree>
    <p:extLst>
      <p:ext uri="{BB962C8B-B14F-4D97-AF65-F5344CB8AC3E}">
        <p14:creationId xmlns:p14="http://schemas.microsoft.com/office/powerpoint/2010/main" val="156453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we also offer our own Task Focused Lighting Kit which includes two large LED lights to brighten the whole bathroom, along with three narrow beam downlights to help highlight key task areas of the bathroom, such as the toilet, sink and showering area.</a:t>
            </a:r>
          </a:p>
          <a:p>
            <a:endParaRPr lang="en-GB" dirty="0"/>
          </a:p>
          <a:p>
            <a:r>
              <a:rPr lang="en-GB" dirty="0"/>
              <a:t>Our range of lever handle taps feature red/blue temperature indicators on the top of the tap head, as well as extended lever handles that are easy to use and familiar, with a lever handle flush mechanism also available for our range of cisterns, again to increase familiarity within the bathroom and make the flush easier to operate.</a:t>
            </a:r>
          </a:p>
        </p:txBody>
      </p:sp>
      <p:sp>
        <p:nvSpPr>
          <p:cNvPr id="4" name="Slide Number Placeholder 3"/>
          <p:cNvSpPr>
            <a:spLocks noGrp="1"/>
          </p:cNvSpPr>
          <p:nvPr>
            <p:ph type="sldNum" sz="quarter" idx="5"/>
          </p:nvPr>
        </p:nvSpPr>
        <p:spPr/>
        <p:txBody>
          <a:bodyPr/>
          <a:lstStyle/>
          <a:p>
            <a:fld id="{063F8A53-9C33-5E46-B372-ED45823B9049}" type="slidenum">
              <a:rPr lang="en-GB" smtClean="0"/>
              <a:t>25</a:t>
            </a:fld>
            <a:endParaRPr lang="en-GB"/>
          </a:p>
        </p:txBody>
      </p:sp>
    </p:spTree>
    <p:extLst>
      <p:ext uri="{BB962C8B-B14F-4D97-AF65-F5344CB8AC3E}">
        <p14:creationId xmlns:p14="http://schemas.microsoft.com/office/powerpoint/2010/main" val="25925779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GB" sz="1200" dirty="0"/>
              <a:t>Just a little bit of information now about the team at AKW, for those of you who aren’t as familiar with who we are and what we do.</a:t>
            </a:r>
          </a:p>
          <a:p>
            <a:pPr marL="0" indent="0">
              <a:lnSpc>
                <a:spcPct val="120000"/>
              </a:lnSpc>
              <a:buNone/>
            </a:pPr>
            <a:endParaRPr lang="en-GB" sz="1200" dirty="0"/>
          </a:p>
          <a:p>
            <a:pPr marL="0" indent="0">
              <a:lnSpc>
                <a:spcPct val="120000"/>
              </a:lnSpc>
              <a:buNone/>
            </a:pPr>
            <a:r>
              <a:rPr lang="en-GB" sz="1200" dirty="0"/>
              <a:t>We are the UK market leaders in accessible bathroom and kitchen solutions, with a portfolio of over 5,500 products designed by our in-house engineers to help you create inclusive, practical, yet beautiful spaces that make life better for people living with reduced mobility, dementia, or visual impairment.</a:t>
            </a:r>
          </a:p>
          <a:p>
            <a:pPr marL="0" indent="0">
              <a:lnSpc>
                <a:spcPct val="120000"/>
              </a:lnSpc>
              <a:buNone/>
            </a:pPr>
            <a:endParaRPr lang="en-GB" sz="1200" dirty="0"/>
          </a:p>
          <a:p>
            <a:pPr marL="0" indent="0">
              <a:lnSpc>
                <a:spcPct val="120000"/>
              </a:lnSpc>
              <a:buNone/>
            </a:pPr>
            <a:r>
              <a:rPr lang="en-GB" sz="1200" dirty="0"/>
              <a:t>Over the last forty years, AKW has grown from a small business in Worcestershire to a market-leading international operation:</a:t>
            </a:r>
          </a:p>
          <a:p>
            <a:pPr>
              <a:lnSpc>
                <a:spcPct val="120000"/>
              </a:lnSpc>
              <a:buFont typeface="Wingdings" panose="05000000000000000000" pitchFamily="2" charset="2"/>
              <a:buChar char="§"/>
            </a:pPr>
            <a:r>
              <a:rPr lang="en-GB" sz="1200" dirty="0"/>
              <a:t> We’ve more than 200 UK-based colleagues, with another 90 elsewhere in the Group which make up our Isle of Man-based engineering department, and our European business who operate on the French and Belgian border and supply countries across the EU</a:t>
            </a:r>
          </a:p>
          <a:p>
            <a:pPr>
              <a:lnSpc>
                <a:spcPct val="120000"/>
              </a:lnSpc>
              <a:buFont typeface="Wingdings" panose="05000000000000000000" pitchFamily="2" charset="2"/>
              <a:buChar char="§"/>
            </a:pPr>
            <a:r>
              <a:rPr lang="en-GB" sz="1200" dirty="0"/>
              <a:t> We’re very proud to have served over 1 million satisfied customers in our time</a:t>
            </a:r>
          </a:p>
          <a:p>
            <a:pPr>
              <a:lnSpc>
                <a:spcPct val="120000"/>
              </a:lnSpc>
              <a:buFont typeface="Wingdings" panose="05000000000000000000" pitchFamily="2" charset="2"/>
              <a:buChar char="§"/>
            </a:pPr>
            <a:r>
              <a:rPr lang="en-GB" sz="1200" dirty="0"/>
              <a:t> We’re extremely fortunate to have world-class manufacturing facilities, both in the UK and on the Isle of Man</a:t>
            </a:r>
          </a:p>
          <a:p>
            <a:pPr>
              <a:lnSpc>
                <a:spcPct val="120000"/>
              </a:lnSpc>
              <a:buFont typeface="Wingdings" panose="05000000000000000000" pitchFamily="2" charset="2"/>
              <a:buChar char="§"/>
            </a:pPr>
            <a:r>
              <a:rPr lang="en-GB" sz="1200" dirty="0"/>
              <a:t> Through our partnership with XPO Logistics, we have a dedicated fleet of more than 30 vehicles providing door-to-door delivery service</a:t>
            </a:r>
          </a:p>
          <a:p>
            <a:pPr>
              <a:lnSpc>
                <a:spcPct val="120000"/>
              </a:lnSpc>
              <a:buFont typeface="Wingdings" panose="05000000000000000000" pitchFamily="2" charset="2"/>
              <a:buChar char="§"/>
            </a:pPr>
            <a:r>
              <a:rPr lang="en-GB" sz="1200" dirty="0"/>
              <a:t> We have 3 national distribution warehouses covering over 3.5 million sq. feet</a:t>
            </a:r>
          </a:p>
          <a:p>
            <a:pPr>
              <a:lnSpc>
                <a:spcPct val="120000"/>
              </a:lnSpc>
              <a:buFont typeface="Wingdings" panose="05000000000000000000" pitchFamily="2" charset="2"/>
              <a:buChar char="§"/>
            </a:pPr>
            <a:r>
              <a:rPr lang="en-GB" sz="1200" dirty="0"/>
              <a:t> And our nationwide team of sales and surveying experts total over 60</a:t>
            </a:r>
          </a:p>
          <a:p>
            <a:pPr marL="0" indent="0">
              <a:lnSpc>
                <a:spcPct val="120000"/>
              </a:lnSpc>
              <a:buNone/>
            </a:pPr>
            <a:endParaRPr lang="en-GB" sz="1200" dirty="0"/>
          </a:p>
        </p:txBody>
      </p:sp>
      <p:sp>
        <p:nvSpPr>
          <p:cNvPr id="4" name="Slide Number Placeholder 3"/>
          <p:cNvSpPr>
            <a:spLocks noGrp="1"/>
          </p:cNvSpPr>
          <p:nvPr>
            <p:ph type="sldNum" sz="quarter" idx="5"/>
          </p:nvPr>
        </p:nvSpPr>
        <p:spPr/>
        <p:txBody>
          <a:bodyPr/>
          <a:lstStyle/>
          <a:p>
            <a:fld id="{063F8A53-9C33-5E46-B372-ED45823B9049}" type="slidenum">
              <a:rPr lang="en-GB" smtClean="0"/>
              <a:t>26</a:t>
            </a:fld>
            <a:endParaRPr lang="en-GB"/>
          </a:p>
        </p:txBody>
      </p:sp>
    </p:spTree>
    <p:extLst>
      <p:ext uri="{BB962C8B-B14F-4D97-AF65-F5344CB8AC3E}">
        <p14:creationId xmlns:p14="http://schemas.microsoft.com/office/powerpoint/2010/main" val="1361635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key dates that help to explain where we’ve come from:</a:t>
            </a:r>
          </a:p>
          <a:p>
            <a:endParaRPr lang="en-GB" dirty="0"/>
          </a:p>
          <a:p>
            <a:r>
              <a:rPr lang="en-GB" dirty="0"/>
              <a:t>Back in 1982, AKW was founded by Anthony Keith Webb in Worcester. The story goes that Anthony got into the business when he designed his own level-access shower tray for his mother, after finding it difficult to locate a suitable product for her needs on the market.</a:t>
            </a:r>
          </a:p>
          <a:p>
            <a:endParaRPr lang="en-GB" dirty="0"/>
          </a:p>
          <a:p>
            <a:r>
              <a:rPr lang="en-GB" dirty="0"/>
              <a:t>In 1996 we began manufacturing accessible kitchens in Dudley; production moved to the Isle of Man in 2010, and in 2025 we moved this back to our site in Middlewich, Cheshire.</a:t>
            </a:r>
          </a:p>
          <a:p>
            <a:endParaRPr lang="en-GB" dirty="0"/>
          </a:p>
          <a:p>
            <a:r>
              <a:rPr lang="en-GB" dirty="0"/>
              <a:t>In 2002 AKW launched their own range of grab rails and shower seats; and our 4000 Series Shower seat is the most-widely specified shower seat in the UK care market.</a:t>
            </a:r>
          </a:p>
          <a:p>
            <a:endParaRPr lang="en-GB" dirty="0"/>
          </a:p>
          <a:p>
            <a:r>
              <a:rPr lang="en-GB" dirty="0"/>
              <a:t>In 2014 we released our first edition of the AKW dementia-friendly bathroom design guide, which we updated with the support of the DSDC at the University of Stirling for publication in 2025.</a:t>
            </a:r>
          </a:p>
          <a:p>
            <a:endParaRPr lang="en-GB" dirty="0"/>
          </a:p>
          <a:p>
            <a:r>
              <a:rPr lang="en-GB" dirty="0"/>
              <a:t>2015 saw us introduce AKW electric showers and wet room formers, two key components in the creation of accessible bathrooms. The AKW SmartCare Lever Electric Shower is our most popular model of care shower, it’s also dementia-friendly product accredited by the DSDC – along with the AKW SmartCare Plus – and was the first electric shower in the UK to receive that accreditation.</a:t>
            </a:r>
          </a:p>
          <a:p>
            <a:endParaRPr lang="en-GB" dirty="0"/>
          </a:p>
          <a:p>
            <a:r>
              <a:rPr lang="en-GB" dirty="0"/>
              <a:t>In 2022, AKW Holdings Group our parent company acquired Contour Showers Ltd which enabled us to further grow within our industry, and lead to the building of Parsons House, our brand-new, purpose-built manufacturing facility, showroom and distribution centre in Middlewich, that opened in 2024.</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27</a:t>
            </a:fld>
            <a:endParaRPr lang="en-GB"/>
          </a:p>
        </p:txBody>
      </p:sp>
    </p:spTree>
    <p:extLst>
      <p:ext uri="{BB962C8B-B14F-4D97-AF65-F5344CB8AC3E}">
        <p14:creationId xmlns:p14="http://schemas.microsoft.com/office/powerpoint/2010/main" val="2993697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 what sets AKW apart?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We’re the Industry Innovators - Our portfolio has over 5,500 products designed to offer a one-stop shop solution, with our expert in-house engineers tasked with creating inclusive innovations that make life better for people living with reduced mobility, dementia, or visual impairment.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Our products are Manufactured to Last – We’re experienced manufacturers, and we oversee every stage of the production process from beginning to end, that’s why we’re confident enough to offer the longest warranties in the market and give our customers ultimate peace of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Our designs are Tried &amp; Tested – They’re independently assessed and certified by various third-party organisations, including the RNIB, DSDC and BEAB Care, to ensure they meet the required care and safety standards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Our team benefit from a Personable Sales Approach – with our experienced network of Sales Representatives there to offer insightful knowledge and practical advice, on-hand in your local area, when you need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We’re lucky to offer a Nationwide Surveying Service that reaches across the length and breadth the UK mainland – with our Surveyors able to conduct on-site visits and provide drawings to design the most effective adaptation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We’re Here to Help - Our Customer Services department is comprised of regional advisors trained to deliver market-leading support to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Always Prioritise Safety – with our Quality Control colleagues working to ISO standards and rigorously inspecting our products before dispatch.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have a very reliable Dedicated Transport Network - With stock available from several UK-wide distribution hubs, we’re able to provide next-working-day delivery services in partnership with XPO and DPD, who delivered an impressive 99.16% of orders on time and in full in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offer fantastic Aftersales Assistance – You can take advantage of expert aftersales guidance and assistance from our Technical Team who are just at the end of the phone.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dirty="0"/>
              <a:t>And we can deliver On-Site Care &amp; Repair – With our skilled nationwide team of Maintenance Engineers able to offer on-site technical support within 3-working-days, if required.</a:t>
            </a:r>
          </a:p>
        </p:txBody>
      </p:sp>
      <p:sp>
        <p:nvSpPr>
          <p:cNvPr id="4" name="Slide Number Placeholder 3"/>
          <p:cNvSpPr>
            <a:spLocks noGrp="1"/>
          </p:cNvSpPr>
          <p:nvPr>
            <p:ph type="sldNum" sz="quarter" idx="5"/>
          </p:nvPr>
        </p:nvSpPr>
        <p:spPr/>
        <p:txBody>
          <a:bodyPr/>
          <a:lstStyle/>
          <a:p>
            <a:fld id="{063F8A53-9C33-5E46-B372-ED45823B9049}" type="slidenum">
              <a:rPr lang="en-GB" smtClean="0"/>
              <a:t>28</a:t>
            </a:fld>
            <a:endParaRPr lang="en-GB"/>
          </a:p>
        </p:txBody>
      </p:sp>
    </p:spTree>
    <p:extLst>
      <p:ext uri="{BB962C8B-B14F-4D97-AF65-F5344CB8AC3E}">
        <p14:creationId xmlns:p14="http://schemas.microsoft.com/office/powerpoint/2010/main" val="3275809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just want to share one final thought before we conclude today’s session. </a:t>
            </a:r>
          </a:p>
          <a:p>
            <a:endParaRPr lang="en-GB" dirty="0"/>
          </a:p>
          <a:p>
            <a:r>
              <a:rPr lang="en-GB" dirty="0"/>
              <a:t>We believe that a well-designed dementia-friendly bathroom doesn’t have to cost more than one that isn’t and doesn’t have to look like a hospital bathroom.</a:t>
            </a:r>
          </a:p>
          <a:p>
            <a:endParaRPr lang="en-GB" dirty="0"/>
          </a:p>
          <a:p>
            <a:r>
              <a:rPr lang="en-GB" sz="1200" dirty="0"/>
              <a:t>But to create a safe, inclusive space that promotes independent living and dignity, we need to make specific and considered decisions when designing and specifying.</a:t>
            </a:r>
          </a:p>
          <a:p>
            <a:endParaRPr lang="en-GB" sz="1200" dirty="0"/>
          </a:p>
          <a:p>
            <a:r>
              <a:rPr lang="en-GB" sz="1200" dirty="0"/>
              <a:t>For general information about designing dementia-friendly bathrooms, you can download our guide which has been produced with the team at the Dementia Services Development Centre at the University of Stirling.</a:t>
            </a:r>
          </a:p>
          <a:p>
            <a:endParaRPr lang="en-GB" sz="120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29</a:t>
            </a:fld>
            <a:endParaRPr lang="en-GB"/>
          </a:p>
        </p:txBody>
      </p:sp>
    </p:spTree>
    <p:extLst>
      <p:ext uri="{BB962C8B-B14F-4D97-AF65-F5344CB8AC3E}">
        <p14:creationId xmlns:p14="http://schemas.microsoft.com/office/powerpoint/2010/main" val="146872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adapting a bathroom for a person living with dementia so incredibly important? </a:t>
            </a:r>
          </a:p>
          <a:p>
            <a:endParaRPr lang="en-GB" dirty="0"/>
          </a:p>
          <a:p>
            <a:r>
              <a:rPr lang="en-GB" dirty="0"/>
              <a:t>Because - as Lynsey Hutchinson, Senior Interior Designer - points out: </a:t>
            </a:r>
            <a:r>
              <a:rPr lang="en-GB" i="1" dirty="0"/>
              <a:t>“Poor design considerations can have a devastating effect on the lives of older people and people living with dementia or other impairments.”</a:t>
            </a:r>
            <a:br>
              <a:rPr lang="en-GB" dirty="0"/>
            </a:br>
            <a:br>
              <a:rPr lang="en-GB" dirty="0"/>
            </a:br>
            <a:r>
              <a:rPr lang="en-GB" dirty="0"/>
              <a:t>For many of us, the placement of lighting or installation of accessories might be an afterthought because the vast majority of us experience the world in a fairly typical way that most people can relate to. That is why it’s critical we take the time to understand how a person with dementia experiences the world differently, as it will enable you to make sound design choices that </a:t>
            </a:r>
            <a:r>
              <a:rPr lang="en-GB" i="1" dirty="0"/>
              <a:t>“improve the lives of people living with dementia.” </a:t>
            </a:r>
            <a:r>
              <a:rPr lang="en-GB" dirty="0"/>
              <a:t>– which is the ultimate goal.</a:t>
            </a:r>
          </a:p>
        </p:txBody>
      </p:sp>
      <p:sp>
        <p:nvSpPr>
          <p:cNvPr id="4" name="Slide Number Placeholder 3"/>
          <p:cNvSpPr>
            <a:spLocks noGrp="1"/>
          </p:cNvSpPr>
          <p:nvPr>
            <p:ph type="sldNum" sz="quarter" idx="5"/>
          </p:nvPr>
        </p:nvSpPr>
        <p:spPr/>
        <p:txBody>
          <a:bodyPr/>
          <a:lstStyle/>
          <a:p>
            <a:fld id="{063F8A53-9C33-5E46-B372-ED45823B9049}" type="slidenum">
              <a:rPr lang="en-GB" smtClean="0"/>
              <a:t>3</a:t>
            </a:fld>
            <a:endParaRPr lang="en-GB"/>
          </a:p>
        </p:txBody>
      </p:sp>
    </p:spTree>
    <p:extLst>
      <p:ext uri="{BB962C8B-B14F-4D97-AF65-F5344CB8AC3E}">
        <p14:creationId xmlns:p14="http://schemas.microsoft.com/office/powerpoint/2010/main" val="3164439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GB" dirty="0"/>
              <a:t>For more product information and best practice design advice on specifying for clients with a range of conditions and care requirements, please visit the AKW Clinical Hub, which is home to a collection of digital resources, including videos and educational guides.</a:t>
            </a:r>
          </a:p>
        </p:txBody>
      </p:sp>
      <p:sp>
        <p:nvSpPr>
          <p:cNvPr id="4" name="Slide Number Placeholder 3"/>
          <p:cNvSpPr>
            <a:spLocks noGrp="1"/>
          </p:cNvSpPr>
          <p:nvPr>
            <p:ph type="sldNum" sz="quarter" idx="5"/>
          </p:nvPr>
        </p:nvSpPr>
        <p:spPr/>
        <p:txBody>
          <a:bodyPr/>
          <a:lstStyle/>
          <a:p>
            <a:fld id="{063F8A53-9C33-5E46-B372-ED45823B9049}" type="slidenum">
              <a:rPr lang="en-GB" smtClean="0"/>
              <a:t>30</a:t>
            </a:fld>
            <a:endParaRPr lang="en-GB"/>
          </a:p>
        </p:txBody>
      </p:sp>
    </p:spTree>
    <p:extLst>
      <p:ext uri="{BB962C8B-B14F-4D97-AF65-F5344CB8AC3E}">
        <p14:creationId xmlns:p14="http://schemas.microsoft.com/office/powerpoint/2010/main" val="1468721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so much for your time today, I hope this session has been beneficial; if you have any questions, please feel free to ask us.</a:t>
            </a:r>
          </a:p>
        </p:txBody>
      </p:sp>
      <p:sp>
        <p:nvSpPr>
          <p:cNvPr id="4" name="Slide Number Placeholder 3"/>
          <p:cNvSpPr>
            <a:spLocks noGrp="1"/>
          </p:cNvSpPr>
          <p:nvPr>
            <p:ph type="sldNum" sz="quarter" idx="5"/>
          </p:nvPr>
        </p:nvSpPr>
        <p:spPr/>
        <p:txBody>
          <a:bodyPr/>
          <a:lstStyle/>
          <a:p>
            <a:fld id="{063F8A53-9C33-5E46-B372-ED45823B9049}" type="slidenum">
              <a:rPr lang="en-GB" smtClean="0"/>
              <a:t>31</a:t>
            </a:fld>
            <a:endParaRPr lang="en-GB"/>
          </a:p>
        </p:txBody>
      </p:sp>
    </p:spTree>
    <p:extLst>
      <p:ext uri="{BB962C8B-B14F-4D97-AF65-F5344CB8AC3E}">
        <p14:creationId xmlns:p14="http://schemas.microsoft.com/office/powerpoint/2010/main" val="297216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Dementia is essentially a group of symptoms caused by different diseases that damage the brain. </a:t>
            </a:r>
          </a:p>
          <a:p>
            <a:pPr marL="0" indent="0">
              <a:buNone/>
            </a:pPr>
            <a:endParaRPr lang="en-GB" sz="1200" dirty="0"/>
          </a:p>
          <a:p>
            <a:pPr marL="0" indent="0">
              <a:buNone/>
            </a:pPr>
            <a:r>
              <a:rPr lang="en-GB" sz="1200" dirty="0"/>
              <a:t>These symptoms include:</a:t>
            </a:r>
          </a:p>
          <a:p>
            <a:pPr>
              <a:buFont typeface="Wingdings" panose="05000000000000000000" pitchFamily="2" charset="2"/>
              <a:buChar char="§"/>
            </a:pPr>
            <a:r>
              <a:rPr lang="en-GB" sz="1200" dirty="0"/>
              <a:t> Memory loss </a:t>
            </a:r>
          </a:p>
          <a:p>
            <a:pPr>
              <a:buFont typeface="Wingdings" panose="05000000000000000000" pitchFamily="2" charset="2"/>
              <a:buChar char="§"/>
            </a:pPr>
            <a:r>
              <a:rPr lang="en-GB" sz="1200" dirty="0"/>
              <a:t> Confusion and needing help completing daily tasks, such as bathing, dressing, and eating</a:t>
            </a:r>
          </a:p>
          <a:p>
            <a:pPr>
              <a:buFont typeface="Wingdings" panose="05000000000000000000" pitchFamily="2" charset="2"/>
              <a:buChar char="§"/>
            </a:pPr>
            <a:r>
              <a:rPr lang="en-GB" sz="1200" dirty="0"/>
              <a:t> Problems with language and understanding </a:t>
            </a:r>
          </a:p>
          <a:p>
            <a:pPr>
              <a:buFont typeface="Wingdings" panose="05000000000000000000" pitchFamily="2" charset="2"/>
              <a:buChar char="§"/>
            </a:pPr>
            <a:r>
              <a:rPr lang="en-GB" sz="1200" dirty="0"/>
              <a:t> Changes in behaviour and personality </a:t>
            </a:r>
          </a:p>
          <a:p>
            <a:pPr>
              <a:buFont typeface="Wingdings" panose="05000000000000000000" pitchFamily="2" charset="2"/>
              <a:buChar char="§"/>
            </a:pPr>
            <a:endParaRPr lang="en-GB" sz="1200" dirty="0"/>
          </a:p>
          <a:p>
            <a:pPr marL="0" indent="0">
              <a:buNone/>
            </a:pPr>
            <a:r>
              <a:rPr lang="en-GB" sz="1200" dirty="0"/>
              <a:t>Dementia is progressive which means that although symptoms may be relatively mild at first, they will get worse over time.</a:t>
            </a:r>
          </a:p>
          <a:p>
            <a:pPr marL="0" indent="0">
              <a:buNone/>
            </a:pPr>
            <a:endParaRPr lang="en-GB" sz="1200" dirty="0"/>
          </a:p>
          <a:p>
            <a:pPr marL="0" indent="0">
              <a:buNone/>
            </a:pPr>
            <a:r>
              <a:rPr lang="en-GB" sz="1200" dirty="0"/>
              <a:t>There are also many types of dementia; Alzheimer’s disease is the most common, followed by vascular dementia.</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4</a:t>
            </a:fld>
            <a:endParaRPr lang="en-GB"/>
          </a:p>
        </p:txBody>
      </p:sp>
    </p:spTree>
    <p:extLst>
      <p:ext uri="{BB962C8B-B14F-4D97-AF65-F5344CB8AC3E}">
        <p14:creationId xmlns:p14="http://schemas.microsoft.com/office/powerpoint/2010/main" val="242793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127A-42F3-7FE6-D1B3-6ADFB59E5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FACC6-77FE-F5E8-8B7D-2B6A06195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D5BA6-A92D-9FC0-830A-ED89E171CAE3}"/>
              </a:ext>
            </a:extLst>
          </p:cNvPr>
          <p:cNvSpPr>
            <a:spLocks noGrp="1"/>
          </p:cNvSpPr>
          <p:nvPr>
            <p:ph type="body" idx="1"/>
          </p:nvPr>
        </p:nvSpPr>
        <p:spPr/>
        <p:txBody>
          <a:bodyPr/>
          <a:lstStyle/>
          <a:p>
            <a:pPr>
              <a:buFont typeface="Wingdings" panose="05000000000000000000" pitchFamily="2" charset="2"/>
              <a:buNone/>
            </a:pPr>
            <a:r>
              <a:rPr lang="en-GB" sz="1200" dirty="0"/>
              <a:t>Some facts and figures now about the reality of dementia in the UK that have been published by the Alzheimer’s Society:</a:t>
            </a:r>
          </a:p>
          <a:p>
            <a:pPr>
              <a:buFont typeface="Wingdings" panose="05000000000000000000" pitchFamily="2" charset="2"/>
              <a:buChar char="§"/>
            </a:pPr>
            <a:endParaRPr lang="en-GB" sz="1200" dirty="0"/>
          </a:p>
          <a:p>
            <a:pPr>
              <a:buFont typeface="Wingdings" panose="05000000000000000000" pitchFamily="2" charset="2"/>
              <a:buChar char="§"/>
            </a:pPr>
            <a:r>
              <a:rPr lang="en-GB" sz="1200" dirty="0"/>
              <a:t> It’s estimated that 1 in 3 people born today will be diagnosed with dementia in their lifetime</a:t>
            </a:r>
          </a:p>
          <a:p>
            <a:pPr>
              <a:buFont typeface="Wingdings" panose="05000000000000000000" pitchFamily="2" charset="2"/>
              <a:buChar char="§"/>
            </a:pPr>
            <a:endParaRPr lang="en-GB" sz="1200" dirty="0"/>
          </a:p>
          <a:p>
            <a:pPr>
              <a:buFont typeface="Wingdings" panose="05000000000000000000" pitchFamily="2" charset="2"/>
              <a:buChar char="§"/>
            </a:pPr>
            <a:r>
              <a:rPr lang="en-GB" sz="1200" dirty="0"/>
              <a:t> Around 1 million people live with a form of dementia in the UK, with this number expected to rise to 1.4m by 2040</a:t>
            </a:r>
          </a:p>
          <a:p>
            <a:pPr marL="0" indent="0">
              <a:buNone/>
            </a:pPr>
            <a:endParaRPr lang="en-GB" sz="1200" dirty="0"/>
          </a:p>
          <a:p>
            <a:pPr>
              <a:buFont typeface="Wingdings" panose="05000000000000000000" pitchFamily="2" charset="2"/>
              <a:buChar char="§"/>
            </a:pPr>
            <a:r>
              <a:rPr lang="en-GB" sz="1200" dirty="0"/>
              <a:t> Nearly 210,000 people are diagnosed with dementia every year; with a new diagnosis occurring roughly every 3 minutes</a:t>
            </a:r>
          </a:p>
          <a:p>
            <a:pPr marL="0" indent="0">
              <a:buNone/>
            </a:pPr>
            <a:endParaRPr lang="en-GB" sz="1200" dirty="0"/>
          </a:p>
          <a:p>
            <a:pPr>
              <a:buFont typeface="Wingdings" panose="05000000000000000000" pitchFamily="2" charset="2"/>
              <a:buChar char="§"/>
            </a:pPr>
            <a:r>
              <a:rPr lang="en-GB" sz="1200" dirty="0"/>
              <a:t> 1 in 6 people aged over 80 have dementia and it’s the most common reason for care home admissions in this country</a:t>
            </a:r>
          </a:p>
          <a:p>
            <a:pPr>
              <a:buFont typeface="Wingdings" panose="05000000000000000000" pitchFamily="2" charset="2"/>
              <a:buChar char="§"/>
            </a:pPr>
            <a:endParaRPr lang="en-GB" sz="1200" dirty="0"/>
          </a:p>
          <a:p>
            <a:pPr>
              <a:buFont typeface="Wingdings" panose="05000000000000000000" pitchFamily="2" charset="2"/>
              <a:buChar char="§"/>
            </a:pPr>
            <a:r>
              <a:rPr lang="en-GB" sz="1200" dirty="0"/>
              <a:t> Approximately 70% of people living in care homes have dementia or experience severe memory problems</a:t>
            </a:r>
          </a:p>
          <a:p>
            <a:pPr>
              <a:buFont typeface="Wingdings" panose="05000000000000000000" pitchFamily="2" charset="2"/>
              <a:buChar char="§"/>
            </a:pPr>
            <a:endParaRPr lang="en-GB" sz="1200" dirty="0"/>
          </a:p>
          <a:p>
            <a:pPr>
              <a:buFont typeface="Wingdings" panose="05000000000000000000" pitchFamily="2" charset="2"/>
              <a:buChar char="§"/>
            </a:pPr>
            <a:r>
              <a:rPr lang="en-GB" sz="1200" dirty="0"/>
              <a:t> And finally, around 60% of people who draw on support from homecare providers across the UK are living with dementia</a:t>
            </a:r>
          </a:p>
          <a:p>
            <a:endParaRPr lang="en-GB" dirty="0"/>
          </a:p>
        </p:txBody>
      </p:sp>
      <p:sp>
        <p:nvSpPr>
          <p:cNvPr id="4" name="Slide Number Placeholder 3">
            <a:extLst>
              <a:ext uri="{FF2B5EF4-FFF2-40B4-BE49-F238E27FC236}">
                <a16:creationId xmlns:a16="http://schemas.microsoft.com/office/drawing/2014/main" id="{0E407523-4F3A-9E45-E170-CD7EF9E90562}"/>
              </a:ext>
            </a:extLst>
          </p:cNvPr>
          <p:cNvSpPr>
            <a:spLocks noGrp="1"/>
          </p:cNvSpPr>
          <p:nvPr>
            <p:ph type="sldNum" sz="quarter" idx="5"/>
          </p:nvPr>
        </p:nvSpPr>
        <p:spPr/>
        <p:txBody>
          <a:bodyPr/>
          <a:lstStyle/>
          <a:p>
            <a:fld id="{063F8A53-9C33-5E46-B372-ED45823B9049}" type="slidenum">
              <a:rPr lang="en-GB" smtClean="0"/>
              <a:t>5</a:t>
            </a:fld>
            <a:endParaRPr lang="en-GB"/>
          </a:p>
        </p:txBody>
      </p:sp>
    </p:spTree>
    <p:extLst>
      <p:ext uri="{BB962C8B-B14F-4D97-AF65-F5344CB8AC3E}">
        <p14:creationId xmlns:p14="http://schemas.microsoft.com/office/powerpoint/2010/main" val="3062804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GB" dirty="0"/>
              <a:t>For people living with dementia, the bathroom is one of the most challenging and dangerous places within the home.</a:t>
            </a:r>
          </a:p>
          <a:p>
            <a:pPr marL="0" indent="0">
              <a:lnSpc>
                <a:spcPct val="120000"/>
              </a:lnSpc>
              <a:buNone/>
            </a:pPr>
            <a:endParaRPr lang="en-GB" dirty="0"/>
          </a:p>
          <a:p>
            <a:pPr marL="0" indent="0">
              <a:lnSpc>
                <a:spcPct val="120000"/>
              </a:lnSpc>
              <a:buNone/>
            </a:pPr>
            <a:r>
              <a:rPr lang="en-GB" dirty="0"/>
              <a:t>This is because someone with dementia will likely, over time, become less aware of the dangers in this area and are therefore at a higher risk of scalding themselves or experiencing falls. So, through careful consideration regarding the design of the bathroom, this room must be made safe.</a:t>
            </a:r>
          </a:p>
          <a:p>
            <a:pPr marL="0" indent="0">
              <a:lnSpc>
                <a:spcPct val="120000"/>
              </a:lnSpc>
              <a:buNone/>
            </a:pPr>
            <a:endParaRPr lang="en-GB" b="0" dirty="0"/>
          </a:p>
          <a:p>
            <a:pPr marL="0" indent="0">
              <a:lnSpc>
                <a:spcPct val="120000"/>
              </a:lnSpc>
              <a:buNone/>
            </a:pPr>
            <a:r>
              <a:rPr lang="en-GB" b="0" dirty="0"/>
              <a:t>There are many different hazards within the bathroom for people with dementia; they include:</a:t>
            </a:r>
          </a:p>
          <a:p>
            <a:pPr>
              <a:lnSpc>
                <a:spcPct val="120000"/>
              </a:lnSpc>
              <a:buFont typeface="Wingdings" panose="05000000000000000000" pitchFamily="2" charset="2"/>
              <a:buChar char="§"/>
            </a:pPr>
            <a:r>
              <a:rPr lang="en-GB" dirty="0"/>
              <a:t> Visual confusion which can lead to falls</a:t>
            </a:r>
          </a:p>
          <a:p>
            <a:pPr>
              <a:lnSpc>
                <a:spcPct val="120000"/>
              </a:lnSpc>
              <a:buFont typeface="Wingdings" panose="05000000000000000000" pitchFamily="2" charset="2"/>
              <a:buChar char="§"/>
            </a:pPr>
            <a:r>
              <a:rPr lang="en-GB" dirty="0"/>
              <a:t> Trip points and sharp objects</a:t>
            </a:r>
          </a:p>
          <a:p>
            <a:pPr>
              <a:lnSpc>
                <a:spcPct val="120000"/>
              </a:lnSpc>
              <a:buFont typeface="Wingdings" panose="05000000000000000000" pitchFamily="2" charset="2"/>
              <a:buChar char="§"/>
            </a:pPr>
            <a:r>
              <a:rPr lang="en-GB" dirty="0"/>
              <a:t> Slippery floors</a:t>
            </a:r>
          </a:p>
          <a:p>
            <a:pPr>
              <a:lnSpc>
                <a:spcPct val="120000"/>
              </a:lnSpc>
              <a:buFont typeface="Wingdings" panose="05000000000000000000" pitchFamily="2" charset="2"/>
              <a:buChar char="§"/>
            </a:pPr>
            <a:r>
              <a:rPr lang="en-GB" dirty="0"/>
              <a:t> Confusing layouts</a:t>
            </a:r>
          </a:p>
          <a:p>
            <a:pPr>
              <a:lnSpc>
                <a:spcPct val="120000"/>
              </a:lnSpc>
              <a:buFont typeface="Wingdings" panose="05000000000000000000" pitchFamily="2" charset="2"/>
              <a:buChar char="§"/>
            </a:pPr>
            <a:r>
              <a:rPr lang="en-GB" dirty="0"/>
              <a:t> and unfamiliarity with modern fixtures and fittings, such as taps</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6</a:t>
            </a:fld>
            <a:endParaRPr lang="en-GB"/>
          </a:p>
        </p:txBody>
      </p:sp>
    </p:spTree>
    <p:extLst>
      <p:ext uri="{BB962C8B-B14F-4D97-AF65-F5344CB8AC3E}">
        <p14:creationId xmlns:p14="http://schemas.microsoft.com/office/powerpoint/2010/main" val="1256401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key things to consider when designing a dementia-friendly bathroom.</a:t>
            </a:r>
          </a:p>
          <a:p>
            <a:endParaRPr lang="en-GB" dirty="0"/>
          </a:p>
          <a:p>
            <a:r>
              <a:rPr lang="en-GB" dirty="0"/>
              <a:t>The first is safety, as most people living with dementia will over time become less and less aware of basic dangers, such as scalding, trips and falls, even flooding. As architects you need to make the bathroom as safe as possible for people with dementia to use, and comfortable too, as this will reduce the likelihood of them becoming distressed, with increased distress putting them at a higher risk of injury.</a:t>
            </a:r>
          </a:p>
          <a:p>
            <a:endParaRPr lang="en-GB" dirty="0"/>
          </a:p>
          <a:p>
            <a:r>
              <a:rPr lang="en-GB" dirty="0"/>
              <a:t>The second key consideration is familiarity. As we’ve touched upon already, distressing someone with dementia can lead to a number of negative outcomes; having multiple contractors you’re unfamiliar with in your home, making loud noises for long periods of time, and rendering your bathroom unavailable for most of the day - often for several days - is distressing enough for people without dementia, let alone those with. And for most of us, seeing a shiny new bathroom at the end of it is usually a cause for celebration, but for someone with dementia, while they may have gained a much safer space, it’s one they aren’t familiar with and have to relearn how to use, which can be distressing.</a:t>
            </a:r>
          </a:p>
          <a:p>
            <a:endParaRPr lang="en-GB" dirty="0"/>
          </a:p>
          <a:p>
            <a:r>
              <a:rPr lang="en-GB" dirty="0"/>
              <a:t>The timing and delivery of an adaptation is really important because you want to minimise the amount of distress the person will experience as much as possible – which is why it is recommended that adaptations take place sooner after diagnosis, rather than later, as it allows them more time to familiarise themselves with their new bathroom, before their symptoms worsen.</a:t>
            </a:r>
          </a:p>
        </p:txBody>
      </p:sp>
      <p:sp>
        <p:nvSpPr>
          <p:cNvPr id="4" name="Slide Number Placeholder 3"/>
          <p:cNvSpPr>
            <a:spLocks noGrp="1"/>
          </p:cNvSpPr>
          <p:nvPr>
            <p:ph type="sldNum" sz="quarter" idx="5"/>
          </p:nvPr>
        </p:nvSpPr>
        <p:spPr/>
        <p:txBody>
          <a:bodyPr/>
          <a:lstStyle/>
          <a:p>
            <a:fld id="{063F8A53-9C33-5E46-B372-ED45823B9049}" type="slidenum">
              <a:rPr lang="en-GB" smtClean="0"/>
              <a:t>7</a:t>
            </a:fld>
            <a:endParaRPr lang="en-GB"/>
          </a:p>
        </p:txBody>
      </p:sp>
    </p:spTree>
    <p:extLst>
      <p:ext uri="{BB962C8B-B14F-4D97-AF65-F5344CB8AC3E}">
        <p14:creationId xmlns:p14="http://schemas.microsoft.com/office/powerpoint/2010/main" val="390530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it comes to designing a dementia-friendly bathroom there are seven considerations to bear in mind, as these will help you to create a space that is safe and comfortable for someone living with dementia to use.</a:t>
            </a:r>
          </a:p>
          <a:p>
            <a:endParaRPr lang="en-GB" dirty="0"/>
          </a:p>
          <a:p>
            <a:r>
              <a:rPr lang="en-GB" dirty="0"/>
              <a:t>These are: </a:t>
            </a:r>
          </a:p>
          <a:p>
            <a:r>
              <a:rPr lang="en-GB" dirty="0"/>
              <a:t>1. Protection against scalding and burns</a:t>
            </a:r>
          </a:p>
          <a:p>
            <a:r>
              <a:rPr lang="en-GB" dirty="0"/>
              <a:t>2. Minimising the consequences of falls</a:t>
            </a:r>
          </a:p>
          <a:p>
            <a:r>
              <a:rPr lang="en-GB" dirty="0"/>
              <a:t>3. Short-term memory loss</a:t>
            </a:r>
          </a:p>
          <a:p>
            <a:r>
              <a:rPr lang="en-GB" dirty="0"/>
              <a:t>4. Retro memory</a:t>
            </a:r>
          </a:p>
          <a:p>
            <a:r>
              <a:rPr lang="en-GB" dirty="0"/>
              <a:t>5. General confusion</a:t>
            </a:r>
          </a:p>
          <a:p>
            <a:r>
              <a:rPr lang="en-GB" dirty="0"/>
              <a:t>6. Floor colour perception</a:t>
            </a:r>
          </a:p>
          <a:p>
            <a:r>
              <a:rPr lang="en-GB" dirty="0"/>
              <a:t>7. Visual confusion</a:t>
            </a:r>
          </a:p>
          <a:p>
            <a:endParaRPr lang="en-GB" dirty="0"/>
          </a:p>
        </p:txBody>
      </p:sp>
      <p:sp>
        <p:nvSpPr>
          <p:cNvPr id="4" name="Slide Number Placeholder 3"/>
          <p:cNvSpPr>
            <a:spLocks noGrp="1"/>
          </p:cNvSpPr>
          <p:nvPr>
            <p:ph type="sldNum" sz="quarter" idx="5"/>
          </p:nvPr>
        </p:nvSpPr>
        <p:spPr/>
        <p:txBody>
          <a:bodyPr/>
          <a:lstStyle/>
          <a:p>
            <a:fld id="{063F8A53-9C33-5E46-B372-ED45823B9049}" type="slidenum">
              <a:rPr lang="en-GB" smtClean="0"/>
              <a:t>8</a:t>
            </a:fld>
            <a:endParaRPr lang="en-GB"/>
          </a:p>
        </p:txBody>
      </p:sp>
    </p:spTree>
    <p:extLst>
      <p:ext uri="{BB962C8B-B14F-4D97-AF65-F5344CB8AC3E}">
        <p14:creationId xmlns:p14="http://schemas.microsoft.com/office/powerpoint/2010/main" val="4200563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biggest dangers to people with dementia is their perception of hazards as this progressively decreases over time and means they’re more susceptible to scalding and burns.</a:t>
            </a:r>
          </a:p>
          <a:p>
            <a:endParaRPr lang="en-GB" dirty="0"/>
          </a:p>
          <a:p>
            <a:r>
              <a:rPr lang="en-GB" dirty="0"/>
              <a:t>People with dementia may forget that taps, mixer shower valves, radiators or exposed pipes in their bathroom are sometimes hot-to-touch and this can give them a shock - if they also struggle with their mobility, this can be especially dangerous if they try to use these fixtures to support or steady themselves in the event of a trip or fall.</a:t>
            </a:r>
          </a:p>
          <a:p>
            <a:endParaRPr lang="en-GB" dirty="0"/>
          </a:p>
          <a:p>
            <a:r>
              <a:rPr lang="en-GB" dirty="0"/>
              <a:t>Unregulated water temperature can also be a safety issue, for example, if you or I were in the shower and experienced a sudden temperature change due to another tap in the house being used at the same time, we would instinctively move out of the stream or adapt the flow to prevent ourselves from being scalded. People with dementia may not have that instinct and could end up being hurt.</a:t>
            </a:r>
          </a:p>
          <a:p>
            <a:endParaRPr lang="en-GB" dirty="0"/>
          </a:p>
          <a:p>
            <a:r>
              <a:rPr lang="en-GB" dirty="0"/>
              <a:t>There are several design solutions to help reduce the risk of scalds and burns when designing a dementia-friendly bathroom.</a:t>
            </a:r>
          </a:p>
          <a:p>
            <a:endParaRPr lang="en-GB" dirty="0"/>
          </a:p>
          <a:p>
            <a:r>
              <a:rPr lang="en-GB" dirty="0"/>
              <a:t>Firstly, you can install thermostatic taps and/or showers; these ensure the water temperature remains constant, so there's no risk of scalding or being shocked by a sudden temperature change.</a:t>
            </a:r>
          </a:p>
          <a:p>
            <a:endParaRPr lang="en-GB" dirty="0"/>
          </a:p>
          <a:p>
            <a:r>
              <a:rPr lang="en-GB" dirty="0"/>
              <a:t>You can opt for low surface temperature towel rails or underfloor heating as an alternative to traditional radiators.</a:t>
            </a:r>
          </a:p>
          <a:p>
            <a:endParaRPr lang="en-GB" dirty="0"/>
          </a:p>
          <a:p>
            <a:r>
              <a:rPr lang="en-GB" dirty="0"/>
              <a:t>All pipework, where possible, should be boxed in, and finally, if a mixer shower is being installed, then you should choose one with a cool-touch valve, or go for an electric shower instead.</a:t>
            </a:r>
          </a:p>
        </p:txBody>
      </p:sp>
      <p:sp>
        <p:nvSpPr>
          <p:cNvPr id="4" name="Slide Number Placeholder 3"/>
          <p:cNvSpPr>
            <a:spLocks noGrp="1"/>
          </p:cNvSpPr>
          <p:nvPr>
            <p:ph type="sldNum" sz="quarter" idx="5"/>
          </p:nvPr>
        </p:nvSpPr>
        <p:spPr/>
        <p:txBody>
          <a:bodyPr/>
          <a:lstStyle/>
          <a:p>
            <a:fld id="{063F8A53-9C33-5E46-B372-ED45823B9049}" type="slidenum">
              <a:rPr lang="en-GB" smtClean="0"/>
              <a:t>9</a:t>
            </a:fld>
            <a:endParaRPr lang="en-GB"/>
          </a:p>
        </p:txBody>
      </p:sp>
    </p:spTree>
    <p:extLst>
      <p:ext uri="{BB962C8B-B14F-4D97-AF65-F5344CB8AC3E}">
        <p14:creationId xmlns:p14="http://schemas.microsoft.com/office/powerpoint/2010/main" val="2277536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pic>
        <p:nvPicPr>
          <p:cNvPr id="22" name="Picture 21" descr="A person and person wearing hard hats and vests&#10;&#10;Description automatically generated">
            <a:extLst>
              <a:ext uri="{FF2B5EF4-FFF2-40B4-BE49-F238E27FC236}">
                <a16:creationId xmlns:a16="http://schemas.microsoft.com/office/drawing/2014/main" id="{48E825AB-929F-0AF9-CF5C-9B609F5158EA}"/>
              </a:ext>
            </a:extLst>
          </p:cNvPr>
          <p:cNvPicPr>
            <a:picLocks noChangeAspect="1"/>
          </p:cNvPicPr>
          <p:nvPr userDrawn="1"/>
        </p:nvPicPr>
        <p:blipFill rotWithShape="1">
          <a:blip r:embed="rId2"/>
          <a:srcRect t="9139" b="10948"/>
          <a:stretch/>
        </p:blipFill>
        <p:spPr>
          <a:xfrm>
            <a:off x="-1" y="0"/>
            <a:ext cx="12191999" cy="6489700"/>
          </a:xfrm>
          <a:prstGeom prst="rect">
            <a:avLst/>
          </a:prstGeom>
        </p:spPr>
      </p:pic>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14" name="Picture 13" descr="A red and black rectangle&#10;&#10;Description automatically generated">
            <a:extLst>
              <a:ext uri="{FF2B5EF4-FFF2-40B4-BE49-F238E27FC236}">
                <a16:creationId xmlns:a16="http://schemas.microsoft.com/office/drawing/2014/main" id="{06940D47-94FD-6B01-3155-4969218248A2}"/>
              </a:ext>
            </a:extLst>
          </p:cNvPr>
          <p:cNvPicPr>
            <a:picLocks noChangeAspect="1"/>
          </p:cNvPicPr>
          <p:nvPr userDrawn="1"/>
        </p:nvPicPr>
        <p:blipFill>
          <a:blip r:embed="rId3"/>
          <a:stretch>
            <a:fillRect/>
          </a:stretch>
        </p:blipFill>
        <p:spPr>
          <a:xfrm>
            <a:off x="0" y="1778000"/>
            <a:ext cx="12192000" cy="5080000"/>
          </a:xfrm>
          <a:prstGeom prst="rect">
            <a:avLst/>
          </a:prstGeom>
        </p:spPr>
      </p:pic>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4"/>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5"/>
          <a:stretch>
            <a:fillRect/>
          </a:stretch>
        </p:blipFill>
        <p:spPr>
          <a:xfrm>
            <a:off x="442011" y="3379028"/>
            <a:ext cx="1711467" cy="633009"/>
          </a:xfrm>
          <a:prstGeom prst="rect">
            <a:avLst/>
          </a:prstGeom>
        </p:spPr>
      </p:pic>
    </p:spTree>
    <p:extLst>
      <p:ext uri="{BB962C8B-B14F-4D97-AF65-F5344CB8AC3E}">
        <p14:creationId xmlns:p14="http://schemas.microsoft.com/office/powerpoint/2010/main" val="251770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D WHITE (no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133474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at Sets AKW Apar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WHAT SETS</a:t>
            </a:r>
          </a:p>
        </p:txBody>
      </p:sp>
      <p:sp>
        <p:nvSpPr>
          <p:cNvPr id="6" name="TextBox 5">
            <a:extLst>
              <a:ext uri="{FF2B5EF4-FFF2-40B4-BE49-F238E27FC236}">
                <a16:creationId xmlns:a16="http://schemas.microsoft.com/office/drawing/2014/main" id="{E7952D95-2689-CAAE-C1A7-5FA8432B5E99}"/>
              </a:ext>
            </a:extLst>
          </p:cNvPr>
          <p:cNvSpPr txBox="1"/>
          <p:nvPr userDrawn="1"/>
        </p:nvSpPr>
        <p:spPr>
          <a:xfrm>
            <a:off x="4106348" y="185553"/>
            <a:ext cx="276453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APART?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011644" y="185553"/>
            <a:ext cx="177239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AKW</a:t>
            </a:r>
          </a:p>
        </p:txBody>
      </p:sp>
      <p:pic>
        <p:nvPicPr>
          <p:cNvPr id="10" name="Picture 9" descr="A black and white logo&#10;&#10;Description automatically generated">
            <a:extLst>
              <a:ext uri="{FF2B5EF4-FFF2-40B4-BE49-F238E27FC236}">
                <a16:creationId xmlns:a16="http://schemas.microsoft.com/office/drawing/2014/main" id="{DAA2AA6A-E69D-D6AB-D7A1-4F9BECBCE2DD}"/>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1" name="Rectangle 10">
            <a:extLst>
              <a:ext uri="{FF2B5EF4-FFF2-40B4-BE49-F238E27FC236}">
                <a16:creationId xmlns:a16="http://schemas.microsoft.com/office/drawing/2014/main" id="{127C9E25-6DB3-B958-CC39-3FD62EFB0174}"/>
              </a:ext>
            </a:extLst>
          </p:cNvPr>
          <p:cNvSpPr/>
          <p:nvPr userDrawn="1"/>
        </p:nvSpPr>
        <p:spPr>
          <a:xfrm rot="5400000">
            <a:off x="102966" y="124344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DC02FEB-E753-6C4D-802C-C0328DC00ABD}"/>
              </a:ext>
            </a:extLst>
          </p:cNvPr>
          <p:cNvSpPr txBox="1"/>
          <p:nvPr userDrawn="1"/>
        </p:nvSpPr>
        <p:spPr>
          <a:xfrm>
            <a:off x="516834" y="1259905"/>
            <a:ext cx="5434704"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Industry Innovators</a:t>
            </a:r>
          </a:p>
        </p:txBody>
      </p:sp>
      <p:sp>
        <p:nvSpPr>
          <p:cNvPr id="16" name="TextBox 15">
            <a:extLst>
              <a:ext uri="{FF2B5EF4-FFF2-40B4-BE49-F238E27FC236}">
                <a16:creationId xmlns:a16="http://schemas.microsoft.com/office/drawing/2014/main" id="{8E8E28B7-4181-6C6F-B404-364BF8C5895B}"/>
              </a:ext>
            </a:extLst>
          </p:cNvPr>
          <p:cNvSpPr txBox="1"/>
          <p:nvPr userDrawn="1"/>
        </p:nvSpPr>
        <p:spPr>
          <a:xfrm>
            <a:off x="516833" y="1598459"/>
            <a:ext cx="543470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a portfolio of over 5,500 products designed to offer a one-stop-shop solution, our expert in-house engineers create inclusive innovations that aim to make life better for people living with reduced mobility, dementia, or visual impairment – and we do exactly that, better than anybody else.</a:t>
            </a:r>
          </a:p>
        </p:txBody>
      </p:sp>
      <p:sp>
        <p:nvSpPr>
          <p:cNvPr id="17" name="Rectangle 16">
            <a:extLst>
              <a:ext uri="{FF2B5EF4-FFF2-40B4-BE49-F238E27FC236}">
                <a16:creationId xmlns:a16="http://schemas.microsoft.com/office/drawing/2014/main" id="{C481A5C9-6A37-4FB6-8F88-ECC641EB671E}"/>
              </a:ext>
            </a:extLst>
          </p:cNvPr>
          <p:cNvSpPr/>
          <p:nvPr userDrawn="1"/>
        </p:nvSpPr>
        <p:spPr>
          <a:xfrm rot="5400000">
            <a:off x="6198965" y="12434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1D10296-EB1A-3A52-2426-D71909E9906D}"/>
              </a:ext>
            </a:extLst>
          </p:cNvPr>
          <p:cNvSpPr txBox="1"/>
          <p:nvPr userDrawn="1"/>
        </p:nvSpPr>
        <p:spPr>
          <a:xfrm>
            <a:off x="6612833" y="1259906"/>
            <a:ext cx="4976195"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Here To Help</a:t>
            </a:r>
          </a:p>
        </p:txBody>
      </p:sp>
      <p:sp>
        <p:nvSpPr>
          <p:cNvPr id="19" name="TextBox 18">
            <a:extLst>
              <a:ext uri="{FF2B5EF4-FFF2-40B4-BE49-F238E27FC236}">
                <a16:creationId xmlns:a16="http://schemas.microsoft.com/office/drawing/2014/main" id="{3C39CCF2-5A32-FDB5-0E10-808AA4B85BF9}"/>
              </a:ext>
            </a:extLst>
          </p:cNvPr>
          <p:cNvSpPr txBox="1"/>
          <p:nvPr userDrawn="1"/>
        </p:nvSpPr>
        <p:spPr>
          <a:xfrm>
            <a:off x="6612833" y="1598460"/>
            <a:ext cx="4976194"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Customer Services department is comprised of regional advisors trained to deliver market-leading support to our customers.</a:t>
            </a:r>
          </a:p>
        </p:txBody>
      </p:sp>
      <p:sp>
        <p:nvSpPr>
          <p:cNvPr id="20" name="Rectangle 19">
            <a:extLst>
              <a:ext uri="{FF2B5EF4-FFF2-40B4-BE49-F238E27FC236}">
                <a16:creationId xmlns:a16="http://schemas.microsoft.com/office/drawing/2014/main" id="{F73EE775-BD45-B06F-1719-571986F960B3}"/>
              </a:ext>
            </a:extLst>
          </p:cNvPr>
          <p:cNvSpPr/>
          <p:nvPr userDrawn="1"/>
        </p:nvSpPr>
        <p:spPr>
          <a:xfrm rot="5400000">
            <a:off x="102966" y="2259107"/>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5421F39-E82E-F87A-C0D4-D0E81E6C6EC3}"/>
              </a:ext>
            </a:extLst>
          </p:cNvPr>
          <p:cNvSpPr txBox="1"/>
          <p:nvPr userDrawn="1"/>
        </p:nvSpPr>
        <p:spPr>
          <a:xfrm>
            <a:off x="516834" y="2275567"/>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Manufactured To Last</a:t>
            </a:r>
          </a:p>
        </p:txBody>
      </p:sp>
      <p:sp>
        <p:nvSpPr>
          <p:cNvPr id="22" name="TextBox 21">
            <a:extLst>
              <a:ext uri="{FF2B5EF4-FFF2-40B4-BE49-F238E27FC236}">
                <a16:creationId xmlns:a16="http://schemas.microsoft.com/office/drawing/2014/main" id="{C720A1D8-3B59-96A4-7680-F98429307548}"/>
              </a:ext>
            </a:extLst>
          </p:cNvPr>
          <p:cNvSpPr txBox="1"/>
          <p:nvPr userDrawn="1"/>
        </p:nvSpPr>
        <p:spPr>
          <a:xfrm>
            <a:off x="516834" y="2614121"/>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As experienced manufacturers, we oversee every stage of the production process from beginning to end, that’s why we’re confident enough to offer the longest warranties in the market and give our customers ultimate peace of mind.</a:t>
            </a:r>
          </a:p>
        </p:txBody>
      </p:sp>
      <p:sp>
        <p:nvSpPr>
          <p:cNvPr id="23" name="Rectangle 22">
            <a:extLst>
              <a:ext uri="{FF2B5EF4-FFF2-40B4-BE49-F238E27FC236}">
                <a16:creationId xmlns:a16="http://schemas.microsoft.com/office/drawing/2014/main" id="{C6DBDE27-BE6E-AA49-C1F6-AB258DF34BBA}"/>
              </a:ext>
            </a:extLst>
          </p:cNvPr>
          <p:cNvSpPr/>
          <p:nvPr userDrawn="1"/>
        </p:nvSpPr>
        <p:spPr>
          <a:xfrm rot="5400000">
            <a:off x="102966" y="3274769"/>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A0AC3BDF-7F0F-9180-B6CE-3CDCA32ECC5C}"/>
              </a:ext>
            </a:extLst>
          </p:cNvPr>
          <p:cNvSpPr txBox="1"/>
          <p:nvPr userDrawn="1"/>
        </p:nvSpPr>
        <p:spPr>
          <a:xfrm>
            <a:off x="516834" y="3291229"/>
            <a:ext cx="5201481" cy="338554"/>
          </a:xfrm>
          <a:prstGeom prst="rect">
            <a:avLst/>
          </a:prstGeom>
          <a:noFill/>
        </p:spPr>
        <p:txBody>
          <a:bodyPr wrap="square" rtlCol="0" anchor="ctr">
            <a:spAutoFit/>
          </a:bodyPr>
          <a:lstStyle/>
          <a:p>
            <a:r>
              <a:rPr lang="en-GB" sz="1600" b="1" i="0" dirty="0">
                <a:latin typeface="Roboto" panose="02000000000000000000" pitchFamily="2" charset="0"/>
                <a:ea typeface="Roboto" panose="02000000000000000000" pitchFamily="2" charset="0"/>
              </a:rPr>
              <a:t>Tried &amp; Tested</a:t>
            </a:r>
          </a:p>
        </p:txBody>
      </p:sp>
      <p:sp>
        <p:nvSpPr>
          <p:cNvPr id="25" name="TextBox 24">
            <a:extLst>
              <a:ext uri="{FF2B5EF4-FFF2-40B4-BE49-F238E27FC236}">
                <a16:creationId xmlns:a16="http://schemas.microsoft.com/office/drawing/2014/main" id="{83CF05D0-9319-F6FD-C604-15E99DFE3013}"/>
              </a:ext>
            </a:extLst>
          </p:cNvPr>
          <p:cNvSpPr txBox="1"/>
          <p:nvPr userDrawn="1"/>
        </p:nvSpPr>
        <p:spPr>
          <a:xfrm>
            <a:off x="516834" y="3629783"/>
            <a:ext cx="5201480"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products are independently assessed and certified by various third-party organisations, including the RNIB, DSDC and BEAB Care, to ensure they meet the required care and safety standards for our customers.</a:t>
            </a:r>
          </a:p>
        </p:txBody>
      </p:sp>
      <p:sp>
        <p:nvSpPr>
          <p:cNvPr id="26" name="Rectangle 25">
            <a:extLst>
              <a:ext uri="{FF2B5EF4-FFF2-40B4-BE49-F238E27FC236}">
                <a16:creationId xmlns:a16="http://schemas.microsoft.com/office/drawing/2014/main" id="{47F26975-E571-67D1-F4E4-9A060B9423C0}"/>
              </a:ext>
            </a:extLst>
          </p:cNvPr>
          <p:cNvSpPr/>
          <p:nvPr userDrawn="1"/>
        </p:nvSpPr>
        <p:spPr>
          <a:xfrm rot="5400000">
            <a:off x="102966" y="4290431"/>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18E0D7CB-5326-D12C-50BA-43CA1BAD63AC}"/>
              </a:ext>
            </a:extLst>
          </p:cNvPr>
          <p:cNvSpPr txBox="1"/>
          <p:nvPr userDrawn="1"/>
        </p:nvSpPr>
        <p:spPr>
          <a:xfrm>
            <a:off x="516834" y="4306891"/>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Personable Sales Approach</a:t>
            </a:r>
            <a:endParaRPr lang="en-GB" sz="1600" dirty="0">
              <a:solidFill>
                <a:srgbClr val="3B3F41"/>
              </a:solidFill>
              <a:effectLst/>
              <a:latin typeface="Roboto" panose="02000000000000000000" pitchFamily="2" charset="0"/>
            </a:endParaRPr>
          </a:p>
        </p:txBody>
      </p:sp>
      <p:sp>
        <p:nvSpPr>
          <p:cNvPr id="28" name="TextBox 27">
            <a:extLst>
              <a:ext uri="{FF2B5EF4-FFF2-40B4-BE49-F238E27FC236}">
                <a16:creationId xmlns:a16="http://schemas.microsoft.com/office/drawing/2014/main" id="{AD3E540A-14D3-28D4-030E-B82F86618E11}"/>
              </a:ext>
            </a:extLst>
          </p:cNvPr>
          <p:cNvSpPr txBox="1"/>
          <p:nvPr userDrawn="1"/>
        </p:nvSpPr>
        <p:spPr>
          <a:xfrm>
            <a:off x="516834" y="4645445"/>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experienced network of Sales Representatives are there to offer insightful knowledge and practical advice, on-hand in your local area, when you need it.</a:t>
            </a:r>
          </a:p>
        </p:txBody>
      </p:sp>
      <p:sp>
        <p:nvSpPr>
          <p:cNvPr id="29" name="Rectangle 28">
            <a:extLst>
              <a:ext uri="{FF2B5EF4-FFF2-40B4-BE49-F238E27FC236}">
                <a16:creationId xmlns:a16="http://schemas.microsoft.com/office/drawing/2014/main" id="{FD385176-CEF2-81FF-CB2E-E80BDB5F53C3}"/>
              </a:ext>
            </a:extLst>
          </p:cNvPr>
          <p:cNvSpPr/>
          <p:nvPr userDrawn="1"/>
        </p:nvSpPr>
        <p:spPr>
          <a:xfrm rot="5400000">
            <a:off x="102966" y="5167593"/>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402301A-0675-D4CB-2FCF-3BAD018374C7}"/>
              </a:ext>
            </a:extLst>
          </p:cNvPr>
          <p:cNvSpPr txBox="1"/>
          <p:nvPr userDrawn="1"/>
        </p:nvSpPr>
        <p:spPr>
          <a:xfrm>
            <a:off x="516834" y="5184053"/>
            <a:ext cx="5201481"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Surveying Service</a:t>
            </a:r>
            <a:endParaRPr lang="en-GB" sz="1600" dirty="0">
              <a:solidFill>
                <a:srgbClr val="3B3F41"/>
              </a:solidFill>
              <a:effectLst/>
              <a:latin typeface="Roboto" panose="02000000000000000000" pitchFamily="2" charset="0"/>
            </a:endParaRPr>
          </a:p>
        </p:txBody>
      </p:sp>
      <p:sp>
        <p:nvSpPr>
          <p:cNvPr id="31" name="TextBox 30">
            <a:extLst>
              <a:ext uri="{FF2B5EF4-FFF2-40B4-BE49-F238E27FC236}">
                <a16:creationId xmlns:a16="http://schemas.microsoft.com/office/drawing/2014/main" id="{42AC8BEE-F41A-7694-68E0-48B4051ABB53}"/>
              </a:ext>
            </a:extLst>
          </p:cNvPr>
          <p:cNvSpPr txBox="1"/>
          <p:nvPr userDrawn="1"/>
        </p:nvSpPr>
        <p:spPr>
          <a:xfrm>
            <a:off x="516834" y="5522607"/>
            <a:ext cx="5201480"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nationwide team of Surveyors conduct on-site visits and provide drawings to design the most effective adaptation for our customers.</a:t>
            </a:r>
          </a:p>
        </p:txBody>
      </p:sp>
      <p:sp>
        <p:nvSpPr>
          <p:cNvPr id="33" name="Rectangle 32">
            <a:extLst>
              <a:ext uri="{FF2B5EF4-FFF2-40B4-BE49-F238E27FC236}">
                <a16:creationId xmlns:a16="http://schemas.microsoft.com/office/drawing/2014/main" id="{520AA128-8E0F-FEA5-DFD8-0B65230EC066}"/>
              </a:ext>
            </a:extLst>
          </p:cNvPr>
          <p:cNvSpPr/>
          <p:nvPr userDrawn="1"/>
        </p:nvSpPr>
        <p:spPr>
          <a:xfrm rot="5400000">
            <a:off x="6198964" y="2104835"/>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796ABCA1-E742-EDC3-6A59-20F596252C03}"/>
              </a:ext>
            </a:extLst>
          </p:cNvPr>
          <p:cNvSpPr txBox="1"/>
          <p:nvPr userDrawn="1"/>
        </p:nvSpPr>
        <p:spPr>
          <a:xfrm>
            <a:off x="6612833" y="2121295"/>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Always Prioritising Safety</a:t>
            </a:r>
            <a:endParaRPr lang="en-GB" sz="1600" dirty="0">
              <a:solidFill>
                <a:srgbClr val="3B3F41"/>
              </a:solidFill>
              <a:effectLst/>
              <a:latin typeface="Roboto" panose="02000000000000000000" pitchFamily="2" charset="0"/>
            </a:endParaRPr>
          </a:p>
        </p:txBody>
      </p:sp>
      <p:sp>
        <p:nvSpPr>
          <p:cNvPr id="35" name="TextBox 34">
            <a:extLst>
              <a:ext uri="{FF2B5EF4-FFF2-40B4-BE49-F238E27FC236}">
                <a16:creationId xmlns:a16="http://schemas.microsoft.com/office/drawing/2014/main" id="{8AB89F54-69AA-EEC9-2CAD-B759E4D24CC8}"/>
              </a:ext>
            </a:extLst>
          </p:cNvPr>
          <p:cNvSpPr txBox="1"/>
          <p:nvPr userDrawn="1"/>
        </p:nvSpPr>
        <p:spPr>
          <a:xfrm>
            <a:off x="6612832" y="2459849"/>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AKW Quality Control colleagues work to ISO standards and rigorously inspect our products before dispatch.</a:t>
            </a:r>
          </a:p>
        </p:txBody>
      </p:sp>
      <p:sp>
        <p:nvSpPr>
          <p:cNvPr id="36" name="Rectangle 35">
            <a:extLst>
              <a:ext uri="{FF2B5EF4-FFF2-40B4-BE49-F238E27FC236}">
                <a16:creationId xmlns:a16="http://schemas.microsoft.com/office/drawing/2014/main" id="{83A17B21-8AE3-EAD8-5BED-8F378AD90B39}"/>
              </a:ext>
            </a:extLst>
          </p:cNvPr>
          <p:cNvSpPr/>
          <p:nvPr userDrawn="1"/>
        </p:nvSpPr>
        <p:spPr>
          <a:xfrm rot="5400000">
            <a:off x="6198964" y="296995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71C5EA1-EADF-09A8-A279-321E99BFDEF4}"/>
              </a:ext>
            </a:extLst>
          </p:cNvPr>
          <p:cNvSpPr txBox="1"/>
          <p:nvPr userDrawn="1"/>
        </p:nvSpPr>
        <p:spPr>
          <a:xfrm>
            <a:off x="6612833" y="298641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Dedicated Transport Network</a:t>
            </a:r>
            <a:endParaRPr lang="en-GB" sz="1600" dirty="0">
              <a:solidFill>
                <a:srgbClr val="3B3F41"/>
              </a:solidFill>
              <a:effectLst/>
              <a:latin typeface="Roboto" panose="02000000000000000000" pitchFamily="2" charset="0"/>
            </a:endParaRPr>
          </a:p>
        </p:txBody>
      </p:sp>
      <p:sp>
        <p:nvSpPr>
          <p:cNvPr id="38" name="TextBox 37">
            <a:extLst>
              <a:ext uri="{FF2B5EF4-FFF2-40B4-BE49-F238E27FC236}">
                <a16:creationId xmlns:a16="http://schemas.microsoft.com/office/drawing/2014/main" id="{57E0A873-8F62-0465-0756-5EF64C0BC535}"/>
              </a:ext>
            </a:extLst>
          </p:cNvPr>
          <p:cNvSpPr txBox="1"/>
          <p:nvPr userDrawn="1"/>
        </p:nvSpPr>
        <p:spPr>
          <a:xfrm>
            <a:off x="6612832" y="3324970"/>
            <a:ext cx="4976193" cy="507831"/>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With stock available from several UK-wide distribution hubs, we’re able to provide next-working-day delivery services in partnership with renowned national distributors XPO and DPD, who delivered an impressive 99.15% of orders on time and in full in 2023.</a:t>
            </a:r>
          </a:p>
        </p:txBody>
      </p:sp>
      <p:sp>
        <p:nvSpPr>
          <p:cNvPr id="39" name="Rectangle 38">
            <a:extLst>
              <a:ext uri="{FF2B5EF4-FFF2-40B4-BE49-F238E27FC236}">
                <a16:creationId xmlns:a16="http://schemas.microsoft.com/office/drawing/2014/main" id="{649207D1-2639-9632-DDD9-47BA08D8021F}"/>
              </a:ext>
            </a:extLst>
          </p:cNvPr>
          <p:cNvSpPr/>
          <p:nvPr userDrawn="1"/>
        </p:nvSpPr>
        <p:spPr>
          <a:xfrm rot="5400000">
            <a:off x="6198964" y="4015970"/>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B6F3590E-6C1D-A01E-9C66-8DD49C352A3B}"/>
              </a:ext>
            </a:extLst>
          </p:cNvPr>
          <p:cNvSpPr txBox="1"/>
          <p:nvPr userDrawn="1"/>
        </p:nvSpPr>
        <p:spPr>
          <a:xfrm>
            <a:off x="6612833" y="4032430"/>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Aftersales Assistance</a:t>
            </a:r>
            <a:endParaRPr lang="en-GB" sz="1600" dirty="0">
              <a:solidFill>
                <a:srgbClr val="3B3F41"/>
              </a:solidFill>
              <a:effectLst/>
              <a:latin typeface="Roboto" panose="02000000000000000000" pitchFamily="2" charset="0"/>
            </a:endParaRPr>
          </a:p>
        </p:txBody>
      </p:sp>
      <p:sp>
        <p:nvSpPr>
          <p:cNvPr id="41" name="TextBox 40">
            <a:extLst>
              <a:ext uri="{FF2B5EF4-FFF2-40B4-BE49-F238E27FC236}">
                <a16:creationId xmlns:a16="http://schemas.microsoft.com/office/drawing/2014/main" id="{D9D87904-AC49-A601-1EA7-AB9FF481E152}"/>
              </a:ext>
            </a:extLst>
          </p:cNvPr>
          <p:cNvSpPr txBox="1"/>
          <p:nvPr userDrawn="1"/>
        </p:nvSpPr>
        <p:spPr>
          <a:xfrm>
            <a:off x="6612832" y="4370984"/>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Take advantage of expert aftersales guidance and assistance from our Technical Team who are just at the end of the phone.</a:t>
            </a:r>
          </a:p>
        </p:txBody>
      </p:sp>
      <p:sp>
        <p:nvSpPr>
          <p:cNvPr id="42" name="Rectangle 41">
            <a:extLst>
              <a:ext uri="{FF2B5EF4-FFF2-40B4-BE49-F238E27FC236}">
                <a16:creationId xmlns:a16="http://schemas.microsoft.com/office/drawing/2014/main" id="{E572839C-58E7-81A9-D226-F8D28794BEBC}"/>
              </a:ext>
            </a:extLst>
          </p:cNvPr>
          <p:cNvSpPr/>
          <p:nvPr userDrawn="1"/>
        </p:nvSpPr>
        <p:spPr>
          <a:xfrm rot="5400000">
            <a:off x="6198964" y="4948646"/>
            <a:ext cx="165544" cy="371475"/>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472649A-381C-E283-A8C5-DBFAC18AE79E}"/>
              </a:ext>
            </a:extLst>
          </p:cNvPr>
          <p:cNvSpPr txBox="1"/>
          <p:nvPr userDrawn="1"/>
        </p:nvSpPr>
        <p:spPr>
          <a:xfrm>
            <a:off x="6612833" y="4965106"/>
            <a:ext cx="4976194" cy="338554"/>
          </a:xfrm>
          <a:prstGeom prst="rect">
            <a:avLst/>
          </a:prstGeom>
          <a:noFill/>
        </p:spPr>
        <p:txBody>
          <a:bodyPr wrap="square" rtlCol="0" anchor="ctr">
            <a:spAutoFit/>
          </a:bodyPr>
          <a:lstStyle/>
          <a:p>
            <a:r>
              <a:rPr lang="en-GB" sz="1600" b="1" dirty="0">
                <a:solidFill>
                  <a:srgbClr val="3B3F41"/>
                </a:solidFill>
                <a:effectLst/>
                <a:latin typeface="Roboto" panose="02000000000000000000" pitchFamily="2" charset="0"/>
              </a:rPr>
              <a:t>On-Site Care &amp; Repair</a:t>
            </a:r>
            <a:endParaRPr lang="en-GB" sz="1600" dirty="0">
              <a:solidFill>
                <a:srgbClr val="3B3F41"/>
              </a:solidFill>
              <a:effectLst/>
              <a:latin typeface="Roboto" panose="02000000000000000000" pitchFamily="2" charset="0"/>
            </a:endParaRPr>
          </a:p>
        </p:txBody>
      </p:sp>
      <p:sp>
        <p:nvSpPr>
          <p:cNvPr id="44" name="TextBox 43">
            <a:extLst>
              <a:ext uri="{FF2B5EF4-FFF2-40B4-BE49-F238E27FC236}">
                <a16:creationId xmlns:a16="http://schemas.microsoft.com/office/drawing/2014/main" id="{523A589C-B80C-7E12-E6D4-74890F1A7C2D}"/>
              </a:ext>
            </a:extLst>
          </p:cNvPr>
          <p:cNvSpPr txBox="1"/>
          <p:nvPr userDrawn="1"/>
        </p:nvSpPr>
        <p:spPr>
          <a:xfrm>
            <a:off x="6612832" y="5303660"/>
            <a:ext cx="4976193" cy="369332"/>
          </a:xfrm>
          <a:prstGeom prst="rect">
            <a:avLst/>
          </a:prstGeom>
          <a:noFill/>
        </p:spPr>
        <p:txBody>
          <a:bodyPr wrap="square" rtlCol="0">
            <a:spAutoFit/>
          </a:bodyPr>
          <a:lstStyle/>
          <a:p>
            <a:r>
              <a:rPr lang="en-GB" sz="900" dirty="0">
                <a:solidFill>
                  <a:srgbClr val="3B3F41"/>
                </a:solidFill>
                <a:effectLst/>
                <a:latin typeface="Roboto" panose="02000000000000000000" pitchFamily="2" charset="0"/>
              </a:rPr>
              <a:t>Our skilled nationwide team of Maintenance Engineers offer on-site technical support within</a:t>
            </a:r>
            <a:br>
              <a:rPr lang="en-GB" sz="900" dirty="0">
                <a:solidFill>
                  <a:srgbClr val="3B3F41"/>
                </a:solidFill>
                <a:effectLst/>
                <a:latin typeface="Roboto" panose="02000000000000000000" pitchFamily="2" charset="0"/>
              </a:rPr>
            </a:br>
            <a:r>
              <a:rPr lang="en-GB" sz="900" dirty="0">
                <a:solidFill>
                  <a:srgbClr val="3B3F41"/>
                </a:solidFill>
                <a:effectLst/>
                <a:latin typeface="Roboto" panose="02000000000000000000" pitchFamily="2" charset="0"/>
              </a:rPr>
              <a:t>3-working-days, if required.</a:t>
            </a:r>
          </a:p>
        </p:txBody>
      </p:sp>
    </p:spTree>
    <p:extLst>
      <p:ext uri="{BB962C8B-B14F-4D97-AF65-F5344CB8AC3E}">
        <p14:creationId xmlns:p14="http://schemas.microsoft.com/office/powerpoint/2010/main" val="289627324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guide id="3" orient="horz" pos="84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e Market Leader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600C308-DB70-58BB-97D6-70B4675A1883}"/>
              </a:ext>
            </a:extLst>
          </p:cNvPr>
          <p:cNvSpPr txBox="1"/>
          <p:nvPr userDrawn="1"/>
        </p:nvSpPr>
        <p:spPr>
          <a:xfrm>
            <a:off x="371475" y="185553"/>
            <a:ext cx="3563021" cy="646331"/>
          </a:xfrm>
          <a:prstGeom prst="rect">
            <a:avLst/>
          </a:prstGeom>
          <a:noFill/>
        </p:spPr>
        <p:txBody>
          <a:bodyPr wrap="square" rtlCol="0" anchor="ctr">
            <a:spAutoFit/>
          </a:bodyPr>
          <a:lstStyle/>
          <a:p>
            <a:r>
              <a:rPr lang="en-GB" sz="3600" b="1" i="0" dirty="0">
                <a:ln>
                  <a:solidFill>
                    <a:schemeClr val="tx1"/>
                  </a:solidFill>
                </a:ln>
                <a:noFill/>
                <a:latin typeface="Roboto" panose="02000000000000000000" pitchFamily="2" charset="0"/>
                <a:ea typeface="Roboto" panose="02000000000000000000" pitchFamily="2" charset="0"/>
              </a:rPr>
              <a:t>THE MARKET</a:t>
            </a:r>
          </a:p>
        </p:txBody>
      </p:sp>
      <p:sp>
        <p:nvSpPr>
          <p:cNvPr id="9" name="TextBox 8">
            <a:extLst>
              <a:ext uri="{FF2B5EF4-FFF2-40B4-BE49-F238E27FC236}">
                <a16:creationId xmlns:a16="http://schemas.microsoft.com/office/drawing/2014/main" id="{4ADAF4BC-4873-118D-D22F-5D3485AA6442}"/>
              </a:ext>
            </a:extLst>
          </p:cNvPr>
          <p:cNvSpPr txBox="1"/>
          <p:nvPr userDrawn="1"/>
        </p:nvSpPr>
        <p:spPr>
          <a:xfrm>
            <a:off x="3282100" y="185553"/>
            <a:ext cx="2764531" cy="646331"/>
          </a:xfrm>
          <a:prstGeom prst="rect">
            <a:avLst/>
          </a:prstGeom>
          <a:noFill/>
        </p:spPr>
        <p:txBody>
          <a:bodyPr wrap="square" rtlCol="0" anchor="ctr">
            <a:spAutoFit/>
          </a:bodyPr>
          <a:lstStyle/>
          <a:p>
            <a:r>
              <a:rPr lang="en-GB" sz="3600" b="1" i="0" dirty="0">
                <a:ln>
                  <a:noFill/>
                </a:ln>
                <a:solidFill>
                  <a:srgbClr val="FF0000"/>
                </a:solidFill>
                <a:latin typeface="Roboto" panose="02000000000000000000" pitchFamily="2" charset="0"/>
                <a:ea typeface="Roboto" panose="02000000000000000000" pitchFamily="2" charset="0"/>
              </a:rPr>
              <a:t>LEADERS</a:t>
            </a:r>
          </a:p>
        </p:txBody>
      </p:sp>
      <p:pic>
        <p:nvPicPr>
          <p:cNvPr id="2" name="Picture 1" descr="A black and white logo&#10;&#10;Description automatically generated">
            <a:extLst>
              <a:ext uri="{FF2B5EF4-FFF2-40B4-BE49-F238E27FC236}">
                <a16:creationId xmlns:a16="http://schemas.microsoft.com/office/drawing/2014/main" id="{6B03090B-6650-7639-2943-93C75A07389F}"/>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3" name="TextBox 2">
            <a:extLst>
              <a:ext uri="{FF2B5EF4-FFF2-40B4-BE49-F238E27FC236}">
                <a16:creationId xmlns:a16="http://schemas.microsoft.com/office/drawing/2014/main" id="{41EAFED5-814F-03D1-B130-8F013B152B34}"/>
              </a:ext>
            </a:extLst>
          </p:cNvPr>
          <p:cNvSpPr txBox="1"/>
          <p:nvPr userDrawn="1"/>
        </p:nvSpPr>
        <p:spPr>
          <a:xfrm>
            <a:off x="371476" y="3754681"/>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Introduced Tuff Form &amp; Tuff Form8, innovating the manufacture of single structure SMC, level-access wet-floor formers</a:t>
            </a:r>
          </a:p>
        </p:txBody>
      </p:sp>
      <p:sp>
        <p:nvSpPr>
          <p:cNvPr id="8" name="TextBox 7">
            <a:extLst>
              <a:ext uri="{FF2B5EF4-FFF2-40B4-BE49-F238E27FC236}">
                <a16:creationId xmlns:a16="http://schemas.microsoft.com/office/drawing/2014/main" id="{6BEB5597-9417-FAD5-4CAF-ACFFAE533B5E}"/>
              </a:ext>
            </a:extLst>
          </p:cNvPr>
          <p:cNvSpPr txBox="1"/>
          <p:nvPr userDrawn="1"/>
        </p:nvSpPr>
        <p:spPr>
          <a:xfrm>
            <a:off x="2766599" y="3753368"/>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Developed 4000 Series Shower Seats – still the most widely specified seats in the UK care market</a:t>
            </a:r>
          </a:p>
        </p:txBody>
      </p:sp>
      <p:sp>
        <p:nvSpPr>
          <p:cNvPr id="10" name="TextBox 9">
            <a:extLst>
              <a:ext uri="{FF2B5EF4-FFF2-40B4-BE49-F238E27FC236}">
                <a16:creationId xmlns:a16="http://schemas.microsoft.com/office/drawing/2014/main" id="{53835462-2070-7F5F-3522-AE4B76A3002E}"/>
              </a:ext>
            </a:extLst>
          </p:cNvPr>
          <p:cNvSpPr txBox="1"/>
          <p:nvPr userDrawn="1"/>
        </p:nvSpPr>
        <p:spPr>
          <a:xfrm>
            <a:off x="5161722" y="3754681"/>
            <a:ext cx="1868556" cy="1223412"/>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SmartCare Plus and AKW SmartCare Lever are the first electric care showers to be both dementia-friendly product accredited by the DSDC and RNIB Tried &amp; Tested</a:t>
            </a:r>
          </a:p>
        </p:txBody>
      </p:sp>
      <p:sp>
        <p:nvSpPr>
          <p:cNvPr id="11" name="TextBox 10">
            <a:extLst>
              <a:ext uri="{FF2B5EF4-FFF2-40B4-BE49-F238E27FC236}">
                <a16:creationId xmlns:a16="http://schemas.microsoft.com/office/drawing/2014/main" id="{503819C0-9D85-6C92-6562-DEE440045CBE}"/>
              </a:ext>
            </a:extLst>
          </p:cNvPr>
          <p:cNvSpPr txBox="1"/>
          <p:nvPr userDrawn="1"/>
        </p:nvSpPr>
        <p:spPr>
          <a:xfrm>
            <a:off x="7556845" y="3753368"/>
            <a:ext cx="1868556" cy="900246"/>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Launched AKW </a:t>
            </a:r>
            <a:r>
              <a:rPr lang="en-GB" sz="1050" dirty="0" err="1">
                <a:solidFill>
                  <a:srgbClr val="3B3F41"/>
                </a:solidFill>
                <a:effectLst/>
                <a:latin typeface="Roboto Light" panose="02000000000000000000" pitchFamily="2" charset="0"/>
              </a:rPr>
              <a:t>DigiPumps</a:t>
            </a:r>
            <a:r>
              <a:rPr lang="en-GB" sz="1050" dirty="0">
                <a:solidFill>
                  <a:srgbClr val="3B3F41"/>
                </a:solidFill>
                <a:effectLst/>
                <a:latin typeface="Roboto Light" panose="02000000000000000000" pitchFamily="2" charset="0"/>
              </a:rPr>
              <a:t>; the first range of quiet, self-regulating digital pumps to combine the controls and pump in one sleek design</a:t>
            </a:r>
          </a:p>
        </p:txBody>
      </p:sp>
      <p:sp>
        <p:nvSpPr>
          <p:cNvPr id="12" name="TextBox 11">
            <a:extLst>
              <a:ext uri="{FF2B5EF4-FFF2-40B4-BE49-F238E27FC236}">
                <a16:creationId xmlns:a16="http://schemas.microsoft.com/office/drawing/2014/main" id="{C44D07CD-22F2-4517-927D-98AC115BBF19}"/>
              </a:ext>
            </a:extLst>
          </p:cNvPr>
          <p:cNvSpPr txBox="1"/>
          <p:nvPr userDrawn="1"/>
        </p:nvSpPr>
        <p:spPr>
          <a:xfrm>
            <a:off x="9951968" y="3754681"/>
            <a:ext cx="1868556" cy="738664"/>
          </a:xfrm>
          <a:prstGeom prst="rect">
            <a:avLst/>
          </a:prstGeom>
          <a:noFill/>
        </p:spPr>
        <p:txBody>
          <a:bodyPr wrap="square" rtlCol="0">
            <a:spAutoFit/>
          </a:bodyPr>
          <a:lstStyle/>
          <a:p>
            <a:pPr algn="ctr"/>
            <a:r>
              <a:rPr lang="en-GB" sz="1050" dirty="0">
                <a:solidFill>
                  <a:srgbClr val="3B3F41"/>
                </a:solidFill>
                <a:effectLst/>
                <a:latin typeface="Roboto Light" panose="02000000000000000000" pitchFamily="2" charset="0"/>
              </a:rPr>
              <a:t>AKW Rise &amp; Fall Bidet is the only on-demand height-adjustable, care wash &amp; dry toilet on the market</a:t>
            </a:r>
          </a:p>
        </p:txBody>
      </p:sp>
      <p:pic>
        <p:nvPicPr>
          <p:cNvPr id="14" name="Picture 13" descr="A sign with a toilet in the middle&#10;&#10;Description automatically generated">
            <a:extLst>
              <a:ext uri="{FF2B5EF4-FFF2-40B4-BE49-F238E27FC236}">
                <a16:creationId xmlns:a16="http://schemas.microsoft.com/office/drawing/2014/main" id="{D82AA09D-8ECF-11A8-B0AE-1C5352A9D6C5}"/>
              </a:ext>
            </a:extLst>
          </p:cNvPr>
          <p:cNvPicPr>
            <a:picLocks noChangeAspect="1"/>
          </p:cNvPicPr>
          <p:nvPr userDrawn="1"/>
        </p:nvPicPr>
        <p:blipFill>
          <a:blip r:embed="rId3"/>
          <a:stretch>
            <a:fillRect/>
          </a:stretch>
        </p:blipFill>
        <p:spPr>
          <a:xfrm>
            <a:off x="10277626" y="2271751"/>
            <a:ext cx="1217240" cy="1217240"/>
          </a:xfrm>
          <a:prstGeom prst="rect">
            <a:avLst/>
          </a:prstGeom>
        </p:spPr>
      </p:pic>
      <p:pic>
        <p:nvPicPr>
          <p:cNvPr id="16" name="Picture 15" descr="A red circle with black background&#10;&#10;Description automatically generated">
            <a:extLst>
              <a:ext uri="{FF2B5EF4-FFF2-40B4-BE49-F238E27FC236}">
                <a16:creationId xmlns:a16="http://schemas.microsoft.com/office/drawing/2014/main" id="{B38E3E2D-FEA2-C201-04B4-932B97AD974A}"/>
              </a:ext>
            </a:extLst>
          </p:cNvPr>
          <p:cNvPicPr>
            <a:picLocks noChangeAspect="1"/>
          </p:cNvPicPr>
          <p:nvPr userDrawn="1"/>
        </p:nvPicPr>
        <p:blipFill>
          <a:blip r:embed="rId4"/>
          <a:stretch>
            <a:fillRect/>
          </a:stretch>
        </p:blipFill>
        <p:spPr>
          <a:xfrm>
            <a:off x="7882503" y="2271751"/>
            <a:ext cx="1217240" cy="1217240"/>
          </a:xfrm>
          <a:prstGeom prst="rect">
            <a:avLst/>
          </a:prstGeom>
        </p:spPr>
      </p:pic>
      <p:pic>
        <p:nvPicPr>
          <p:cNvPr id="18" name="Picture 17" descr="A red and white chair with a black background&#10;&#10;Description automatically generated">
            <a:extLst>
              <a:ext uri="{FF2B5EF4-FFF2-40B4-BE49-F238E27FC236}">
                <a16:creationId xmlns:a16="http://schemas.microsoft.com/office/drawing/2014/main" id="{C81CE440-031B-EF31-7754-FC7B0B345461}"/>
              </a:ext>
            </a:extLst>
          </p:cNvPr>
          <p:cNvPicPr>
            <a:picLocks noChangeAspect="1"/>
          </p:cNvPicPr>
          <p:nvPr userDrawn="1"/>
        </p:nvPicPr>
        <p:blipFill>
          <a:blip r:embed="rId5"/>
          <a:stretch>
            <a:fillRect/>
          </a:stretch>
        </p:blipFill>
        <p:spPr>
          <a:xfrm>
            <a:off x="3092257" y="2271751"/>
            <a:ext cx="1217240" cy="1217240"/>
          </a:xfrm>
          <a:prstGeom prst="rect">
            <a:avLst/>
          </a:prstGeom>
        </p:spPr>
      </p:pic>
      <p:pic>
        <p:nvPicPr>
          <p:cNvPr id="20" name="Picture 19" descr="A red and white circular object with a black background&#10;&#10;Description automatically generated">
            <a:extLst>
              <a:ext uri="{FF2B5EF4-FFF2-40B4-BE49-F238E27FC236}">
                <a16:creationId xmlns:a16="http://schemas.microsoft.com/office/drawing/2014/main" id="{391E9A30-5CA6-C620-828D-3D2896A4E5C1}"/>
              </a:ext>
            </a:extLst>
          </p:cNvPr>
          <p:cNvPicPr>
            <a:picLocks noChangeAspect="1"/>
          </p:cNvPicPr>
          <p:nvPr userDrawn="1"/>
        </p:nvPicPr>
        <p:blipFill>
          <a:blip r:embed="rId6"/>
          <a:stretch>
            <a:fillRect/>
          </a:stretch>
        </p:blipFill>
        <p:spPr>
          <a:xfrm>
            <a:off x="5487380" y="2271751"/>
            <a:ext cx="1217240" cy="1217240"/>
          </a:xfrm>
          <a:prstGeom prst="rect">
            <a:avLst/>
          </a:prstGeom>
        </p:spPr>
      </p:pic>
      <p:pic>
        <p:nvPicPr>
          <p:cNvPr id="22" name="Picture 21" descr="A red circle with a white square with a red circle around it&#10;&#10;Description automatically generated">
            <a:extLst>
              <a:ext uri="{FF2B5EF4-FFF2-40B4-BE49-F238E27FC236}">
                <a16:creationId xmlns:a16="http://schemas.microsoft.com/office/drawing/2014/main" id="{4EF347C0-8683-DF4F-50CC-BF1C20418B67}"/>
              </a:ext>
            </a:extLst>
          </p:cNvPr>
          <p:cNvPicPr>
            <a:picLocks noChangeAspect="1"/>
          </p:cNvPicPr>
          <p:nvPr userDrawn="1"/>
        </p:nvPicPr>
        <p:blipFill>
          <a:blip r:embed="rId7"/>
          <a:stretch>
            <a:fillRect/>
          </a:stretch>
        </p:blipFill>
        <p:spPr>
          <a:xfrm>
            <a:off x="697134" y="2271751"/>
            <a:ext cx="1217240" cy="1217240"/>
          </a:xfrm>
          <a:prstGeom prst="rect">
            <a:avLst/>
          </a:prstGeom>
        </p:spPr>
      </p:pic>
    </p:spTree>
    <p:extLst>
      <p:ext uri="{BB962C8B-B14F-4D97-AF65-F5344CB8AC3E}">
        <p14:creationId xmlns:p14="http://schemas.microsoft.com/office/powerpoint/2010/main" val="2630767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F0EE-A7D9-8C2A-0D45-40E1F823906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C7651F2E-E66B-9431-A1CB-992EF5EEBCD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5">
            <a:extLst>
              <a:ext uri="{FF2B5EF4-FFF2-40B4-BE49-F238E27FC236}">
                <a16:creationId xmlns:a16="http://schemas.microsoft.com/office/drawing/2014/main" id="{C8A76FA8-9CF7-8B01-FBF1-787FAA29992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10" name="Rectangle 9">
            <a:extLst>
              <a:ext uri="{FF2B5EF4-FFF2-40B4-BE49-F238E27FC236}">
                <a16:creationId xmlns:a16="http://schemas.microsoft.com/office/drawing/2014/main" id="{77D9F798-6FBE-228F-0ED7-D41C0C2E5BC5}"/>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black and white logo&#10;&#10;Description automatically generated">
            <a:extLst>
              <a:ext uri="{FF2B5EF4-FFF2-40B4-BE49-F238E27FC236}">
                <a16:creationId xmlns:a16="http://schemas.microsoft.com/office/drawing/2014/main" id="{F22326ED-1CE4-B94C-8E1D-7B4FB2D0A530}"/>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960544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3B94F21-970E-C53F-0A6C-85616345BCDE}"/>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0" name="Rectangle 9">
            <a:extLst>
              <a:ext uri="{FF2B5EF4-FFF2-40B4-BE49-F238E27FC236}">
                <a16:creationId xmlns:a16="http://schemas.microsoft.com/office/drawing/2014/main" id="{F7FF3D2E-1B72-A191-9983-873CA9F49BEB}"/>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0F827B76-BA33-3275-8C0D-AE4FFC3EF52A}"/>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12" name="Picture 11" descr="A black and white logo&#10;&#10;Description automatically generated">
            <a:extLst>
              <a:ext uri="{FF2B5EF4-FFF2-40B4-BE49-F238E27FC236}">
                <a16:creationId xmlns:a16="http://schemas.microsoft.com/office/drawing/2014/main" id="{0FA71A25-322D-8500-2A6C-0EC48A830CA6}"/>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14" name="Content Placeholder 2">
            <a:extLst>
              <a:ext uri="{FF2B5EF4-FFF2-40B4-BE49-F238E27FC236}">
                <a16:creationId xmlns:a16="http://schemas.microsoft.com/office/drawing/2014/main" id="{F84E02CD-F550-74F1-FBBE-820722AC6872}"/>
              </a:ext>
            </a:extLst>
          </p:cNvPr>
          <p:cNvSpPr>
            <a:spLocks noGrp="1"/>
          </p:cNvSpPr>
          <p:nvPr>
            <p:ph idx="1"/>
          </p:nvPr>
        </p:nvSpPr>
        <p:spPr>
          <a:xfrm>
            <a:off x="37080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2">
            <a:extLst>
              <a:ext uri="{FF2B5EF4-FFF2-40B4-BE49-F238E27FC236}">
                <a16:creationId xmlns:a16="http://schemas.microsoft.com/office/drawing/2014/main" id="{077172EC-389A-6BE3-7521-27E31A34B420}"/>
              </a:ext>
            </a:extLst>
          </p:cNvPr>
          <p:cNvSpPr>
            <a:spLocks noGrp="1"/>
          </p:cNvSpPr>
          <p:nvPr>
            <p:ph idx="13"/>
          </p:nvPr>
        </p:nvSpPr>
        <p:spPr>
          <a:xfrm>
            <a:off x="6240464" y="1825625"/>
            <a:ext cx="558073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76731474"/>
      </p:ext>
    </p:extLst>
  </p:cSld>
  <p:clrMapOvr>
    <a:masterClrMapping/>
  </p:clrMapOvr>
  <p:extLst>
    <p:ext uri="{DCECCB84-F9BA-43D5-87BE-67443E8EF086}">
      <p15:sldGuideLst xmlns:p15="http://schemas.microsoft.com/office/powerpoint/2012/main">
        <p15:guide id="1" pos="3749" userDrawn="1">
          <p15:clr>
            <a:srgbClr val="FBAE40"/>
          </p15:clr>
        </p15:guide>
        <p15:guide id="2" pos="393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A91E504-859E-6B30-CF0A-E06E2D25CF24}"/>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7" name="Rectangle 6">
            <a:extLst>
              <a:ext uri="{FF2B5EF4-FFF2-40B4-BE49-F238E27FC236}">
                <a16:creationId xmlns:a16="http://schemas.microsoft.com/office/drawing/2014/main" id="{D528DCC5-2943-7276-81AA-E9C2C089FA46}"/>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31710050-8B4C-C6E4-E24E-FA796DFBA233}"/>
              </a:ext>
            </a:extLst>
          </p:cNvPr>
          <p:cNvSpPr>
            <a:spLocks noGrp="1" noRot="1" noMove="1" noResize="1" noEditPoints="1" noAdjustHandles="1" noChangeArrowheads="1" noChangeShapeType="1"/>
          </p:cNvSpPr>
          <p:nvPr>
            <p:ph type="title" hasCustomPrompt="1"/>
          </p:nvPr>
        </p:nvSpPr>
        <p:spPr>
          <a:xfrm>
            <a:off x="370804" y="1"/>
            <a:ext cx="11450392" cy="1056068"/>
          </a:xfrm>
        </p:spPr>
        <p:txBody>
          <a:bodyPr/>
          <a:lstStyle>
            <a:lvl1pPr>
              <a:defRPr b="1" i="0">
                <a:ln>
                  <a:solidFill>
                    <a:schemeClr val="tx1"/>
                  </a:solidFill>
                </a:ln>
                <a:noFill/>
                <a:latin typeface="Roboto" panose="02000000000000000000" pitchFamily="2" charset="0"/>
                <a:ea typeface="Roboto" panose="02000000000000000000" pitchFamily="2" charset="0"/>
              </a:defRPr>
            </a:lvl1pPr>
          </a:lstStyle>
          <a:p>
            <a:r>
              <a:rPr lang="en-GB" dirty="0"/>
              <a:t>CLICK TO EDIT MASTER TITLE STYLE</a:t>
            </a:r>
          </a:p>
        </p:txBody>
      </p:sp>
      <p:pic>
        <p:nvPicPr>
          <p:cNvPr id="9" name="Picture 8" descr="A black and white logo&#10;&#10;Description automatically generated">
            <a:extLst>
              <a:ext uri="{FF2B5EF4-FFF2-40B4-BE49-F238E27FC236}">
                <a16:creationId xmlns:a16="http://schemas.microsoft.com/office/drawing/2014/main" id="{D3876E89-32C0-B04E-C0B9-69983341D949}"/>
              </a:ext>
            </a:extLst>
          </p:cNvPr>
          <p:cNvPicPr>
            <a:picLocks noChangeAspect="1"/>
          </p:cNvPicPr>
          <p:nvPr userDrawn="1"/>
        </p:nvPicPr>
        <p:blipFill>
          <a:blip r:embed="rId2"/>
          <a:stretch>
            <a:fillRect/>
          </a:stretch>
        </p:blipFill>
        <p:spPr>
          <a:xfrm>
            <a:off x="10966158" y="365125"/>
            <a:ext cx="854367" cy="315912"/>
          </a:xfrm>
          <a:prstGeom prst="rect">
            <a:avLst/>
          </a:prstGeom>
        </p:spPr>
      </p:pic>
    </p:spTree>
    <p:extLst>
      <p:ext uri="{BB962C8B-B14F-4D97-AF65-F5344CB8AC3E}">
        <p14:creationId xmlns:p14="http://schemas.microsoft.com/office/powerpoint/2010/main" val="186621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ith header and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pic>
        <p:nvPicPr>
          <p:cNvPr id="7" name="Picture 6" descr="A black and white logo&#10;&#10;Description automatically generated">
            <a:extLst>
              <a:ext uri="{FF2B5EF4-FFF2-40B4-BE49-F238E27FC236}">
                <a16:creationId xmlns:a16="http://schemas.microsoft.com/office/drawing/2014/main" id="{D2F0FB62-C211-409B-BC36-CCEAA8DC5F6A}"/>
              </a:ext>
            </a:extLst>
          </p:cNvPr>
          <p:cNvPicPr>
            <a:picLocks noChangeAspect="1"/>
          </p:cNvPicPr>
          <p:nvPr userDrawn="1"/>
        </p:nvPicPr>
        <p:blipFill>
          <a:blip r:embed="rId2"/>
          <a:stretch>
            <a:fillRect/>
          </a:stretch>
        </p:blipFill>
        <p:spPr>
          <a:xfrm>
            <a:off x="10966158" y="365125"/>
            <a:ext cx="854367" cy="315912"/>
          </a:xfrm>
          <a:prstGeom prst="rect">
            <a:avLst/>
          </a:prstGeom>
        </p:spPr>
      </p:pic>
      <p:sp>
        <p:nvSpPr>
          <p:cNvPr id="8" name="Rectangle 7">
            <a:extLst>
              <a:ext uri="{FF2B5EF4-FFF2-40B4-BE49-F238E27FC236}">
                <a16:creationId xmlns:a16="http://schemas.microsoft.com/office/drawing/2014/main" id="{CA864547-02B5-463E-0CFA-642A95F0948E}"/>
              </a:ext>
            </a:extLst>
          </p:cNvPr>
          <p:cNvSpPr/>
          <p:nvPr userDrawn="1"/>
        </p:nvSpPr>
        <p:spPr>
          <a:xfrm>
            <a:off x="0" y="1"/>
            <a:ext cx="165544" cy="105606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6258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BB2CC5-5650-81E0-05A6-C49FC601D0D7}"/>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Tree>
    <p:extLst>
      <p:ext uri="{BB962C8B-B14F-4D97-AF65-F5344CB8AC3E}">
        <p14:creationId xmlns:p14="http://schemas.microsoft.com/office/powerpoint/2010/main" val="274838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 (custom image)">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709B058-23F7-58CD-B561-603E52352EBD}"/>
              </a:ext>
            </a:extLst>
          </p:cNvPr>
          <p:cNvSpPr>
            <a:spLocks noGrp="1"/>
          </p:cNvSpPr>
          <p:nvPr>
            <p:ph type="sldNum" sz="quarter" idx="4"/>
          </p:nvPr>
        </p:nvSpPr>
        <p:spPr>
          <a:xfrm>
            <a:off x="11255464" y="6267114"/>
            <a:ext cx="565061" cy="423458"/>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sp>
        <p:nvSpPr>
          <p:cNvPr id="3" name="Rectangle 2">
            <a:extLst>
              <a:ext uri="{FF2B5EF4-FFF2-40B4-BE49-F238E27FC236}">
                <a16:creationId xmlns:a16="http://schemas.microsoft.com/office/drawing/2014/main" id="{19E78E70-20F7-006B-E86F-FC60409A5614}"/>
              </a:ext>
            </a:extLst>
          </p:cNvPr>
          <p:cNvSpPr/>
          <p:nvPr userDrawn="1"/>
        </p:nvSpPr>
        <p:spPr>
          <a:xfrm>
            <a:off x="0" y="6626"/>
            <a:ext cx="12192000" cy="685137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black background with white text&#10;&#10;Description automatically generated">
            <a:extLst>
              <a:ext uri="{FF2B5EF4-FFF2-40B4-BE49-F238E27FC236}">
                <a16:creationId xmlns:a16="http://schemas.microsoft.com/office/drawing/2014/main" id="{70D50F34-48FB-F7A7-F0CD-836599CD0714}"/>
              </a:ext>
            </a:extLst>
          </p:cNvPr>
          <p:cNvPicPr>
            <a:picLocks noChangeAspect="1"/>
          </p:cNvPicPr>
          <p:nvPr userDrawn="1"/>
        </p:nvPicPr>
        <p:blipFill>
          <a:blip r:embed="rId2"/>
          <a:stretch>
            <a:fillRect/>
          </a:stretch>
        </p:blipFill>
        <p:spPr>
          <a:xfrm>
            <a:off x="430696" y="4420366"/>
            <a:ext cx="5771321" cy="1179086"/>
          </a:xfrm>
          <a:prstGeom prst="rect">
            <a:avLst/>
          </a:prstGeom>
        </p:spPr>
      </p:pic>
      <p:sp>
        <p:nvSpPr>
          <p:cNvPr id="17" name="Text Placeholder 2">
            <a:extLst>
              <a:ext uri="{FF2B5EF4-FFF2-40B4-BE49-F238E27FC236}">
                <a16:creationId xmlns:a16="http://schemas.microsoft.com/office/drawing/2014/main" id="{00A6EF7A-63A4-E791-8ABD-A34819F4CBD1}"/>
              </a:ext>
            </a:extLst>
          </p:cNvPr>
          <p:cNvSpPr>
            <a:spLocks noGrp="1"/>
          </p:cNvSpPr>
          <p:nvPr>
            <p:ph type="body" idx="1" hasCustomPrompt="1"/>
          </p:nvPr>
        </p:nvSpPr>
        <p:spPr>
          <a:xfrm>
            <a:off x="371475" y="5928052"/>
            <a:ext cx="10647708" cy="561648"/>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pic>
        <p:nvPicPr>
          <p:cNvPr id="18" name="Picture 17" descr="A white letter on a black background&#10;&#10;Description automatically generated">
            <a:extLst>
              <a:ext uri="{FF2B5EF4-FFF2-40B4-BE49-F238E27FC236}">
                <a16:creationId xmlns:a16="http://schemas.microsoft.com/office/drawing/2014/main" id="{57E92718-0447-3266-DD7B-A33C19F2603E}"/>
              </a:ext>
            </a:extLst>
          </p:cNvPr>
          <p:cNvPicPr>
            <a:picLocks noChangeAspect="1"/>
          </p:cNvPicPr>
          <p:nvPr userDrawn="1"/>
        </p:nvPicPr>
        <p:blipFill>
          <a:blip r:embed="rId3"/>
          <a:stretch>
            <a:fillRect/>
          </a:stretch>
        </p:blipFill>
        <p:spPr>
          <a:xfrm>
            <a:off x="442011" y="3379028"/>
            <a:ext cx="1711467" cy="633009"/>
          </a:xfrm>
          <a:prstGeom prst="rect">
            <a:avLst/>
          </a:prstGeom>
        </p:spPr>
      </p:pic>
      <p:sp>
        <p:nvSpPr>
          <p:cNvPr id="2" name="Picture Placeholder 1">
            <a:extLst>
              <a:ext uri="{FF2B5EF4-FFF2-40B4-BE49-F238E27FC236}">
                <a16:creationId xmlns:a16="http://schemas.microsoft.com/office/drawing/2014/main" id="{09909171-A776-BC85-C021-792B4B0E87C6}"/>
              </a:ext>
            </a:extLst>
          </p:cNvPr>
          <p:cNvSpPr>
            <a:spLocks noGrp="1"/>
          </p:cNvSpPr>
          <p:nvPr>
            <p:ph type="pic" sz="quarter" idx="10"/>
          </p:nvPr>
        </p:nvSpPr>
        <p:spPr>
          <a:xfrm>
            <a:off x="0" y="0"/>
            <a:ext cx="12192000" cy="6208643"/>
          </a:xfrm>
          <a:custGeom>
            <a:avLst/>
            <a:gdLst>
              <a:gd name="connsiteX0" fmla="*/ 0 w 12192000"/>
              <a:gd name="connsiteY0" fmla="*/ 0 h 6230713"/>
              <a:gd name="connsiteX1" fmla="*/ 12192000 w 12192000"/>
              <a:gd name="connsiteY1" fmla="*/ 0 h 6230713"/>
              <a:gd name="connsiteX2" fmla="*/ 12192000 w 12192000"/>
              <a:gd name="connsiteY2" fmla="*/ 6230713 h 6230713"/>
              <a:gd name="connsiteX3" fmla="*/ 0 w 12192000"/>
              <a:gd name="connsiteY3" fmla="*/ 1791271 h 6230713"/>
            </a:gdLst>
            <a:ahLst/>
            <a:cxnLst>
              <a:cxn ang="0">
                <a:pos x="connsiteX0" y="connsiteY0"/>
              </a:cxn>
              <a:cxn ang="0">
                <a:pos x="connsiteX1" y="connsiteY1"/>
              </a:cxn>
              <a:cxn ang="0">
                <a:pos x="connsiteX2" y="connsiteY2"/>
              </a:cxn>
              <a:cxn ang="0">
                <a:pos x="connsiteX3" y="connsiteY3"/>
              </a:cxn>
            </a:cxnLst>
            <a:rect l="l" t="t" r="r" b="b"/>
            <a:pathLst>
              <a:path w="12192000" h="6230713">
                <a:moveTo>
                  <a:pt x="0" y="0"/>
                </a:moveTo>
                <a:lnTo>
                  <a:pt x="12192000" y="0"/>
                </a:lnTo>
                <a:lnTo>
                  <a:pt x="12192000" y="6230713"/>
                </a:lnTo>
                <a:lnTo>
                  <a:pt x="0" y="179127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507509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pic>
        <p:nvPicPr>
          <p:cNvPr id="4" name="Picture 3" descr="A person working on a machine&#10;&#10;Description automatically generated">
            <a:extLst>
              <a:ext uri="{FF2B5EF4-FFF2-40B4-BE49-F238E27FC236}">
                <a16:creationId xmlns:a16="http://schemas.microsoft.com/office/drawing/2014/main" id="{FE3159A5-D33C-F339-97D9-AD9598F28053}"/>
              </a:ext>
            </a:extLst>
          </p:cNvPr>
          <p:cNvPicPr>
            <a:picLocks noChangeAspect="1"/>
          </p:cNvPicPr>
          <p:nvPr userDrawn="1"/>
        </p:nvPicPr>
        <p:blipFill rotWithShape="1">
          <a:blip r:embed="rId4"/>
          <a:srcRect l="24171" r="35223" b="20461"/>
          <a:stretch/>
        </p:blipFill>
        <p:spPr>
          <a:xfrm>
            <a:off x="7109138" y="0"/>
            <a:ext cx="5082862" cy="6858000"/>
          </a:xfrm>
          <a:prstGeom prst="rect">
            <a:avLst/>
          </a:prstGeom>
        </p:spPr>
      </p:pic>
    </p:spTree>
    <p:extLst>
      <p:ext uri="{BB962C8B-B14F-4D97-AF65-F5344CB8AC3E}">
        <p14:creationId xmlns:p14="http://schemas.microsoft.com/office/powerpoint/2010/main" val="270365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B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3" name="Picture 12" descr="A black background with white text&#10;&#10;Description automatically generated">
            <a:extLst>
              <a:ext uri="{FF2B5EF4-FFF2-40B4-BE49-F238E27FC236}">
                <a16:creationId xmlns:a16="http://schemas.microsoft.com/office/drawing/2014/main" id="{7F858E8F-6633-9B4A-D60D-72036FA1313F}"/>
              </a:ext>
            </a:extLst>
          </p:cNvPr>
          <p:cNvPicPr>
            <a:picLocks noChangeAspect="1"/>
          </p:cNvPicPr>
          <p:nvPr userDrawn="1"/>
        </p:nvPicPr>
        <p:blipFill>
          <a:blip r:embed="rId2"/>
          <a:stretch>
            <a:fillRect/>
          </a:stretch>
        </p:blipFill>
        <p:spPr>
          <a:xfrm>
            <a:off x="442011" y="2757636"/>
            <a:ext cx="6177730" cy="226838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3"/>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Tree>
    <p:extLst>
      <p:ext uri="{BB962C8B-B14F-4D97-AF65-F5344CB8AC3E}">
        <p14:creationId xmlns:p14="http://schemas.microsoft.com/office/powerpoint/2010/main" val="65326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 RED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342942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 DARK GREY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pic>
        <p:nvPicPr>
          <p:cNvPr id="16" name="Picture 15" descr="A white letter on a black background&#10;&#10;Description automatically generated">
            <a:extLst>
              <a:ext uri="{FF2B5EF4-FFF2-40B4-BE49-F238E27FC236}">
                <a16:creationId xmlns:a16="http://schemas.microsoft.com/office/drawing/2014/main" id="{EEFF1036-DD2B-16D8-9E94-B9E36365F6C8}"/>
              </a:ext>
            </a:extLst>
          </p:cNvPr>
          <p:cNvPicPr>
            <a:picLocks noChangeAspect="1"/>
          </p:cNvPicPr>
          <p:nvPr userDrawn="1"/>
        </p:nvPicPr>
        <p:blipFill>
          <a:blip r:embed="rId2"/>
          <a:stretch>
            <a:fillRect/>
          </a:stretch>
        </p:blipFill>
        <p:spPr>
          <a:xfrm>
            <a:off x="442011" y="368300"/>
            <a:ext cx="854367" cy="315999"/>
          </a:xfrm>
          <a:prstGeom prst="rect">
            <a:avLst/>
          </a:prstGeom>
        </p:spPr>
      </p:pic>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spTree>
    <p:extLst>
      <p:ext uri="{BB962C8B-B14F-4D97-AF65-F5344CB8AC3E}">
        <p14:creationId xmlns:p14="http://schemas.microsoft.com/office/powerpoint/2010/main" val="2005617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 WHITE (custom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11AC6D-5D19-6740-5576-4D0AC6DA384C}"/>
              </a:ext>
            </a:extLst>
          </p:cNvPr>
          <p:cNvSpPr>
            <a:spLocks noGrp="1" noRot="1" noMove="1" noResize="1" noEditPoints="1" noAdjustHandles="1" noChangeArrowheads="1" noChangeShapeType="1"/>
          </p:cNvSpPr>
          <p:nvPr userDrawn="1"/>
        </p:nvSpPr>
        <p:spPr>
          <a:xfrm>
            <a:off x="0" y="0"/>
            <a:ext cx="71091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5421707"/>
            <a:ext cx="6505843" cy="845407"/>
          </a:xfr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p>
            <a:fld id="{EF91B0BD-71BF-8941-96B6-B0EE7EF76AA2}" type="slidenum">
              <a:rPr lang="en-GB" smtClean="0"/>
              <a:t>‹#›</a:t>
            </a:fld>
            <a:endParaRPr lang="en-GB"/>
          </a:p>
        </p:txBody>
      </p:sp>
      <p:sp>
        <p:nvSpPr>
          <p:cNvPr id="19" name="Picture Placeholder 18">
            <a:extLst>
              <a:ext uri="{FF2B5EF4-FFF2-40B4-BE49-F238E27FC236}">
                <a16:creationId xmlns:a16="http://schemas.microsoft.com/office/drawing/2014/main" id="{E774E66C-BEFA-6C15-7850-2359ADD3CB4E}"/>
              </a:ext>
            </a:extLst>
          </p:cNvPr>
          <p:cNvSpPr>
            <a:spLocks noGrp="1"/>
          </p:cNvSpPr>
          <p:nvPr>
            <p:ph type="pic" sz="quarter" idx="13"/>
          </p:nvPr>
        </p:nvSpPr>
        <p:spPr>
          <a:xfrm>
            <a:off x="7109138" y="0"/>
            <a:ext cx="5082861"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922104"/>
            <a:ext cx="6505843" cy="2209008"/>
          </a:xfrm>
        </p:spPr>
        <p:txBody>
          <a:bodyPr anchor="b">
            <a:normAutofit/>
          </a:bodyPr>
          <a:lstStyle>
            <a:lvl1pPr>
              <a:defRPr sz="5400" b="1" i="0">
                <a:ln w="12700">
                  <a:solidFill>
                    <a:srgbClr val="FF0000"/>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5" name="Picture 4" descr="A red and black logo&#10;&#10;Description automatically generated">
            <a:extLst>
              <a:ext uri="{FF2B5EF4-FFF2-40B4-BE49-F238E27FC236}">
                <a16:creationId xmlns:a16="http://schemas.microsoft.com/office/drawing/2014/main" id="{04892470-F12F-BA52-6751-6B3E60611649}"/>
              </a:ext>
            </a:extLst>
          </p:cNvPr>
          <p:cNvPicPr>
            <a:picLocks noChangeAspect="1"/>
          </p:cNvPicPr>
          <p:nvPr userDrawn="1"/>
        </p:nvPicPr>
        <p:blipFill>
          <a:blip r:embed="rId2"/>
          <a:stretch>
            <a:fillRect/>
          </a:stretch>
        </p:blipFill>
        <p:spPr>
          <a:xfrm>
            <a:off x="442011" y="368300"/>
            <a:ext cx="854367" cy="315653"/>
          </a:xfrm>
          <a:prstGeom prst="rect">
            <a:avLst/>
          </a:prstGeom>
        </p:spPr>
      </p:pic>
    </p:spTree>
    <p:extLst>
      <p:ext uri="{BB962C8B-B14F-4D97-AF65-F5344CB8AC3E}">
        <p14:creationId xmlns:p14="http://schemas.microsoft.com/office/powerpoint/2010/main" val="75649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D RED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chemeClr val="bg1"/>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117111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D DARK GREY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F7AB7-AA3D-E512-0614-B948776165A1}"/>
              </a:ext>
            </a:extLst>
          </p:cNvPr>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1320F63B-D13C-2F84-FC7D-58A4D629700B}"/>
              </a:ext>
            </a:extLst>
          </p:cNvPr>
          <p:cNvSpPr>
            <a:spLocks noGrp="1"/>
          </p:cNvSpPr>
          <p:nvPr>
            <p:ph type="body" idx="1" hasCustomPrompt="1"/>
          </p:nvPr>
        </p:nvSpPr>
        <p:spPr>
          <a:xfrm>
            <a:off x="371475" y="4507307"/>
            <a:ext cx="7858796" cy="845407"/>
          </a:xfrm>
        </p:spPr>
        <p:txBody>
          <a:bodyPr/>
          <a:lstStyle>
            <a:lvl1pPr marL="0" indent="0">
              <a:buNone/>
              <a:defRPr sz="2400">
                <a:solidFill>
                  <a:srgbClr val="FF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Lorem ipsum </a:t>
            </a:r>
            <a:r>
              <a:rPr lang="en-GB" dirty="0" err="1">
                <a:effectLst/>
                <a:latin typeface="Roboto" panose="02000000000000000000" pitchFamily="2" charset="0"/>
              </a:rPr>
              <a:t>vitaque</a:t>
            </a:r>
            <a:r>
              <a:rPr lang="en-GB" dirty="0">
                <a:effectLst/>
                <a:latin typeface="Roboto" panose="02000000000000000000" pitchFamily="2" charset="0"/>
              </a:rPr>
              <a:t> </a:t>
            </a:r>
            <a:r>
              <a:rPr lang="en-GB" dirty="0" err="1">
                <a:effectLst/>
                <a:latin typeface="Roboto" panose="02000000000000000000" pitchFamily="2" charset="0"/>
              </a:rPr>
              <a:t>consectur</a:t>
            </a:r>
            <a:r>
              <a:rPr lang="en-GB" dirty="0">
                <a:effectLst/>
                <a:latin typeface="Roboto" panose="02000000000000000000" pitchFamily="2" charset="0"/>
              </a:rPr>
              <a:t>, </a:t>
            </a:r>
            <a:r>
              <a:rPr lang="en-GB" dirty="0" err="1">
                <a:effectLst/>
                <a:latin typeface="Roboto" panose="02000000000000000000" pitchFamily="2" charset="0"/>
              </a:rPr>
              <a:t>sequibe</a:t>
            </a:r>
            <a:r>
              <a:rPr lang="en-GB" dirty="0">
                <a:effectLst/>
                <a:latin typeface="Roboto" panose="02000000000000000000" pitchFamily="2" charset="0"/>
              </a:rPr>
              <a:t> </a:t>
            </a:r>
            <a:r>
              <a:rPr lang="en-GB" dirty="0" err="1">
                <a:effectLst/>
                <a:latin typeface="Roboto" panose="02000000000000000000" pitchFamily="2" charset="0"/>
              </a:rPr>
              <a:t>rnatur</a:t>
            </a:r>
            <a:r>
              <a:rPr lang="en-GB" dirty="0">
                <a:effectLst/>
                <a:latin typeface="Roboto" panose="02000000000000000000" pitchFamily="2" charset="0"/>
              </a:rPr>
              <a:t> as </a:t>
            </a:r>
            <a:r>
              <a:rPr lang="en-GB" dirty="0" err="1">
                <a:effectLst/>
                <a:latin typeface="Roboto" panose="02000000000000000000" pitchFamily="2" charset="0"/>
              </a:rPr>
              <a:t>debitib</a:t>
            </a:r>
            <a:r>
              <a:rPr lang="en-GB" dirty="0">
                <a:effectLst/>
                <a:latin typeface="Roboto" panose="02000000000000000000" pitchFamily="2" charset="0"/>
              </a:rPr>
              <a:t> </a:t>
            </a:r>
            <a:r>
              <a:rPr lang="en-GB" dirty="0" err="1">
                <a:effectLst/>
                <a:latin typeface="Roboto" panose="02000000000000000000" pitchFamily="2" charset="0"/>
              </a:rPr>
              <a:t>eatquis</a:t>
            </a:r>
            <a:r>
              <a:rPr lang="en-GB" dirty="0">
                <a:effectLst/>
                <a:latin typeface="Roboto" panose="02000000000000000000" pitchFamily="2" charset="0"/>
              </a:rPr>
              <a:t> </a:t>
            </a:r>
            <a:r>
              <a:rPr lang="en-GB" dirty="0" err="1">
                <a:effectLst/>
                <a:latin typeface="Roboto" panose="02000000000000000000" pitchFamily="2" charset="0"/>
              </a:rPr>
              <a:t>delignat</a:t>
            </a:r>
            <a:endParaRPr lang="en-GB" dirty="0">
              <a:effectLst/>
              <a:latin typeface="Roboto" panose="02000000000000000000" pitchFamily="2" charset="0"/>
            </a:endParaRPr>
          </a:p>
        </p:txBody>
      </p:sp>
      <p:sp>
        <p:nvSpPr>
          <p:cNvPr id="6" name="Slide Number Placeholder 5">
            <a:extLst>
              <a:ext uri="{FF2B5EF4-FFF2-40B4-BE49-F238E27FC236}">
                <a16:creationId xmlns:a16="http://schemas.microsoft.com/office/drawing/2014/main" id="{0D4E358A-8E23-3E05-CF01-F3D8F5149427}"/>
              </a:ext>
            </a:extLst>
          </p:cNvPr>
          <p:cNvSpPr>
            <a:spLocks noGrp="1"/>
          </p:cNvSpPr>
          <p:nvPr>
            <p:ph type="sldNum" sz="quarter" idx="12"/>
          </p:nvPr>
        </p:nvSpPr>
        <p:spPr/>
        <p:txBody>
          <a:bodyPr/>
          <a:lstStyle>
            <a:lvl1pPr>
              <a:defRPr>
                <a:solidFill>
                  <a:schemeClr val="bg1"/>
                </a:solidFill>
              </a:defRPr>
            </a:lvl1pPr>
          </a:lstStyle>
          <a:p>
            <a:fld id="{EF91B0BD-71BF-8941-96B6-B0EE7EF76AA2}" type="slidenum">
              <a:rPr lang="en-GB" smtClean="0"/>
              <a:pPr/>
              <a:t>‹#›</a:t>
            </a:fld>
            <a:endParaRPr lang="en-GB" dirty="0"/>
          </a:p>
        </p:txBody>
      </p:sp>
      <p:sp>
        <p:nvSpPr>
          <p:cNvPr id="2" name="Title 1">
            <a:extLst>
              <a:ext uri="{FF2B5EF4-FFF2-40B4-BE49-F238E27FC236}">
                <a16:creationId xmlns:a16="http://schemas.microsoft.com/office/drawing/2014/main" id="{5ED41C84-C6EE-182E-2FDB-7052575C7E4F}"/>
              </a:ext>
            </a:extLst>
          </p:cNvPr>
          <p:cNvSpPr>
            <a:spLocks noGrp="1"/>
          </p:cNvSpPr>
          <p:nvPr>
            <p:ph type="title" hasCustomPrompt="1"/>
          </p:nvPr>
        </p:nvSpPr>
        <p:spPr>
          <a:xfrm>
            <a:off x="370804" y="2007704"/>
            <a:ext cx="7858796" cy="2209008"/>
          </a:xfrm>
        </p:spPr>
        <p:txBody>
          <a:bodyPr anchor="b">
            <a:normAutofit/>
          </a:bodyPr>
          <a:lstStyle>
            <a:lvl1pPr>
              <a:defRPr sz="6000" b="1" i="0">
                <a:ln w="12700">
                  <a:solidFill>
                    <a:schemeClr val="bg1"/>
                  </a:solidFill>
                </a:ln>
                <a:noFill/>
                <a:latin typeface="Roboto" panose="02000000000000000000" pitchFamily="2" charset="0"/>
                <a:ea typeface="Roboto" panose="02000000000000000000" pitchFamily="2" charset="0"/>
              </a:defRPr>
            </a:lvl1pPr>
          </a:lstStyle>
          <a:p>
            <a:r>
              <a:rPr lang="en-GB" dirty="0"/>
              <a:t>LOREM IPSUM TITLE ALL CAPS</a:t>
            </a:r>
          </a:p>
        </p:txBody>
      </p:sp>
      <p:pic>
        <p:nvPicPr>
          <p:cNvPr id="7" name="Picture 6" descr="A white letter on a black background&#10;&#10;Description automatically generated">
            <a:extLst>
              <a:ext uri="{FF2B5EF4-FFF2-40B4-BE49-F238E27FC236}">
                <a16:creationId xmlns:a16="http://schemas.microsoft.com/office/drawing/2014/main" id="{1DD6285F-FDDC-8711-2E52-5E083D872ED4}"/>
              </a:ext>
            </a:extLst>
          </p:cNvPr>
          <p:cNvPicPr>
            <a:picLocks noChangeAspect="1"/>
          </p:cNvPicPr>
          <p:nvPr userDrawn="1"/>
        </p:nvPicPr>
        <p:blipFill>
          <a:blip r:embed="rId2"/>
          <a:stretch>
            <a:fillRect/>
          </a:stretch>
        </p:blipFill>
        <p:spPr>
          <a:xfrm>
            <a:off x="442011" y="368300"/>
            <a:ext cx="854367" cy="315999"/>
          </a:xfrm>
          <a:prstGeom prst="rect">
            <a:avLst/>
          </a:prstGeom>
        </p:spPr>
      </p:pic>
      <p:cxnSp>
        <p:nvCxnSpPr>
          <p:cNvPr id="8" name="Straight Connector 7">
            <a:extLst>
              <a:ext uri="{FF2B5EF4-FFF2-40B4-BE49-F238E27FC236}">
                <a16:creationId xmlns:a16="http://schemas.microsoft.com/office/drawing/2014/main" id="{17F7FCB3-636D-F202-0C33-0562DECFA42B}"/>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08E9107-FBAA-FCA5-2A18-574EA13479C0}"/>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bg1"/>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61354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13398-0B4E-6F0F-8492-4DE1B7A9BE8E}"/>
              </a:ext>
            </a:extLst>
          </p:cNvPr>
          <p:cNvSpPr>
            <a:spLocks noGrp="1"/>
          </p:cNvSpPr>
          <p:nvPr>
            <p:ph type="title"/>
          </p:nvPr>
        </p:nvSpPr>
        <p:spPr>
          <a:xfrm>
            <a:off x="370804" y="365125"/>
            <a:ext cx="11450392"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763C44B-2B83-1260-56B3-FDE98A15F548}"/>
              </a:ext>
            </a:extLst>
          </p:cNvPr>
          <p:cNvSpPr>
            <a:spLocks noGrp="1"/>
          </p:cNvSpPr>
          <p:nvPr>
            <p:ph type="body" idx="1"/>
          </p:nvPr>
        </p:nvSpPr>
        <p:spPr>
          <a:xfrm>
            <a:off x="370804" y="1825625"/>
            <a:ext cx="1145039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5319C13-A671-7B7C-C9E4-0EBA766D960E}"/>
              </a:ext>
            </a:extLst>
          </p:cNvPr>
          <p:cNvSpPr>
            <a:spLocks noGrp="1"/>
          </p:cNvSpPr>
          <p:nvPr>
            <p:ph type="sldNum" sz="quarter" idx="4"/>
          </p:nvPr>
        </p:nvSpPr>
        <p:spPr>
          <a:xfrm>
            <a:off x="11255464" y="6267114"/>
            <a:ext cx="565061" cy="442224"/>
          </a:xfrm>
          <a:prstGeom prst="rect">
            <a:avLst/>
          </a:prstGeom>
        </p:spPr>
        <p:txBody>
          <a:bodyPr vert="horz" lIns="91440" tIns="45720" rIns="91440" bIns="45720" rtlCol="0" anchor="b"/>
          <a:lstStyle>
            <a:lvl1pPr algn="r">
              <a:defRPr sz="1050" b="1" i="0">
                <a:solidFill>
                  <a:schemeClr val="tx1">
                    <a:lumMod val="75000"/>
                    <a:lumOff val="25000"/>
                  </a:schemeClr>
                </a:solidFill>
                <a:latin typeface="Roboto" panose="02000000000000000000" pitchFamily="2" charset="0"/>
                <a:ea typeface="Roboto" panose="02000000000000000000" pitchFamily="2" charset="0"/>
              </a:defRPr>
            </a:lvl1pPr>
          </a:lstStyle>
          <a:p>
            <a:fld id="{EF91B0BD-71BF-8941-96B6-B0EE7EF76AA2}" type="slidenum">
              <a:rPr lang="en-GB" smtClean="0"/>
              <a:pPr/>
              <a:t>‹#›</a:t>
            </a:fld>
            <a:endParaRPr lang="en-GB" dirty="0"/>
          </a:p>
        </p:txBody>
      </p:sp>
      <p:cxnSp>
        <p:nvCxnSpPr>
          <p:cNvPr id="8" name="Straight Connector 7">
            <a:extLst>
              <a:ext uri="{FF2B5EF4-FFF2-40B4-BE49-F238E27FC236}">
                <a16:creationId xmlns:a16="http://schemas.microsoft.com/office/drawing/2014/main" id="{1CDF3B8F-7F90-EB55-96DB-B55F5E93F711}"/>
              </a:ext>
            </a:extLst>
          </p:cNvPr>
          <p:cNvCxnSpPr>
            <a:cxnSpLocks/>
          </p:cNvCxnSpPr>
          <p:nvPr userDrawn="1"/>
        </p:nvCxnSpPr>
        <p:spPr>
          <a:xfrm>
            <a:off x="1777285" y="6600425"/>
            <a:ext cx="9588321"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89678A8-E166-104B-C535-49A748ED9CA3}"/>
              </a:ext>
            </a:extLst>
          </p:cNvPr>
          <p:cNvSpPr txBox="1"/>
          <p:nvPr userDrawn="1"/>
        </p:nvSpPr>
        <p:spPr>
          <a:xfrm>
            <a:off x="370804" y="6278451"/>
            <a:ext cx="1567466" cy="430887"/>
          </a:xfrm>
          <a:prstGeom prst="rect">
            <a:avLst/>
          </a:prstGeom>
          <a:noFill/>
        </p:spPr>
        <p:txBody>
          <a:bodyPr wrap="square" rtlCol="0">
            <a:spAutoFit/>
          </a:bodyPr>
          <a:lstStyle/>
          <a:p>
            <a:r>
              <a:rPr lang="en-GB" sz="1050" b="1" i="0" dirty="0">
                <a:solidFill>
                  <a:srgbClr val="FF0000"/>
                </a:solidFill>
                <a:latin typeface="Roboto" panose="02000000000000000000" pitchFamily="2" charset="0"/>
                <a:ea typeface="Roboto" panose="02000000000000000000" pitchFamily="2" charset="0"/>
              </a:rPr>
              <a:t>AKW</a:t>
            </a:r>
          </a:p>
          <a:p>
            <a:r>
              <a:rPr lang="en-GB" sz="1050" b="0" i="0" dirty="0">
                <a:solidFill>
                  <a:schemeClr val="tx1">
                    <a:lumMod val="75000"/>
                    <a:lumOff val="25000"/>
                  </a:schemeClr>
                </a:solidFill>
                <a:latin typeface="Roboto Light" panose="02000000000000000000" pitchFamily="2" charset="0"/>
                <a:ea typeface="Roboto Light" panose="02000000000000000000" pitchFamily="2" charset="0"/>
              </a:rPr>
              <a:t>LIFE MADE BETTER</a:t>
            </a:r>
          </a:p>
        </p:txBody>
      </p:sp>
    </p:spTree>
    <p:extLst>
      <p:ext uri="{BB962C8B-B14F-4D97-AF65-F5344CB8AC3E}">
        <p14:creationId xmlns:p14="http://schemas.microsoft.com/office/powerpoint/2010/main" val="316981427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9" r:id="rId3"/>
    <p:sldLayoutId id="2147483651" r:id="rId4"/>
    <p:sldLayoutId id="2147483661" r:id="rId5"/>
    <p:sldLayoutId id="2147483662" r:id="rId6"/>
    <p:sldLayoutId id="2147483663" r:id="rId7"/>
    <p:sldLayoutId id="2147483667" r:id="rId8"/>
    <p:sldLayoutId id="2147483664" r:id="rId9"/>
    <p:sldLayoutId id="2147483666" r:id="rId10"/>
    <p:sldLayoutId id="2147483656" r:id="rId11"/>
    <p:sldLayoutId id="2147483657" r:id="rId12"/>
    <p:sldLayoutId id="2147483650" r:id="rId13"/>
    <p:sldLayoutId id="2147483652" r:id="rId14"/>
    <p:sldLayoutId id="2147483654" r:id="rId15"/>
    <p:sldLayoutId id="2147483655" r:id="rId16"/>
    <p:sldLayoutId id="2147483658" r:id="rId17"/>
  </p:sldLayoutIdLst>
  <p:hf hdr="0" ftr="0" dt="0"/>
  <p:txStyles>
    <p:titleStyle>
      <a:lvl1pPr algn="l" defTabSz="914400" rtl="0" eaLnBrk="1" latinLnBrk="0" hangingPunct="1">
        <a:lnSpc>
          <a:spcPct val="90000"/>
        </a:lnSpc>
        <a:spcBef>
          <a:spcPct val="0"/>
        </a:spcBef>
        <a:buNone/>
        <a:defRPr sz="3600" kern="1200">
          <a:solidFill>
            <a:schemeClr val="tx1">
              <a:lumMod val="75000"/>
              <a:lumOff val="25000"/>
            </a:schemeClr>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7446" userDrawn="1">
          <p15:clr>
            <a:srgbClr val="F26B43"/>
          </p15:clr>
        </p15:guide>
        <p15:guide id="3" pos="234" userDrawn="1">
          <p15:clr>
            <a:srgbClr val="F26B43"/>
          </p15:clr>
        </p15:guide>
        <p15:guide id="4"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www.akw-ltd.co.uk/clinical-hub" TargetMode="External"/><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alzheimers.org.uk/"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www.alzheimers.org.uk/"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96B75-4C2E-B5DF-29E0-630AE47482BD}"/>
              </a:ext>
            </a:extLst>
          </p:cNvPr>
          <p:cNvSpPr>
            <a:spLocks noGrp="1"/>
          </p:cNvSpPr>
          <p:nvPr>
            <p:ph type="body" idx="1"/>
          </p:nvPr>
        </p:nvSpPr>
        <p:spPr/>
        <p:txBody>
          <a:bodyPr>
            <a:normAutofit fontScale="92500" lnSpcReduction="20000"/>
          </a:bodyPr>
          <a:lstStyle/>
          <a:p>
            <a:r>
              <a:rPr lang="en-GB" b="1" dirty="0"/>
              <a:t>HOW SIMPLE DESIGN CONSIDERATIONS CAN HELP TO MAKE THE BATHROOM SAFER FOR PEOPLE WITH DEMENTIA</a:t>
            </a:r>
          </a:p>
        </p:txBody>
      </p:sp>
      <p:sp>
        <p:nvSpPr>
          <p:cNvPr id="3" name="Slide Number Placeholder 2">
            <a:extLst>
              <a:ext uri="{FF2B5EF4-FFF2-40B4-BE49-F238E27FC236}">
                <a16:creationId xmlns:a16="http://schemas.microsoft.com/office/drawing/2014/main" id="{7B0B983C-C14C-EAFE-8461-714866D06ED5}"/>
              </a:ext>
            </a:extLst>
          </p:cNvPr>
          <p:cNvSpPr>
            <a:spLocks noGrp="1"/>
          </p:cNvSpPr>
          <p:nvPr>
            <p:ph type="sldNum" sz="quarter" idx="12"/>
          </p:nvPr>
        </p:nvSpPr>
        <p:spPr/>
        <p:txBody>
          <a:bodyPr/>
          <a:lstStyle/>
          <a:p>
            <a:fld id="{EF91B0BD-71BF-8941-96B6-B0EE7EF76AA2}" type="slidenum">
              <a:rPr lang="en-GB" smtClean="0"/>
              <a:t>1</a:t>
            </a:fld>
            <a:endParaRPr lang="en-GB"/>
          </a:p>
        </p:txBody>
      </p:sp>
      <p:sp>
        <p:nvSpPr>
          <p:cNvPr id="5" name="Title 4">
            <a:extLst>
              <a:ext uri="{FF2B5EF4-FFF2-40B4-BE49-F238E27FC236}">
                <a16:creationId xmlns:a16="http://schemas.microsoft.com/office/drawing/2014/main" id="{928CC1B4-D124-827D-9BCF-CA9F2BFCD2BF}"/>
              </a:ext>
            </a:extLst>
          </p:cNvPr>
          <p:cNvSpPr>
            <a:spLocks noGrp="1"/>
          </p:cNvSpPr>
          <p:nvPr>
            <p:ph type="title"/>
          </p:nvPr>
        </p:nvSpPr>
        <p:spPr/>
        <p:txBody>
          <a:bodyPr>
            <a:normAutofit fontScale="90000"/>
          </a:bodyPr>
          <a:lstStyle/>
          <a:p>
            <a:r>
              <a:rPr lang="en-GB" dirty="0">
                <a:ln w="28575">
                  <a:solidFill>
                    <a:schemeClr val="bg1"/>
                  </a:solidFill>
                </a:ln>
                <a:solidFill>
                  <a:srgbClr val="FF0000"/>
                </a:solidFill>
              </a:rPr>
              <a:t>INCLUSIVE DESIGN:</a:t>
            </a:r>
            <a:r>
              <a:rPr lang="en-GB" dirty="0">
                <a:ln w="28575">
                  <a:solidFill>
                    <a:schemeClr val="bg1"/>
                  </a:solidFill>
                </a:ln>
                <a:solidFill>
                  <a:schemeClr val="bg1"/>
                </a:solidFill>
              </a:rPr>
              <a:t> </a:t>
            </a:r>
            <a:r>
              <a:rPr lang="en-GB" dirty="0">
                <a:solidFill>
                  <a:schemeClr val="bg1"/>
                </a:solidFill>
              </a:rPr>
              <a:t>DEMENTIA-FRIENDLY</a:t>
            </a:r>
            <a:r>
              <a:rPr lang="en-GB" dirty="0"/>
              <a:t> </a:t>
            </a:r>
            <a:r>
              <a:rPr lang="en-GB" dirty="0">
                <a:solidFill>
                  <a:schemeClr val="bg1"/>
                </a:solidFill>
              </a:rPr>
              <a:t>BATHROOMS</a:t>
            </a:r>
          </a:p>
        </p:txBody>
      </p:sp>
      <p:pic>
        <p:nvPicPr>
          <p:cNvPr id="8" name="Picture Placeholder 7" descr="A puzzle pieces in the brain&#10;&#10;AI-generated content may be incorrect.">
            <a:extLst>
              <a:ext uri="{FF2B5EF4-FFF2-40B4-BE49-F238E27FC236}">
                <a16:creationId xmlns:a16="http://schemas.microsoft.com/office/drawing/2014/main" id="{9535A7A5-737F-9383-2642-50B169585E4B}"/>
              </a:ext>
            </a:extLst>
          </p:cNvPr>
          <p:cNvPicPr>
            <a:picLocks noGrp="1" noChangeAspect="1"/>
          </p:cNvPicPr>
          <p:nvPr>
            <p:ph type="pic" sz="quarter" idx="13"/>
          </p:nvPr>
        </p:nvPicPr>
        <p:blipFill>
          <a:blip r:embed="rId3"/>
          <a:srcRect l="247" r="247"/>
          <a:stretch>
            <a:fillRect/>
          </a:stretch>
        </p:blipFill>
        <p:spPr/>
      </p:pic>
    </p:spTree>
    <p:extLst>
      <p:ext uri="{BB962C8B-B14F-4D97-AF65-F5344CB8AC3E}">
        <p14:creationId xmlns:p14="http://schemas.microsoft.com/office/powerpoint/2010/main" val="3953047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65B35-2DED-6044-8A6B-F281C86B223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291935-C44E-A451-EF65-D60CC26473AE}"/>
              </a:ext>
            </a:extLst>
          </p:cNvPr>
          <p:cNvSpPr>
            <a:spLocks noGrp="1"/>
          </p:cNvSpPr>
          <p:nvPr>
            <p:ph type="sldNum" sz="quarter" idx="12"/>
          </p:nvPr>
        </p:nvSpPr>
        <p:spPr/>
        <p:txBody>
          <a:bodyPr/>
          <a:lstStyle/>
          <a:p>
            <a:fld id="{EF91B0BD-71BF-8941-96B6-B0EE7EF76AA2}" type="slidenum">
              <a:rPr lang="en-GB" smtClean="0"/>
              <a:t>10</a:t>
            </a:fld>
            <a:endParaRPr lang="en-GB"/>
          </a:p>
        </p:txBody>
      </p:sp>
      <p:sp>
        <p:nvSpPr>
          <p:cNvPr id="3" name="Title 2">
            <a:extLst>
              <a:ext uri="{FF2B5EF4-FFF2-40B4-BE49-F238E27FC236}">
                <a16:creationId xmlns:a16="http://schemas.microsoft.com/office/drawing/2014/main" id="{7356800C-FD56-2DB9-582B-60EBCAD2C741}"/>
              </a:ext>
            </a:extLst>
          </p:cNvPr>
          <p:cNvSpPr>
            <a:spLocks noGrp="1"/>
          </p:cNvSpPr>
          <p:nvPr>
            <p:ph type="title"/>
          </p:nvPr>
        </p:nvSpPr>
        <p:spPr/>
        <p:txBody>
          <a:bodyPr/>
          <a:lstStyle/>
          <a:p>
            <a:r>
              <a:rPr lang="en-GB" dirty="0"/>
              <a:t>2. MINIMISING THE CONSEQUENCES OF FALLS</a:t>
            </a:r>
          </a:p>
        </p:txBody>
      </p:sp>
      <p:sp>
        <p:nvSpPr>
          <p:cNvPr id="4" name="Content Placeholder 3">
            <a:extLst>
              <a:ext uri="{FF2B5EF4-FFF2-40B4-BE49-F238E27FC236}">
                <a16:creationId xmlns:a16="http://schemas.microsoft.com/office/drawing/2014/main" id="{A8F2A3B5-2FF7-4FFA-C0D7-F4997DD31CE8}"/>
              </a:ext>
            </a:extLst>
          </p:cNvPr>
          <p:cNvSpPr>
            <a:spLocks noGrp="1"/>
          </p:cNvSpPr>
          <p:nvPr>
            <p:ph idx="1"/>
          </p:nvPr>
        </p:nvSpPr>
        <p:spPr>
          <a:xfrm>
            <a:off x="370804" y="1968671"/>
            <a:ext cx="6836245" cy="3385840"/>
          </a:xfrm>
        </p:spPr>
        <p:txBody>
          <a:bodyPr>
            <a:normAutofit fontScale="85000" lnSpcReduction="20000"/>
          </a:bodyPr>
          <a:lstStyle/>
          <a:p>
            <a:pPr marL="0" indent="0">
              <a:lnSpc>
                <a:spcPct val="120000"/>
              </a:lnSpc>
              <a:buNone/>
            </a:pPr>
            <a:r>
              <a:rPr lang="en-GB" sz="3000" b="1" i="1" dirty="0"/>
              <a:t>“People with dementia are twice as likely to fall as others in their age group and are three times more likely to be dead within three months as a result.”</a:t>
            </a:r>
          </a:p>
          <a:p>
            <a:pPr marL="0" indent="0">
              <a:lnSpc>
                <a:spcPct val="120000"/>
              </a:lnSpc>
              <a:buNone/>
            </a:pPr>
            <a:endParaRPr lang="en-GB" b="1" dirty="0"/>
          </a:p>
          <a:p>
            <a:pPr marL="0" indent="0">
              <a:lnSpc>
                <a:spcPct val="120000"/>
              </a:lnSpc>
              <a:buNone/>
            </a:pPr>
            <a:r>
              <a:rPr lang="en-GB" sz="2800" b="1" dirty="0">
                <a:ln>
                  <a:solidFill>
                    <a:schemeClr val="tx1"/>
                  </a:solidFill>
                </a:ln>
                <a:noFill/>
              </a:rPr>
              <a:t>PROFESSOR MARY MARSHALL, DEMENTIA SERVICES DEVELOPMENT CENTRE, UNIVERSITY OF STIRLING</a:t>
            </a:r>
          </a:p>
        </p:txBody>
      </p:sp>
      <p:pic>
        <p:nvPicPr>
          <p:cNvPr id="5" name="Picture 4">
            <a:extLst>
              <a:ext uri="{FF2B5EF4-FFF2-40B4-BE49-F238E27FC236}">
                <a16:creationId xmlns:a16="http://schemas.microsoft.com/office/drawing/2014/main" id="{19478B44-2B4A-914F-6DA3-AD90921FC282}"/>
              </a:ext>
            </a:extLst>
          </p:cNvPr>
          <p:cNvPicPr>
            <a:picLocks noChangeAspect="1"/>
          </p:cNvPicPr>
          <p:nvPr/>
        </p:nvPicPr>
        <p:blipFill>
          <a:blip r:embed="rId3"/>
          <a:stretch>
            <a:fillRect/>
          </a:stretch>
        </p:blipFill>
        <p:spPr>
          <a:xfrm>
            <a:off x="7642049" y="2489905"/>
            <a:ext cx="4178476" cy="2343372"/>
          </a:xfrm>
          <a:prstGeom prst="rect">
            <a:avLst/>
          </a:prstGeom>
        </p:spPr>
      </p:pic>
    </p:spTree>
    <p:extLst>
      <p:ext uri="{BB962C8B-B14F-4D97-AF65-F5344CB8AC3E}">
        <p14:creationId xmlns:p14="http://schemas.microsoft.com/office/powerpoint/2010/main" val="316276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3DC11-887B-9770-F4E1-ED651269405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CC2D9F-0315-DC0D-6497-9C4E3F1F046C}"/>
              </a:ext>
            </a:extLst>
          </p:cNvPr>
          <p:cNvSpPr>
            <a:spLocks noGrp="1"/>
          </p:cNvSpPr>
          <p:nvPr>
            <p:ph type="sldNum" sz="quarter" idx="12"/>
          </p:nvPr>
        </p:nvSpPr>
        <p:spPr/>
        <p:txBody>
          <a:bodyPr/>
          <a:lstStyle/>
          <a:p>
            <a:fld id="{EF91B0BD-71BF-8941-96B6-B0EE7EF76AA2}" type="slidenum">
              <a:rPr lang="en-GB" smtClean="0"/>
              <a:t>11</a:t>
            </a:fld>
            <a:endParaRPr lang="en-GB"/>
          </a:p>
        </p:txBody>
      </p:sp>
      <p:sp>
        <p:nvSpPr>
          <p:cNvPr id="3" name="Title 2">
            <a:extLst>
              <a:ext uri="{FF2B5EF4-FFF2-40B4-BE49-F238E27FC236}">
                <a16:creationId xmlns:a16="http://schemas.microsoft.com/office/drawing/2014/main" id="{47525F8F-CAFD-5E5A-3D45-B49C2DF14B18}"/>
              </a:ext>
            </a:extLst>
          </p:cNvPr>
          <p:cNvSpPr>
            <a:spLocks noGrp="1"/>
          </p:cNvSpPr>
          <p:nvPr>
            <p:ph type="title"/>
          </p:nvPr>
        </p:nvSpPr>
        <p:spPr/>
        <p:txBody>
          <a:bodyPr/>
          <a:lstStyle/>
          <a:p>
            <a:r>
              <a:rPr lang="en-GB" dirty="0"/>
              <a:t>2. MINIMISING THE CONSEQUENCES OF FALLS</a:t>
            </a:r>
          </a:p>
        </p:txBody>
      </p:sp>
      <p:sp>
        <p:nvSpPr>
          <p:cNvPr id="4" name="Content Placeholder 3">
            <a:extLst>
              <a:ext uri="{FF2B5EF4-FFF2-40B4-BE49-F238E27FC236}">
                <a16:creationId xmlns:a16="http://schemas.microsoft.com/office/drawing/2014/main" id="{063B5FC2-24E7-0D2B-C090-543015AFD5D3}"/>
              </a:ext>
            </a:extLst>
          </p:cNvPr>
          <p:cNvSpPr>
            <a:spLocks noGrp="1"/>
          </p:cNvSpPr>
          <p:nvPr>
            <p:ph idx="1"/>
          </p:nvPr>
        </p:nvSpPr>
        <p:spPr>
          <a:xfrm>
            <a:off x="370804" y="1485922"/>
            <a:ext cx="11329583" cy="4351338"/>
          </a:xfrm>
        </p:spPr>
        <p:txBody>
          <a:bodyPr>
            <a:normAutofit/>
          </a:bodyPr>
          <a:lstStyle/>
          <a:p>
            <a:pPr marL="0" indent="0">
              <a:lnSpc>
                <a:spcPct val="120000"/>
              </a:lnSpc>
              <a:buNone/>
            </a:pPr>
            <a:r>
              <a:rPr lang="en-GB" b="1" dirty="0"/>
              <a:t>Potential Hazards: </a:t>
            </a:r>
          </a:p>
          <a:p>
            <a:pPr>
              <a:lnSpc>
                <a:spcPct val="120000"/>
              </a:lnSpc>
              <a:buFont typeface="Wingdings" panose="05000000000000000000" pitchFamily="2" charset="2"/>
              <a:buChar char="§"/>
            </a:pPr>
            <a:r>
              <a:rPr lang="en-GB" dirty="0"/>
              <a:t>Uneven or slippery floors and surfaces</a:t>
            </a:r>
          </a:p>
          <a:p>
            <a:pPr>
              <a:lnSpc>
                <a:spcPct val="120000"/>
              </a:lnSpc>
              <a:buFont typeface="Wingdings" panose="05000000000000000000" pitchFamily="2" charset="2"/>
              <a:buChar char="§"/>
            </a:pPr>
            <a:r>
              <a:rPr lang="en-GB" dirty="0"/>
              <a:t>Baths or step-in showers</a:t>
            </a:r>
          </a:p>
          <a:p>
            <a:pPr>
              <a:lnSpc>
                <a:spcPct val="120000"/>
              </a:lnSpc>
              <a:buFont typeface="Wingdings" panose="05000000000000000000" pitchFamily="2" charset="2"/>
              <a:buChar char="§"/>
            </a:pPr>
            <a:r>
              <a:rPr lang="en-GB" dirty="0"/>
              <a:t>Protruding sharp edges</a:t>
            </a:r>
          </a:p>
          <a:p>
            <a:pPr>
              <a:lnSpc>
                <a:spcPct val="120000"/>
              </a:lnSpc>
              <a:buFont typeface="Wingdings" panose="05000000000000000000" pitchFamily="2" charset="2"/>
              <a:buChar char="§"/>
            </a:pPr>
            <a:r>
              <a:rPr lang="en-GB" dirty="0"/>
              <a:t>Radiators, floor-standing or low-level furniture/fixtures </a:t>
            </a:r>
          </a:p>
          <a:p>
            <a:pPr>
              <a:lnSpc>
                <a:spcPct val="120000"/>
              </a:lnSpc>
              <a:buFont typeface="Wingdings" panose="05000000000000000000" pitchFamily="2" charset="2"/>
              <a:buChar char="§"/>
            </a:pPr>
            <a:r>
              <a:rPr lang="en-GB" dirty="0"/>
              <a:t>Glass shower screens  </a:t>
            </a:r>
          </a:p>
        </p:txBody>
      </p:sp>
    </p:spTree>
    <p:extLst>
      <p:ext uri="{BB962C8B-B14F-4D97-AF65-F5344CB8AC3E}">
        <p14:creationId xmlns:p14="http://schemas.microsoft.com/office/powerpoint/2010/main" val="426066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39939-7C8B-923F-5187-5258178B73A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F9A34C-49A3-AEE6-4740-97D8152CFFEB}"/>
              </a:ext>
            </a:extLst>
          </p:cNvPr>
          <p:cNvSpPr>
            <a:spLocks noGrp="1"/>
          </p:cNvSpPr>
          <p:nvPr>
            <p:ph type="sldNum" sz="quarter" idx="12"/>
          </p:nvPr>
        </p:nvSpPr>
        <p:spPr/>
        <p:txBody>
          <a:bodyPr/>
          <a:lstStyle/>
          <a:p>
            <a:fld id="{EF91B0BD-71BF-8941-96B6-B0EE7EF76AA2}" type="slidenum">
              <a:rPr lang="en-GB" smtClean="0"/>
              <a:t>12</a:t>
            </a:fld>
            <a:endParaRPr lang="en-GB"/>
          </a:p>
        </p:txBody>
      </p:sp>
      <p:sp>
        <p:nvSpPr>
          <p:cNvPr id="3" name="Title 2">
            <a:extLst>
              <a:ext uri="{FF2B5EF4-FFF2-40B4-BE49-F238E27FC236}">
                <a16:creationId xmlns:a16="http://schemas.microsoft.com/office/drawing/2014/main" id="{88FC06F7-38AC-FAB8-9443-24C8B13CAC10}"/>
              </a:ext>
            </a:extLst>
          </p:cNvPr>
          <p:cNvSpPr>
            <a:spLocks noGrp="1"/>
          </p:cNvSpPr>
          <p:nvPr>
            <p:ph type="title"/>
          </p:nvPr>
        </p:nvSpPr>
        <p:spPr/>
        <p:txBody>
          <a:bodyPr/>
          <a:lstStyle/>
          <a:p>
            <a:r>
              <a:rPr lang="en-GB" dirty="0"/>
              <a:t>2. MINIMISING THE CONSEQUENCES OF FALLS</a:t>
            </a:r>
          </a:p>
        </p:txBody>
      </p:sp>
      <p:sp>
        <p:nvSpPr>
          <p:cNvPr id="4" name="Content Placeholder 3">
            <a:extLst>
              <a:ext uri="{FF2B5EF4-FFF2-40B4-BE49-F238E27FC236}">
                <a16:creationId xmlns:a16="http://schemas.microsoft.com/office/drawing/2014/main" id="{8C25716A-AE38-A0AC-E45F-0AB89E400FB4}"/>
              </a:ext>
            </a:extLst>
          </p:cNvPr>
          <p:cNvSpPr>
            <a:spLocks noGrp="1"/>
          </p:cNvSpPr>
          <p:nvPr>
            <p:ph idx="1"/>
          </p:nvPr>
        </p:nvSpPr>
        <p:spPr>
          <a:xfrm>
            <a:off x="370804" y="1485922"/>
            <a:ext cx="11329583" cy="4351338"/>
          </a:xfrm>
        </p:spPr>
        <p:txBody>
          <a:bodyPr>
            <a:normAutofit fontScale="85000" lnSpcReduction="20000"/>
          </a:bodyPr>
          <a:lstStyle/>
          <a:p>
            <a:pPr marL="0" indent="0">
              <a:lnSpc>
                <a:spcPct val="120000"/>
              </a:lnSpc>
              <a:buNone/>
            </a:pPr>
            <a:r>
              <a:rPr lang="en-GB" b="1" dirty="0"/>
              <a:t>Design Solutions: </a:t>
            </a:r>
          </a:p>
          <a:p>
            <a:pPr>
              <a:lnSpc>
                <a:spcPct val="120000"/>
              </a:lnSpc>
              <a:buFont typeface="Wingdings" panose="05000000000000000000" pitchFamily="2" charset="2"/>
              <a:buChar char="§"/>
            </a:pPr>
            <a:r>
              <a:rPr lang="en-GB" dirty="0"/>
              <a:t>Level-access throughout with slip-resistant flooring</a:t>
            </a:r>
          </a:p>
          <a:p>
            <a:pPr>
              <a:lnSpc>
                <a:spcPct val="120000"/>
              </a:lnSpc>
              <a:buFont typeface="Wingdings" panose="05000000000000000000" pitchFamily="2" charset="2"/>
              <a:buChar char="§"/>
            </a:pPr>
            <a:r>
              <a:rPr lang="en-GB" dirty="0"/>
              <a:t>Ensure there are no sharp edges</a:t>
            </a:r>
          </a:p>
          <a:p>
            <a:pPr>
              <a:lnSpc>
                <a:spcPct val="120000"/>
              </a:lnSpc>
              <a:buFont typeface="Wingdings" panose="05000000000000000000" pitchFamily="2" charset="2"/>
              <a:buChar char="§"/>
            </a:pPr>
            <a:r>
              <a:rPr lang="en-GB" dirty="0"/>
              <a:t>Install underfloor heating instead of radiators</a:t>
            </a:r>
          </a:p>
          <a:p>
            <a:pPr>
              <a:lnSpc>
                <a:spcPct val="120000"/>
              </a:lnSpc>
              <a:buFont typeface="Wingdings" panose="05000000000000000000" pitchFamily="2" charset="2"/>
              <a:buChar char="§"/>
            </a:pPr>
            <a:r>
              <a:rPr lang="en-GB" dirty="0"/>
              <a:t>Minimise use of floor-standing or low-height units/fixtures</a:t>
            </a:r>
          </a:p>
          <a:p>
            <a:pPr>
              <a:lnSpc>
                <a:spcPct val="120000"/>
              </a:lnSpc>
              <a:buFont typeface="Wingdings" panose="05000000000000000000" pitchFamily="2" charset="2"/>
              <a:buChar char="§"/>
            </a:pPr>
            <a:r>
              <a:rPr lang="en-GB" dirty="0"/>
              <a:t>Choose shower curtains that hover above the floor and are made with breathable fabric</a:t>
            </a:r>
          </a:p>
          <a:p>
            <a:pPr>
              <a:lnSpc>
                <a:spcPct val="120000"/>
              </a:lnSpc>
              <a:buFont typeface="Wingdings" panose="05000000000000000000" pitchFamily="2" charset="2"/>
              <a:buChar char="§"/>
            </a:pPr>
            <a:r>
              <a:rPr lang="en-GB" dirty="0"/>
              <a:t>Opt for PET (tough plastic) shower screens rather than glass</a:t>
            </a:r>
          </a:p>
          <a:p>
            <a:pPr>
              <a:lnSpc>
                <a:spcPct val="120000"/>
              </a:lnSpc>
              <a:buFont typeface="Wingdings" panose="05000000000000000000" pitchFamily="2" charset="2"/>
              <a:buChar char="§"/>
            </a:pPr>
            <a:r>
              <a:rPr lang="en-GB" dirty="0"/>
              <a:t>Include a shower seat and grabs rails in the specification</a:t>
            </a:r>
          </a:p>
          <a:p>
            <a:pPr>
              <a:lnSpc>
                <a:spcPct val="120000"/>
              </a:lnSpc>
              <a:buFont typeface="Wingdings" panose="05000000000000000000" pitchFamily="2" charset="2"/>
              <a:buChar char="§"/>
            </a:pPr>
            <a:r>
              <a:rPr lang="en-GB" dirty="0"/>
              <a:t>Consider two-way door hinges which allow access if the client falls against the door or screen</a:t>
            </a:r>
          </a:p>
          <a:p>
            <a:pPr marL="0" indent="0">
              <a:lnSpc>
                <a:spcPct val="120000"/>
              </a:lnSpc>
              <a:buNone/>
            </a:pPr>
            <a:r>
              <a:rPr lang="en-GB" dirty="0"/>
              <a:t>   (Note: don’t reverse hinges to </a:t>
            </a:r>
            <a:r>
              <a:rPr lang="en-GB" b="1" dirty="0"/>
              <a:t>only</a:t>
            </a:r>
            <a:r>
              <a:rPr lang="en-GB" dirty="0"/>
              <a:t> open outwards as that could cause confusion/upset)</a:t>
            </a:r>
          </a:p>
          <a:p>
            <a:pPr>
              <a:lnSpc>
                <a:spcPct val="120000"/>
              </a:lnSpc>
            </a:pPr>
            <a:endParaRPr lang="en-GB" dirty="0"/>
          </a:p>
        </p:txBody>
      </p:sp>
    </p:spTree>
    <p:extLst>
      <p:ext uri="{BB962C8B-B14F-4D97-AF65-F5344CB8AC3E}">
        <p14:creationId xmlns:p14="http://schemas.microsoft.com/office/powerpoint/2010/main" val="1275203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E26C1-3E99-55C1-ACEC-A4BEB99377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1230B4-CC44-7DC0-64E7-41E186AFE257}"/>
              </a:ext>
            </a:extLst>
          </p:cNvPr>
          <p:cNvSpPr>
            <a:spLocks noGrp="1"/>
          </p:cNvSpPr>
          <p:nvPr>
            <p:ph type="sldNum" sz="quarter" idx="12"/>
          </p:nvPr>
        </p:nvSpPr>
        <p:spPr/>
        <p:txBody>
          <a:bodyPr/>
          <a:lstStyle/>
          <a:p>
            <a:fld id="{EF91B0BD-71BF-8941-96B6-B0EE7EF76AA2}" type="slidenum">
              <a:rPr lang="en-GB" smtClean="0"/>
              <a:t>13</a:t>
            </a:fld>
            <a:endParaRPr lang="en-GB"/>
          </a:p>
        </p:txBody>
      </p:sp>
      <p:sp>
        <p:nvSpPr>
          <p:cNvPr id="3" name="Title 2">
            <a:extLst>
              <a:ext uri="{FF2B5EF4-FFF2-40B4-BE49-F238E27FC236}">
                <a16:creationId xmlns:a16="http://schemas.microsoft.com/office/drawing/2014/main" id="{A9E1688D-CA24-0217-B472-462022932FD4}"/>
              </a:ext>
            </a:extLst>
          </p:cNvPr>
          <p:cNvSpPr>
            <a:spLocks noGrp="1"/>
          </p:cNvSpPr>
          <p:nvPr>
            <p:ph type="title"/>
          </p:nvPr>
        </p:nvSpPr>
        <p:spPr/>
        <p:txBody>
          <a:bodyPr/>
          <a:lstStyle/>
          <a:p>
            <a:r>
              <a:rPr lang="en-GB" dirty="0"/>
              <a:t>3. GENERAL CONFUSION</a:t>
            </a:r>
          </a:p>
        </p:txBody>
      </p:sp>
      <p:sp>
        <p:nvSpPr>
          <p:cNvPr id="4" name="Content Placeholder 3">
            <a:extLst>
              <a:ext uri="{FF2B5EF4-FFF2-40B4-BE49-F238E27FC236}">
                <a16:creationId xmlns:a16="http://schemas.microsoft.com/office/drawing/2014/main" id="{E77D84AD-C87C-A749-92BE-77126CB6292F}"/>
              </a:ext>
            </a:extLst>
          </p:cNvPr>
          <p:cNvSpPr>
            <a:spLocks noGrp="1"/>
          </p:cNvSpPr>
          <p:nvPr>
            <p:ph idx="1"/>
          </p:nvPr>
        </p:nvSpPr>
        <p:spPr>
          <a:xfrm>
            <a:off x="370804" y="1467615"/>
            <a:ext cx="7388533" cy="4515174"/>
          </a:xfrm>
        </p:spPr>
        <p:txBody>
          <a:bodyPr>
            <a:normAutofit fontScale="85000" lnSpcReduction="20000"/>
          </a:bodyPr>
          <a:lstStyle/>
          <a:p>
            <a:pPr marL="0" indent="0">
              <a:lnSpc>
                <a:spcPct val="120000"/>
              </a:lnSpc>
              <a:buNone/>
            </a:pPr>
            <a:r>
              <a:rPr lang="en-GB" b="1" dirty="0"/>
              <a:t>Potential Hazards:</a:t>
            </a:r>
          </a:p>
          <a:p>
            <a:pPr>
              <a:lnSpc>
                <a:spcPct val="120000"/>
              </a:lnSpc>
              <a:buFont typeface="Wingdings" panose="05000000000000000000" pitchFamily="2" charset="2"/>
              <a:buChar char="§"/>
            </a:pPr>
            <a:r>
              <a:rPr lang="en-GB" dirty="0"/>
              <a:t>Mirrors</a:t>
            </a:r>
          </a:p>
          <a:p>
            <a:pPr>
              <a:lnSpc>
                <a:spcPct val="120000"/>
              </a:lnSpc>
              <a:buFont typeface="Wingdings" panose="05000000000000000000" pitchFamily="2" charset="2"/>
              <a:buChar char="§"/>
            </a:pPr>
            <a:r>
              <a:rPr lang="en-GB" dirty="0"/>
              <a:t>Reflective surfaces</a:t>
            </a:r>
          </a:p>
          <a:p>
            <a:pPr>
              <a:lnSpc>
                <a:spcPct val="120000"/>
              </a:lnSpc>
              <a:buFont typeface="Wingdings" panose="05000000000000000000" pitchFamily="2" charset="2"/>
              <a:buChar char="§"/>
            </a:pPr>
            <a:r>
              <a:rPr lang="en-GB" dirty="0"/>
              <a:t>Excessive light from windows</a:t>
            </a:r>
          </a:p>
          <a:p>
            <a:pPr marL="0" indent="0">
              <a:lnSpc>
                <a:spcPct val="120000"/>
              </a:lnSpc>
              <a:buNone/>
            </a:pPr>
            <a:endParaRPr lang="en-GB" b="1" dirty="0"/>
          </a:p>
          <a:p>
            <a:pPr marL="0" indent="0">
              <a:lnSpc>
                <a:spcPct val="120000"/>
              </a:lnSpc>
              <a:buNone/>
            </a:pPr>
            <a:r>
              <a:rPr lang="en-GB" b="1" dirty="0"/>
              <a:t>Design Solutions: </a:t>
            </a:r>
          </a:p>
          <a:p>
            <a:pPr>
              <a:lnSpc>
                <a:spcPct val="120000"/>
              </a:lnSpc>
              <a:buFont typeface="Wingdings" panose="05000000000000000000" pitchFamily="2" charset="2"/>
              <a:buChar char="§"/>
            </a:pPr>
            <a:r>
              <a:rPr lang="en-GB" dirty="0"/>
              <a:t>Reversible or coverable mirrors</a:t>
            </a:r>
          </a:p>
          <a:p>
            <a:pPr>
              <a:lnSpc>
                <a:spcPct val="120000"/>
              </a:lnSpc>
              <a:buFont typeface="Wingdings" panose="05000000000000000000" pitchFamily="2" charset="2"/>
              <a:buChar char="§"/>
            </a:pPr>
            <a:r>
              <a:rPr lang="en-GB" dirty="0"/>
              <a:t>Frosted shower screens</a:t>
            </a:r>
          </a:p>
          <a:p>
            <a:pPr>
              <a:lnSpc>
                <a:spcPct val="120000"/>
              </a:lnSpc>
              <a:buFont typeface="Wingdings" panose="05000000000000000000" pitchFamily="2" charset="2"/>
              <a:buChar char="§"/>
            </a:pPr>
            <a:r>
              <a:rPr lang="en-GB" dirty="0"/>
              <a:t>Use matt, not satin or gloss finish tiles or wall panels</a:t>
            </a:r>
          </a:p>
          <a:p>
            <a:pPr>
              <a:lnSpc>
                <a:spcPct val="120000"/>
              </a:lnSpc>
              <a:buFont typeface="Wingdings" panose="05000000000000000000" pitchFamily="2" charset="2"/>
              <a:buChar char="§"/>
            </a:pPr>
            <a:r>
              <a:rPr lang="en-GB" dirty="0"/>
              <a:t>Blinds over windows</a:t>
            </a:r>
          </a:p>
          <a:p>
            <a:pPr>
              <a:lnSpc>
                <a:spcPct val="120000"/>
              </a:lnSpc>
            </a:pPr>
            <a:endParaRPr lang="en-GB" dirty="0"/>
          </a:p>
        </p:txBody>
      </p:sp>
      <p:pic>
        <p:nvPicPr>
          <p:cNvPr id="6" name="Picture 5">
            <a:extLst>
              <a:ext uri="{FF2B5EF4-FFF2-40B4-BE49-F238E27FC236}">
                <a16:creationId xmlns:a16="http://schemas.microsoft.com/office/drawing/2014/main" id="{4B5A7CFC-D73D-FE23-F55D-F33DDEBAA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08" t="15390" r="62359" b="52444"/>
          <a:stretch/>
        </p:blipFill>
        <p:spPr>
          <a:xfrm>
            <a:off x="8151223" y="1365028"/>
            <a:ext cx="3342531" cy="4160208"/>
          </a:xfrm>
          <a:prstGeom prst="rect">
            <a:avLst/>
          </a:prstGeom>
        </p:spPr>
      </p:pic>
    </p:spTree>
    <p:extLst>
      <p:ext uri="{BB962C8B-B14F-4D97-AF65-F5344CB8AC3E}">
        <p14:creationId xmlns:p14="http://schemas.microsoft.com/office/powerpoint/2010/main" val="91013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B5138-EB2C-813D-6F49-36F88021DC2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4B75C-3443-527D-B845-6549E4C47E1E}"/>
              </a:ext>
            </a:extLst>
          </p:cNvPr>
          <p:cNvSpPr>
            <a:spLocks noGrp="1"/>
          </p:cNvSpPr>
          <p:nvPr>
            <p:ph type="sldNum" sz="quarter" idx="12"/>
          </p:nvPr>
        </p:nvSpPr>
        <p:spPr/>
        <p:txBody>
          <a:bodyPr/>
          <a:lstStyle/>
          <a:p>
            <a:fld id="{EF91B0BD-71BF-8941-96B6-B0EE7EF76AA2}" type="slidenum">
              <a:rPr lang="en-GB" smtClean="0"/>
              <a:t>14</a:t>
            </a:fld>
            <a:endParaRPr lang="en-GB"/>
          </a:p>
        </p:txBody>
      </p:sp>
      <p:sp>
        <p:nvSpPr>
          <p:cNvPr id="3" name="Title 2">
            <a:extLst>
              <a:ext uri="{FF2B5EF4-FFF2-40B4-BE49-F238E27FC236}">
                <a16:creationId xmlns:a16="http://schemas.microsoft.com/office/drawing/2014/main" id="{D112BE77-151B-076F-C1F8-F3E43F2B4B13}"/>
              </a:ext>
            </a:extLst>
          </p:cNvPr>
          <p:cNvSpPr>
            <a:spLocks noGrp="1"/>
          </p:cNvSpPr>
          <p:nvPr>
            <p:ph type="title"/>
          </p:nvPr>
        </p:nvSpPr>
        <p:spPr/>
        <p:txBody>
          <a:bodyPr/>
          <a:lstStyle/>
          <a:p>
            <a:r>
              <a:rPr lang="en-GB" dirty="0"/>
              <a:t>4. SHORT-TERM MEMORY LOSS</a:t>
            </a:r>
          </a:p>
        </p:txBody>
      </p:sp>
      <p:sp>
        <p:nvSpPr>
          <p:cNvPr id="4" name="Content Placeholder 3">
            <a:extLst>
              <a:ext uri="{FF2B5EF4-FFF2-40B4-BE49-F238E27FC236}">
                <a16:creationId xmlns:a16="http://schemas.microsoft.com/office/drawing/2014/main" id="{06D9E021-40EE-2BCE-B183-680565783BB4}"/>
              </a:ext>
            </a:extLst>
          </p:cNvPr>
          <p:cNvSpPr>
            <a:spLocks noGrp="1"/>
          </p:cNvSpPr>
          <p:nvPr>
            <p:ph idx="1"/>
          </p:nvPr>
        </p:nvSpPr>
        <p:spPr>
          <a:xfrm>
            <a:off x="370804" y="1750424"/>
            <a:ext cx="5860179" cy="4114800"/>
          </a:xfrm>
        </p:spPr>
        <p:txBody>
          <a:bodyPr>
            <a:normAutofit/>
          </a:bodyPr>
          <a:lstStyle/>
          <a:p>
            <a:pPr marL="0" indent="0">
              <a:lnSpc>
                <a:spcPct val="120000"/>
              </a:lnSpc>
              <a:buNone/>
            </a:pPr>
            <a:r>
              <a:rPr lang="en-GB" sz="2000" b="1" dirty="0"/>
              <a:t>Potential Hazards: </a:t>
            </a:r>
            <a:endParaRPr lang="en-GB" sz="2000" dirty="0"/>
          </a:p>
          <a:p>
            <a:pPr>
              <a:lnSpc>
                <a:spcPct val="120000"/>
              </a:lnSpc>
              <a:buFont typeface="Wingdings" panose="05000000000000000000" pitchFamily="2" charset="2"/>
              <a:buChar char="§"/>
            </a:pPr>
            <a:r>
              <a:rPr lang="en-GB" sz="2000" dirty="0"/>
              <a:t>Forgetting to turn off showers or taps when running</a:t>
            </a:r>
            <a:endParaRPr lang="en-GB" sz="2000" b="1" dirty="0"/>
          </a:p>
          <a:p>
            <a:pPr marL="0" indent="0">
              <a:lnSpc>
                <a:spcPct val="120000"/>
              </a:lnSpc>
              <a:buNone/>
            </a:pPr>
            <a:endParaRPr lang="en-GB" sz="2000" b="1" dirty="0"/>
          </a:p>
          <a:p>
            <a:pPr marL="0" indent="0">
              <a:lnSpc>
                <a:spcPct val="120000"/>
              </a:lnSpc>
              <a:buNone/>
            </a:pPr>
            <a:r>
              <a:rPr lang="en-GB" sz="2000" b="1" dirty="0"/>
              <a:t>Design Solutions: </a:t>
            </a:r>
            <a:endParaRPr lang="en-GB" sz="2000" dirty="0"/>
          </a:p>
          <a:p>
            <a:pPr>
              <a:lnSpc>
                <a:spcPct val="120000"/>
              </a:lnSpc>
              <a:buFont typeface="Wingdings" panose="05000000000000000000" pitchFamily="2" charset="2"/>
              <a:buChar char="§"/>
            </a:pPr>
            <a:r>
              <a:rPr lang="en-GB" sz="2000" dirty="0"/>
              <a:t>Showers with automatic shutdown settings</a:t>
            </a:r>
          </a:p>
          <a:p>
            <a:pPr>
              <a:lnSpc>
                <a:spcPct val="120000"/>
              </a:lnSpc>
              <a:buFont typeface="Wingdings" panose="05000000000000000000" pitchFamily="2" charset="2"/>
              <a:buChar char="§"/>
            </a:pPr>
            <a:r>
              <a:rPr lang="en-GB" sz="2000" dirty="0"/>
              <a:t>Use flood-proof plugs, or alternatively, don’t install a plug at all</a:t>
            </a:r>
          </a:p>
          <a:p>
            <a:pPr>
              <a:lnSpc>
                <a:spcPct val="120000"/>
              </a:lnSpc>
            </a:pPr>
            <a:endParaRPr lang="en-GB" sz="2000" dirty="0"/>
          </a:p>
        </p:txBody>
      </p:sp>
      <p:pic>
        <p:nvPicPr>
          <p:cNvPr id="5" name="Picture 4">
            <a:extLst>
              <a:ext uri="{FF2B5EF4-FFF2-40B4-BE49-F238E27FC236}">
                <a16:creationId xmlns:a16="http://schemas.microsoft.com/office/drawing/2014/main" id="{45FD4F01-7E03-2184-57F7-8E1CFE375443}"/>
              </a:ext>
            </a:extLst>
          </p:cNvPr>
          <p:cNvPicPr>
            <a:picLocks noChangeAspect="1"/>
          </p:cNvPicPr>
          <p:nvPr/>
        </p:nvPicPr>
        <p:blipFill rotWithShape="1">
          <a:blip r:embed="rId3"/>
          <a:srcRect t="3352"/>
          <a:stretch/>
        </p:blipFill>
        <p:spPr>
          <a:xfrm>
            <a:off x="6462443" y="2103698"/>
            <a:ext cx="5279210" cy="2650603"/>
          </a:xfrm>
          <a:prstGeom prst="rect">
            <a:avLst/>
          </a:prstGeom>
        </p:spPr>
      </p:pic>
    </p:spTree>
    <p:extLst>
      <p:ext uri="{BB962C8B-B14F-4D97-AF65-F5344CB8AC3E}">
        <p14:creationId xmlns:p14="http://schemas.microsoft.com/office/powerpoint/2010/main" val="2219250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3262-B043-ED38-9B6A-8646A11289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85936E-3D8C-0253-510A-084C674D5F76}"/>
              </a:ext>
            </a:extLst>
          </p:cNvPr>
          <p:cNvSpPr>
            <a:spLocks noGrp="1"/>
          </p:cNvSpPr>
          <p:nvPr>
            <p:ph type="sldNum" sz="quarter" idx="12"/>
          </p:nvPr>
        </p:nvSpPr>
        <p:spPr/>
        <p:txBody>
          <a:bodyPr/>
          <a:lstStyle/>
          <a:p>
            <a:fld id="{EF91B0BD-71BF-8941-96B6-B0EE7EF76AA2}" type="slidenum">
              <a:rPr lang="en-GB" smtClean="0"/>
              <a:t>15</a:t>
            </a:fld>
            <a:endParaRPr lang="en-GB"/>
          </a:p>
        </p:txBody>
      </p:sp>
      <p:sp>
        <p:nvSpPr>
          <p:cNvPr id="3" name="Title 2">
            <a:extLst>
              <a:ext uri="{FF2B5EF4-FFF2-40B4-BE49-F238E27FC236}">
                <a16:creationId xmlns:a16="http://schemas.microsoft.com/office/drawing/2014/main" id="{798BC83B-26EF-14FE-9AA6-683DE3596BB2}"/>
              </a:ext>
            </a:extLst>
          </p:cNvPr>
          <p:cNvSpPr>
            <a:spLocks noGrp="1"/>
          </p:cNvSpPr>
          <p:nvPr>
            <p:ph type="title"/>
          </p:nvPr>
        </p:nvSpPr>
        <p:spPr/>
        <p:txBody>
          <a:bodyPr/>
          <a:lstStyle/>
          <a:p>
            <a:r>
              <a:rPr lang="en-GB" dirty="0"/>
              <a:t>5. RETRO MEMORY</a:t>
            </a:r>
          </a:p>
        </p:txBody>
      </p:sp>
      <p:sp>
        <p:nvSpPr>
          <p:cNvPr id="4" name="Content Placeholder 3">
            <a:extLst>
              <a:ext uri="{FF2B5EF4-FFF2-40B4-BE49-F238E27FC236}">
                <a16:creationId xmlns:a16="http://schemas.microsoft.com/office/drawing/2014/main" id="{BDDA31CE-6BB8-819A-9583-46B7301D9299}"/>
              </a:ext>
            </a:extLst>
          </p:cNvPr>
          <p:cNvSpPr>
            <a:spLocks noGrp="1"/>
          </p:cNvSpPr>
          <p:nvPr>
            <p:ph idx="1"/>
          </p:nvPr>
        </p:nvSpPr>
        <p:spPr>
          <a:xfrm>
            <a:off x="370803" y="1227909"/>
            <a:ext cx="11449721" cy="4609351"/>
          </a:xfrm>
        </p:spPr>
        <p:txBody>
          <a:bodyPr>
            <a:normAutofit/>
          </a:bodyPr>
          <a:lstStyle/>
          <a:p>
            <a:pPr marL="0" indent="0">
              <a:lnSpc>
                <a:spcPct val="120000"/>
              </a:lnSpc>
              <a:buNone/>
            </a:pPr>
            <a:r>
              <a:rPr lang="en-GB" sz="2000" b="1" dirty="0"/>
              <a:t>Potential Hazards: </a:t>
            </a:r>
            <a:endParaRPr lang="en-GB" sz="2000" dirty="0"/>
          </a:p>
          <a:p>
            <a:pPr>
              <a:lnSpc>
                <a:spcPct val="120000"/>
              </a:lnSpc>
              <a:buFont typeface="Wingdings" panose="05000000000000000000" pitchFamily="2" charset="2"/>
              <a:buChar char="§"/>
            </a:pPr>
            <a:r>
              <a:rPr lang="en-GB" sz="2000" dirty="0"/>
              <a:t>Unfamiliar, modern designs of sanitaryware and taps</a:t>
            </a:r>
          </a:p>
          <a:p>
            <a:pPr>
              <a:lnSpc>
                <a:spcPct val="120000"/>
              </a:lnSpc>
              <a:buFont typeface="Wingdings" panose="05000000000000000000" pitchFamily="2" charset="2"/>
              <a:buChar char="§"/>
            </a:pPr>
            <a:r>
              <a:rPr lang="en-GB" sz="2000" dirty="0"/>
              <a:t>Impractical, shallow wash basins</a:t>
            </a:r>
          </a:p>
          <a:p>
            <a:pPr>
              <a:lnSpc>
                <a:spcPct val="120000"/>
              </a:lnSpc>
              <a:buFont typeface="Wingdings" panose="05000000000000000000" pitchFamily="2" charset="2"/>
              <a:buChar char="§"/>
            </a:pPr>
            <a:r>
              <a:rPr lang="en-GB" sz="2000" dirty="0"/>
              <a:t>Complicated shower controls or features</a:t>
            </a:r>
          </a:p>
          <a:p>
            <a:pPr marL="0" indent="0">
              <a:lnSpc>
                <a:spcPct val="120000"/>
              </a:lnSpc>
              <a:buNone/>
            </a:pPr>
            <a:endParaRPr lang="en-GB" sz="1100" b="1" dirty="0"/>
          </a:p>
          <a:p>
            <a:pPr marL="0" indent="0">
              <a:lnSpc>
                <a:spcPct val="120000"/>
              </a:lnSpc>
              <a:buNone/>
            </a:pPr>
            <a:r>
              <a:rPr lang="en-GB" sz="2000" b="1" dirty="0"/>
              <a:t>Design Solutions: </a:t>
            </a:r>
            <a:endParaRPr lang="en-GB" sz="2000" dirty="0"/>
          </a:p>
          <a:p>
            <a:pPr>
              <a:lnSpc>
                <a:spcPct val="120000"/>
              </a:lnSpc>
              <a:buFont typeface="Wingdings" panose="05000000000000000000" pitchFamily="2" charset="2"/>
              <a:buChar char="§"/>
            </a:pPr>
            <a:r>
              <a:rPr lang="en-GB" sz="2000" dirty="0"/>
              <a:t>Choose familiar looking and feeling products that are easier to recognise and use – traditional tap handles, lever toilet flushes etc </a:t>
            </a:r>
          </a:p>
          <a:p>
            <a:pPr>
              <a:lnSpc>
                <a:spcPct val="120000"/>
              </a:lnSpc>
              <a:buFont typeface="Wingdings" panose="05000000000000000000" pitchFamily="2" charset="2"/>
              <a:buChar char="§"/>
            </a:pPr>
            <a:r>
              <a:rPr lang="en-GB" sz="2000" dirty="0"/>
              <a:t>Select deep wash basins with a large tap deck</a:t>
            </a:r>
          </a:p>
          <a:p>
            <a:pPr>
              <a:lnSpc>
                <a:spcPct val="120000"/>
              </a:lnSpc>
              <a:buFont typeface="Wingdings" panose="05000000000000000000" pitchFamily="2" charset="2"/>
              <a:buChar char="§"/>
            </a:pPr>
            <a:r>
              <a:rPr lang="en-GB" sz="2000" dirty="0"/>
              <a:t>Avoid overhead rainfall style shower heads that can be overwhelming</a:t>
            </a:r>
          </a:p>
          <a:p>
            <a:pPr>
              <a:lnSpc>
                <a:spcPct val="120000"/>
              </a:lnSpc>
            </a:pPr>
            <a:endParaRPr lang="en-GB" sz="2000" dirty="0"/>
          </a:p>
        </p:txBody>
      </p:sp>
    </p:spTree>
    <p:extLst>
      <p:ext uri="{BB962C8B-B14F-4D97-AF65-F5344CB8AC3E}">
        <p14:creationId xmlns:p14="http://schemas.microsoft.com/office/powerpoint/2010/main" val="2696699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A766C-A4CC-313E-E3BB-61C53949748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856C02-3379-6D37-EF97-2D80B0E64429}"/>
              </a:ext>
            </a:extLst>
          </p:cNvPr>
          <p:cNvSpPr>
            <a:spLocks noGrp="1"/>
          </p:cNvSpPr>
          <p:nvPr>
            <p:ph type="sldNum" sz="quarter" idx="12"/>
          </p:nvPr>
        </p:nvSpPr>
        <p:spPr/>
        <p:txBody>
          <a:bodyPr/>
          <a:lstStyle/>
          <a:p>
            <a:fld id="{EF91B0BD-71BF-8941-96B6-B0EE7EF76AA2}" type="slidenum">
              <a:rPr lang="en-GB" smtClean="0"/>
              <a:t>16</a:t>
            </a:fld>
            <a:endParaRPr lang="en-GB"/>
          </a:p>
        </p:txBody>
      </p:sp>
      <p:sp>
        <p:nvSpPr>
          <p:cNvPr id="3" name="Title 2">
            <a:extLst>
              <a:ext uri="{FF2B5EF4-FFF2-40B4-BE49-F238E27FC236}">
                <a16:creationId xmlns:a16="http://schemas.microsoft.com/office/drawing/2014/main" id="{7CD92F06-22D4-9070-9CCF-3E04332F1FF4}"/>
              </a:ext>
            </a:extLst>
          </p:cNvPr>
          <p:cNvSpPr>
            <a:spLocks noGrp="1"/>
          </p:cNvSpPr>
          <p:nvPr>
            <p:ph type="title"/>
          </p:nvPr>
        </p:nvSpPr>
        <p:spPr/>
        <p:txBody>
          <a:bodyPr/>
          <a:lstStyle/>
          <a:p>
            <a:r>
              <a:rPr lang="en-GB" dirty="0"/>
              <a:t>6. FLOOR COLOUR PERCEPTION</a:t>
            </a:r>
          </a:p>
        </p:txBody>
      </p:sp>
      <p:sp>
        <p:nvSpPr>
          <p:cNvPr id="4" name="Content Placeholder 3">
            <a:extLst>
              <a:ext uri="{FF2B5EF4-FFF2-40B4-BE49-F238E27FC236}">
                <a16:creationId xmlns:a16="http://schemas.microsoft.com/office/drawing/2014/main" id="{C0BA2FE5-AD3F-0DA6-4F84-3D990906DBDA}"/>
              </a:ext>
            </a:extLst>
          </p:cNvPr>
          <p:cNvSpPr>
            <a:spLocks noGrp="1"/>
          </p:cNvSpPr>
          <p:nvPr>
            <p:ph idx="1"/>
          </p:nvPr>
        </p:nvSpPr>
        <p:spPr>
          <a:xfrm>
            <a:off x="370804" y="1485923"/>
            <a:ext cx="6043060" cy="4551679"/>
          </a:xfrm>
        </p:spPr>
        <p:txBody>
          <a:bodyPr>
            <a:normAutofit fontScale="92500" lnSpcReduction="20000"/>
          </a:bodyPr>
          <a:lstStyle/>
          <a:p>
            <a:pPr marL="0" indent="0">
              <a:lnSpc>
                <a:spcPct val="120000"/>
              </a:lnSpc>
              <a:buNone/>
            </a:pPr>
            <a:r>
              <a:rPr lang="en-GB" sz="2000" b="1" dirty="0"/>
              <a:t>Potential Hazards:</a:t>
            </a:r>
          </a:p>
          <a:p>
            <a:pPr>
              <a:lnSpc>
                <a:spcPct val="120000"/>
              </a:lnSpc>
              <a:buFont typeface="Wingdings" panose="05000000000000000000" pitchFamily="2" charset="2"/>
              <a:buChar char="§"/>
            </a:pPr>
            <a:r>
              <a:rPr lang="en-GB" sz="2000" dirty="0"/>
              <a:t>Use of multiple flooring colours or types</a:t>
            </a:r>
          </a:p>
          <a:p>
            <a:pPr>
              <a:lnSpc>
                <a:spcPct val="120000"/>
              </a:lnSpc>
              <a:buFont typeface="Wingdings" panose="05000000000000000000" pitchFamily="2" charset="2"/>
              <a:buChar char="§"/>
            </a:pPr>
            <a:r>
              <a:rPr lang="en-GB" sz="2000" dirty="0"/>
              <a:t>Misperception of floor depth, dryness, or state of cleanliness</a:t>
            </a:r>
          </a:p>
          <a:p>
            <a:pPr marL="0" indent="0">
              <a:lnSpc>
                <a:spcPct val="120000"/>
              </a:lnSpc>
              <a:buNone/>
            </a:pPr>
            <a:endParaRPr lang="en-GB" sz="1500" dirty="0"/>
          </a:p>
          <a:p>
            <a:pPr marL="0" indent="0">
              <a:lnSpc>
                <a:spcPct val="120000"/>
              </a:lnSpc>
              <a:buNone/>
            </a:pPr>
            <a:r>
              <a:rPr lang="en-GB" sz="2000" b="1" dirty="0"/>
              <a:t>Design Solutions: </a:t>
            </a:r>
            <a:endParaRPr lang="en-GB" sz="2000" dirty="0"/>
          </a:p>
          <a:p>
            <a:pPr>
              <a:lnSpc>
                <a:spcPct val="120000"/>
              </a:lnSpc>
              <a:buFont typeface="Wingdings" panose="05000000000000000000" pitchFamily="2" charset="2"/>
              <a:buChar char="§"/>
            </a:pPr>
            <a:r>
              <a:rPr lang="en-GB" sz="2000" dirty="0"/>
              <a:t>Ensure the floor is a single colour throughout</a:t>
            </a:r>
          </a:p>
          <a:p>
            <a:pPr>
              <a:lnSpc>
                <a:spcPct val="120000"/>
              </a:lnSpc>
              <a:buFont typeface="Wingdings" panose="05000000000000000000" pitchFamily="2" charset="2"/>
              <a:buChar char="§"/>
            </a:pPr>
            <a:r>
              <a:rPr lang="en-GB" sz="2000" dirty="0"/>
              <a:t>Avoid dark colour flooring </a:t>
            </a:r>
          </a:p>
          <a:p>
            <a:pPr>
              <a:lnSpc>
                <a:spcPct val="120000"/>
              </a:lnSpc>
              <a:buFont typeface="Wingdings" panose="05000000000000000000" pitchFamily="2" charset="2"/>
              <a:buChar char="§"/>
            </a:pPr>
            <a:r>
              <a:rPr lang="en-GB" sz="2000" dirty="0"/>
              <a:t>Avoid flooring with a shiny or reflective finish </a:t>
            </a:r>
          </a:p>
          <a:p>
            <a:pPr>
              <a:lnSpc>
                <a:spcPct val="120000"/>
              </a:lnSpc>
              <a:buFont typeface="Wingdings" panose="05000000000000000000" pitchFamily="2" charset="2"/>
              <a:buChar char="§"/>
            </a:pPr>
            <a:r>
              <a:rPr lang="en-GB" sz="2000" dirty="0"/>
              <a:t>Avoid designs with large flecks</a:t>
            </a:r>
          </a:p>
          <a:p>
            <a:pPr>
              <a:lnSpc>
                <a:spcPct val="120000"/>
              </a:lnSpc>
              <a:buFont typeface="Wingdings" panose="05000000000000000000" pitchFamily="2" charset="2"/>
              <a:buChar char="§"/>
            </a:pPr>
            <a:r>
              <a:rPr lang="en-GB" sz="2000" dirty="0"/>
              <a:t>Colour-matched shower waste cover</a:t>
            </a:r>
          </a:p>
          <a:p>
            <a:pPr>
              <a:lnSpc>
                <a:spcPct val="120000"/>
              </a:lnSpc>
            </a:pPr>
            <a:endParaRPr lang="en-GB" sz="2000" dirty="0"/>
          </a:p>
        </p:txBody>
      </p:sp>
      <p:pic>
        <p:nvPicPr>
          <p:cNvPr id="8" name="Picture 7" descr="A bathroom with a shower and sink&#10;&#10;AI-generated content may be incorrect.">
            <a:extLst>
              <a:ext uri="{FF2B5EF4-FFF2-40B4-BE49-F238E27FC236}">
                <a16:creationId xmlns:a16="http://schemas.microsoft.com/office/drawing/2014/main" id="{68F2CBFA-D57B-F87F-2BEC-5C243E4E67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37081" y="1485922"/>
            <a:ext cx="5018479" cy="4551679"/>
          </a:xfrm>
          <a:prstGeom prst="rect">
            <a:avLst/>
          </a:prstGeom>
        </p:spPr>
      </p:pic>
    </p:spTree>
    <p:extLst>
      <p:ext uri="{BB962C8B-B14F-4D97-AF65-F5344CB8AC3E}">
        <p14:creationId xmlns:p14="http://schemas.microsoft.com/office/powerpoint/2010/main" val="1219343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553B-B67A-A752-8D3D-9D6A8F2E2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C1E00-4493-6098-A174-424B3CF9B457}"/>
              </a:ext>
            </a:extLst>
          </p:cNvPr>
          <p:cNvSpPr>
            <a:spLocks noGrp="1"/>
          </p:cNvSpPr>
          <p:nvPr>
            <p:ph type="sldNum" sz="quarter" idx="12"/>
          </p:nvPr>
        </p:nvSpPr>
        <p:spPr/>
        <p:txBody>
          <a:bodyPr/>
          <a:lstStyle/>
          <a:p>
            <a:fld id="{EF91B0BD-71BF-8941-96B6-B0EE7EF76AA2}" type="slidenum">
              <a:rPr lang="en-GB" smtClean="0"/>
              <a:t>17</a:t>
            </a:fld>
            <a:endParaRPr lang="en-GB"/>
          </a:p>
        </p:txBody>
      </p:sp>
      <p:sp>
        <p:nvSpPr>
          <p:cNvPr id="3" name="Title 2">
            <a:extLst>
              <a:ext uri="{FF2B5EF4-FFF2-40B4-BE49-F238E27FC236}">
                <a16:creationId xmlns:a16="http://schemas.microsoft.com/office/drawing/2014/main" id="{3ABB0D9D-4B5E-35EA-2490-7E74147B6679}"/>
              </a:ext>
            </a:extLst>
          </p:cNvPr>
          <p:cNvSpPr>
            <a:spLocks noGrp="1"/>
          </p:cNvSpPr>
          <p:nvPr>
            <p:ph type="title"/>
          </p:nvPr>
        </p:nvSpPr>
        <p:spPr/>
        <p:txBody>
          <a:bodyPr/>
          <a:lstStyle/>
          <a:p>
            <a:r>
              <a:rPr lang="en-GB" dirty="0"/>
              <a:t>7. VISUAL CONFUSION</a:t>
            </a:r>
          </a:p>
        </p:txBody>
      </p:sp>
      <p:sp>
        <p:nvSpPr>
          <p:cNvPr id="4" name="Content Placeholder 3">
            <a:extLst>
              <a:ext uri="{FF2B5EF4-FFF2-40B4-BE49-F238E27FC236}">
                <a16:creationId xmlns:a16="http://schemas.microsoft.com/office/drawing/2014/main" id="{5800C576-707D-AD14-7DDB-2434B0911F36}"/>
              </a:ext>
            </a:extLst>
          </p:cNvPr>
          <p:cNvSpPr>
            <a:spLocks noGrp="1"/>
          </p:cNvSpPr>
          <p:nvPr>
            <p:ph idx="1"/>
          </p:nvPr>
        </p:nvSpPr>
        <p:spPr>
          <a:xfrm>
            <a:off x="370804" y="1224397"/>
            <a:ext cx="7508142" cy="4874389"/>
          </a:xfrm>
        </p:spPr>
        <p:txBody>
          <a:bodyPr>
            <a:normAutofit/>
          </a:bodyPr>
          <a:lstStyle/>
          <a:p>
            <a:pPr marL="0" indent="0">
              <a:lnSpc>
                <a:spcPct val="120000"/>
              </a:lnSpc>
              <a:buNone/>
            </a:pPr>
            <a:r>
              <a:rPr lang="en-GB" sz="2000" b="1" dirty="0"/>
              <a:t>Potential Hazard: </a:t>
            </a:r>
            <a:r>
              <a:rPr lang="en-GB" sz="2000" dirty="0"/>
              <a:t>Difficulty locating and using bathroom items</a:t>
            </a:r>
          </a:p>
          <a:p>
            <a:pPr marL="0" indent="0">
              <a:lnSpc>
                <a:spcPct val="120000"/>
              </a:lnSpc>
              <a:buNone/>
            </a:pPr>
            <a:endParaRPr lang="en-GB" sz="1100" dirty="0"/>
          </a:p>
          <a:p>
            <a:pPr marL="0" indent="0">
              <a:lnSpc>
                <a:spcPct val="120000"/>
              </a:lnSpc>
              <a:buNone/>
            </a:pPr>
            <a:r>
              <a:rPr lang="en-GB" sz="2000" b="1" dirty="0"/>
              <a:t>Design Solution: </a:t>
            </a:r>
            <a:r>
              <a:rPr lang="en-GB" sz="2000" dirty="0"/>
              <a:t>Big colour contrast</a:t>
            </a:r>
            <a:endParaRPr lang="en-GB" sz="2000" b="1" dirty="0"/>
          </a:p>
          <a:p>
            <a:pPr>
              <a:lnSpc>
                <a:spcPct val="120000"/>
              </a:lnSpc>
              <a:buFont typeface="Wingdings" panose="05000000000000000000" pitchFamily="2" charset="2"/>
              <a:buChar char="§"/>
            </a:pPr>
            <a:r>
              <a:rPr lang="en-GB" sz="2000" dirty="0"/>
              <a:t>Use colour contrast to differentiate:</a:t>
            </a:r>
          </a:p>
          <a:p>
            <a:pPr marL="0" indent="0">
              <a:lnSpc>
                <a:spcPct val="100000"/>
              </a:lnSpc>
              <a:buNone/>
            </a:pPr>
            <a:r>
              <a:rPr lang="en-GB" sz="2000" dirty="0"/>
              <a:t>      - Walls from floors</a:t>
            </a:r>
          </a:p>
          <a:p>
            <a:pPr marL="0" indent="0">
              <a:lnSpc>
                <a:spcPct val="100000"/>
              </a:lnSpc>
              <a:buNone/>
            </a:pPr>
            <a:r>
              <a:rPr lang="en-GB" sz="2000" dirty="0"/>
              <a:t>      - Shower curtains and seats from walls</a:t>
            </a:r>
          </a:p>
          <a:p>
            <a:pPr marL="0" indent="0">
              <a:lnSpc>
                <a:spcPct val="100000"/>
              </a:lnSpc>
              <a:buNone/>
            </a:pPr>
            <a:r>
              <a:rPr lang="en-GB" sz="2000" dirty="0"/>
              <a:t>      - Toilet pan and seat from other areas </a:t>
            </a:r>
          </a:p>
          <a:p>
            <a:pPr marL="0" indent="0">
              <a:lnSpc>
                <a:spcPct val="100000"/>
              </a:lnSpc>
              <a:buNone/>
            </a:pPr>
            <a:r>
              <a:rPr lang="en-GB" sz="2000" dirty="0"/>
              <a:t>      - Toilet roll holder and grab rails from the wall</a:t>
            </a:r>
          </a:p>
          <a:p>
            <a:pPr>
              <a:lnSpc>
                <a:spcPct val="120000"/>
              </a:lnSpc>
              <a:buFont typeface="Wingdings" panose="05000000000000000000" pitchFamily="2" charset="2"/>
              <a:buChar char="§"/>
            </a:pPr>
            <a:r>
              <a:rPr lang="en-GB" sz="2000" dirty="0"/>
              <a:t>Use of strongly contrasting colours is more important than the use of specific colours, e.g. red</a:t>
            </a:r>
          </a:p>
          <a:p>
            <a:pPr>
              <a:lnSpc>
                <a:spcPct val="120000"/>
              </a:lnSpc>
              <a:buFont typeface="Wingdings" panose="05000000000000000000" pitchFamily="2" charset="2"/>
              <a:buChar char="§"/>
            </a:pPr>
            <a:r>
              <a:rPr lang="en-GB" sz="2000" dirty="0"/>
              <a:t>Ensure 30 points of LRV difference</a:t>
            </a:r>
          </a:p>
          <a:p>
            <a:pPr>
              <a:lnSpc>
                <a:spcPct val="120000"/>
              </a:lnSpc>
              <a:buFont typeface="Wingdings" panose="05000000000000000000" pitchFamily="2" charset="2"/>
              <a:buChar char="§"/>
            </a:pPr>
            <a:endParaRPr lang="en-GB" sz="2000" dirty="0"/>
          </a:p>
        </p:txBody>
      </p:sp>
      <p:pic>
        <p:nvPicPr>
          <p:cNvPr id="8" name="Picture 7">
            <a:extLst>
              <a:ext uri="{FF2B5EF4-FFF2-40B4-BE49-F238E27FC236}">
                <a16:creationId xmlns:a16="http://schemas.microsoft.com/office/drawing/2014/main" id="{EEA77C0A-8ACE-6A02-56CC-F9710E9B3670}"/>
              </a:ext>
            </a:extLst>
          </p:cNvPr>
          <p:cNvPicPr>
            <a:picLocks noChangeAspect="1"/>
          </p:cNvPicPr>
          <p:nvPr/>
        </p:nvPicPr>
        <p:blipFill rotWithShape="1">
          <a:blip r:embed="rId3"/>
          <a:srcRect t="3963"/>
          <a:stretch/>
        </p:blipFill>
        <p:spPr>
          <a:xfrm>
            <a:off x="8065156" y="1224397"/>
            <a:ext cx="3286270" cy="2386050"/>
          </a:xfrm>
          <a:prstGeom prst="rect">
            <a:avLst/>
          </a:prstGeom>
        </p:spPr>
      </p:pic>
      <p:pic>
        <p:nvPicPr>
          <p:cNvPr id="9" name="Picture 8">
            <a:extLst>
              <a:ext uri="{FF2B5EF4-FFF2-40B4-BE49-F238E27FC236}">
                <a16:creationId xmlns:a16="http://schemas.microsoft.com/office/drawing/2014/main" id="{1A9D4625-7A76-85DF-3DF3-003B0F7F134E}"/>
              </a:ext>
            </a:extLst>
          </p:cNvPr>
          <p:cNvPicPr>
            <a:picLocks noChangeAspect="1"/>
          </p:cNvPicPr>
          <p:nvPr/>
        </p:nvPicPr>
        <p:blipFill>
          <a:blip r:embed="rId4"/>
          <a:stretch>
            <a:fillRect/>
          </a:stretch>
        </p:blipFill>
        <p:spPr>
          <a:xfrm>
            <a:off x="8099149" y="3890374"/>
            <a:ext cx="3278195" cy="2208412"/>
          </a:xfrm>
          <a:prstGeom prst="rect">
            <a:avLst/>
          </a:prstGeom>
        </p:spPr>
      </p:pic>
      <p:pic>
        <p:nvPicPr>
          <p:cNvPr id="10" name="Picture 3" descr="C:\Users\bshanley\AppData\Local\Microsoft\Windows\Temporary Internet Files\Content.IE5\BDV2GJ7W\MC900432537[1].png">
            <a:extLst>
              <a:ext uri="{FF2B5EF4-FFF2-40B4-BE49-F238E27FC236}">
                <a16:creationId xmlns:a16="http://schemas.microsoft.com/office/drawing/2014/main" id="{8A7B4FE7-1E64-4AE8-9F44-55145072A8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4590" y="2804673"/>
            <a:ext cx="670626" cy="670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bshanley\AppData\Local\Microsoft\Windows\Temporary Internet Files\Content.IE5\6UR3UU5X\MC900434665[1].wmf">
            <a:extLst>
              <a:ext uri="{FF2B5EF4-FFF2-40B4-BE49-F238E27FC236}">
                <a16:creationId xmlns:a16="http://schemas.microsoft.com/office/drawing/2014/main" id="{E6040A54-36F0-9209-7155-1F57C1A0BDF6}"/>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41608" y="5346743"/>
            <a:ext cx="646224" cy="59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3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1269F-56D8-F461-A00C-A47469F2405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B36C2-28CB-44A0-CA24-32D1A6839FFD}"/>
              </a:ext>
            </a:extLst>
          </p:cNvPr>
          <p:cNvSpPr>
            <a:spLocks noGrp="1"/>
          </p:cNvSpPr>
          <p:nvPr>
            <p:ph type="sldNum" sz="quarter" idx="12"/>
          </p:nvPr>
        </p:nvSpPr>
        <p:spPr/>
        <p:txBody>
          <a:bodyPr/>
          <a:lstStyle/>
          <a:p>
            <a:fld id="{EF91B0BD-71BF-8941-96B6-B0EE7EF76AA2}" type="slidenum">
              <a:rPr lang="en-GB" smtClean="0"/>
              <a:t>18</a:t>
            </a:fld>
            <a:endParaRPr lang="en-GB"/>
          </a:p>
        </p:txBody>
      </p:sp>
      <p:sp>
        <p:nvSpPr>
          <p:cNvPr id="3" name="Title 2">
            <a:extLst>
              <a:ext uri="{FF2B5EF4-FFF2-40B4-BE49-F238E27FC236}">
                <a16:creationId xmlns:a16="http://schemas.microsoft.com/office/drawing/2014/main" id="{31A686A7-4A46-B166-EDCC-A53BED7F4EE9}"/>
              </a:ext>
            </a:extLst>
          </p:cNvPr>
          <p:cNvSpPr>
            <a:spLocks noGrp="1"/>
          </p:cNvSpPr>
          <p:nvPr>
            <p:ph type="title"/>
          </p:nvPr>
        </p:nvSpPr>
        <p:spPr/>
        <p:txBody>
          <a:bodyPr/>
          <a:lstStyle/>
          <a:p>
            <a:r>
              <a:rPr lang="en-GB" dirty="0"/>
              <a:t>7. VISUAL CONFUSION</a:t>
            </a:r>
          </a:p>
        </p:txBody>
      </p:sp>
      <p:sp>
        <p:nvSpPr>
          <p:cNvPr id="4" name="Content Placeholder 3">
            <a:extLst>
              <a:ext uri="{FF2B5EF4-FFF2-40B4-BE49-F238E27FC236}">
                <a16:creationId xmlns:a16="http://schemas.microsoft.com/office/drawing/2014/main" id="{423F6AC5-1D3E-B540-BFFB-9BFE0840972B}"/>
              </a:ext>
            </a:extLst>
          </p:cNvPr>
          <p:cNvSpPr>
            <a:spLocks noGrp="1"/>
          </p:cNvSpPr>
          <p:nvPr>
            <p:ph idx="1"/>
          </p:nvPr>
        </p:nvSpPr>
        <p:spPr>
          <a:xfrm>
            <a:off x="370803" y="1254034"/>
            <a:ext cx="11449722" cy="4954087"/>
          </a:xfrm>
        </p:spPr>
        <p:txBody>
          <a:bodyPr>
            <a:normAutofit/>
          </a:bodyPr>
          <a:lstStyle/>
          <a:p>
            <a:pPr marL="0" indent="0">
              <a:lnSpc>
                <a:spcPct val="120000"/>
              </a:lnSpc>
              <a:buNone/>
            </a:pPr>
            <a:r>
              <a:rPr lang="en-GB" sz="2000" b="1" dirty="0"/>
              <a:t>Potential Hazard: </a:t>
            </a:r>
            <a:r>
              <a:rPr lang="en-GB" sz="2000" dirty="0"/>
              <a:t>Difficulty locating and using items in the bathroom</a:t>
            </a:r>
          </a:p>
          <a:p>
            <a:pPr marL="0" indent="0">
              <a:lnSpc>
                <a:spcPct val="120000"/>
              </a:lnSpc>
              <a:buNone/>
            </a:pPr>
            <a:endParaRPr lang="en-GB" sz="1100" b="1" dirty="0"/>
          </a:p>
          <a:p>
            <a:pPr marL="0" indent="0">
              <a:lnSpc>
                <a:spcPct val="120000"/>
              </a:lnSpc>
              <a:buNone/>
            </a:pPr>
            <a:r>
              <a:rPr lang="en-GB" sz="2000" b="1" dirty="0"/>
              <a:t>Design Solution: </a:t>
            </a:r>
            <a:r>
              <a:rPr lang="en-GB" sz="2000" dirty="0"/>
              <a:t>Task-Focused Lighting</a:t>
            </a:r>
          </a:p>
          <a:p>
            <a:pPr>
              <a:lnSpc>
                <a:spcPct val="120000"/>
              </a:lnSpc>
              <a:buFont typeface="Wingdings" panose="05000000000000000000" pitchFamily="2" charset="2"/>
              <a:buChar char="§"/>
            </a:pPr>
            <a:r>
              <a:rPr lang="en-GB" sz="2000" dirty="0"/>
              <a:t>Highlights key areas in the bathroom so they stand out:</a:t>
            </a:r>
          </a:p>
          <a:p>
            <a:pPr marL="0" indent="0">
              <a:lnSpc>
                <a:spcPct val="110000"/>
              </a:lnSpc>
              <a:buNone/>
            </a:pPr>
            <a:r>
              <a:rPr lang="en-GB" sz="2000" dirty="0"/>
              <a:t>    - The toilet</a:t>
            </a:r>
          </a:p>
          <a:p>
            <a:pPr marL="0" indent="0">
              <a:lnSpc>
                <a:spcPct val="110000"/>
              </a:lnSpc>
              <a:buNone/>
            </a:pPr>
            <a:r>
              <a:rPr lang="en-GB" sz="2000" dirty="0"/>
              <a:t>    - The sink</a:t>
            </a:r>
          </a:p>
          <a:p>
            <a:pPr marL="0" indent="0">
              <a:lnSpc>
                <a:spcPct val="110000"/>
              </a:lnSpc>
              <a:buNone/>
            </a:pPr>
            <a:r>
              <a:rPr lang="en-GB" sz="2000" dirty="0"/>
              <a:t>    - Shower controls</a:t>
            </a:r>
          </a:p>
          <a:p>
            <a:pPr marL="0" indent="0">
              <a:lnSpc>
                <a:spcPct val="110000"/>
              </a:lnSpc>
              <a:buNone/>
            </a:pPr>
            <a:r>
              <a:rPr lang="en-GB" sz="2000" dirty="0"/>
              <a:t>    - Shower seat</a:t>
            </a:r>
          </a:p>
          <a:p>
            <a:pPr>
              <a:lnSpc>
                <a:spcPct val="120000"/>
              </a:lnSpc>
              <a:buFont typeface="Wingdings" panose="05000000000000000000" pitchFamily="2" charset="2"/>
              <a:buChar char="§"/>
            </a:pPr>
            <a:r>
              <a:rPr lang="en-GB" sz="2000" dirty="0"/>
              <a:t>Extra light aids with personal grooming</a:t>
            </a:r>
          </a:p>
          <a:p>
            <a:pPr>
              <a:lnSpc>
                <a:spcPct val="120000"/>
              </a:lnSpc>
              <a:buFont typeface="Wingdings" panose="05000000000000000000" pitchFamily="2" charset="2"/>
              <a:buChar char="§"/>
            </a:pPr>
            <a:r>
              <a:rPr lang="en-GB" sz="2000" dirty="0"/>
              <a:t>Enables greater monitoring of health conditions, e.g. diabetes</a:t>
            </a:r>
          </a:p>
        </p:txBody>
      </p:sp>
    </p:spTree>
    <p:extLst>
      <p:ext uri="{BB962C8B-B14F-4D97-AF65-F5344CB8AC3E}">
        <p14:creationId xmlns:p14="http://schemas.microsoft.com/office/powerpoint/2010/main" val="3083728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E79E1-B534-E11D-996F-47C84FB3E0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0B5437-578B-16E0-FB4D-903ECC1AE4E2}"/>
              </a:ext>
            </a:extLst>
          </p:cNvPr>
          <p:cNvSpPr>
            <a:spLocks noGrp="1"/>
          </p:cNvSpPr>
          <p:nvPr>
            <p:ph type="sldNum" sz="quarter" idx="12"/>
          </p:nvPr>
        </p:nvSpPr>
        <p:spPr/>
        <p:txBody>
          <a:bodyPr/>
          <a:lstStyle/>
          <a:p>
            <a:fld id="{EF91B0BD-71BF-8941-96B6-B0EE7EF76AA2}" type="slidenum">
              <a:rPr lang="en-GB" smtClean="0"/>
              <a:t>19</a:t>
            </a:fld>
            <a:endParaRPr lang="en-GB"/>
          </a:p>
        </p:txBody>
      </p:sp>
      <p:sp>
        <p:nvSpPr>
          <p:cNvPr id="3" name="Title 2">
            <a:extLst>
              <a:ext uri="{FF2B5EF4-FFF2-40B4-BE49-F238E27FC236}">
                <a16:creationId xmlns:a16="http://schemas.microsoft.com/office/drawing/2014/main" id="{00709B7E-0375-D619-6899-B1C2469FC466}"/>
              </a:ext>
            </a:extLst>
          </p:cNvPr>
          <p:cNvSpPr>
            <a:spLocks noGrp="1"/>
          </p:cNvSpPr>
          <p:nvPr>
            <p:ph type="title"/>
          </p:nvPr>
        </p:nvSpPr>
        <p:spPr/>
        <p:txBody>
          <a:bodyPr/>
          <a:lstStyle/>
          <a:p>
            <a:r>
              <a:rPr lang="en-GB" dirty="0"/>
              <a:t>7. VISUAL CONFUSION</a:t>
            </a:r>
          </a:p>
        </p:txBody>
      </p:sp>
      <p:sp>
        <p:nvSpPr>
          <p:cNvPr id="4" name="Content Placeholder 3">
            <a:extLst>
              <a:ext uri="{FF2B5EF4-FFF2-40B4-BE49-F238E27FC236}">
                <a16:creationId xmlns:a16="http://schemas.microsoft.com/office/drawing/2014/main" id="{379D2553-E200-D9C6-5225-B31E54E1AF16}"/>
              </a:ext>
            </a:extLst>
          </p:cNvPr>
          <p:cNvSpPr>
            <a:spLocks noGrp="1"/>
          </p:cNvSpPr>
          <p:nvPr>
            <p:ph idx="1"/>
          </p:nvPr>
        </p:nvSpPr>
        <p:spPr>
          <a:xfrm>
            <a:off x="1846618" y="5334473"/>
            <a:ext cx="3982065" cy="834319"/>
          </a:xfrm>
        </p:spPr>
        <p:txBody>
          <a:bodyPr>
            <a:normAutofit/>
          </a:bodyPr>
          <a:lstStyle/>
          <a:p>
            <a:pPr marL="0" indent="0" algn="ctr">
              <a:lnSpc>
                <a:spcPct val="120000"/>
              </a:lnSpc>
              <a:buNone/>
            </a:pPr>
            <a:r>
              <a:rPr lang="en-GB" sz="2000" dirty="0"/>
              <a:t>Standard Lighting: items blend together, increased shadowing</a:t>
            </a:r>
          </a:p>
        </p:txBody>
      </p:sp>
      <p:pic>
        <p:nvPicPr>
          <p:cNvPr id="5" name="Picture 4">
            <a:extLst>
              <a:ext uri="{FF2B5EF4-FFF2-40B4-BE49-F238E27FC236}">
                <a16:creationId xmlns:a16="http://schemas.microsoft.com/office/drawing/2014/main" id="{566EDADC-5AE4-467B-AD83-952D81A56EBE}"/>
              </a:ext>
            </a:extLst>
          </p:cNvPr>
          <p:cNvPicPr>
            <a:picLocks noChangeAspect="1"/>
          </p:cNvPicPr>
          <p:nvPr/>
        </p:nvPicPr>
        <p:blipFill>
          <a:blip r:embed="rId3"/>
          <a:stretch>
            <a:fillRect/>
          </a:stretch>
        </p:blipFill>
        <p:spPr>
          <a:xfrm>
            <a:off x="1846618" y="1240636"/>
            <a:ext cx="3982988" cy="4007591"/>
          </a:xfrm>
          <a:prstGeom prst="rect">
            <a:avLst/>
          </a:prstGeom>
        </p:spPr>
      </p:pic>
      <p:pic>
        <p:nvPicPr>
          <p:cNvPr id="6" name="Picture 5">
            <a:extLst>
              <a:ext uri="{FF2B5EF4-FFF2-40B4-BE49-F238E27FC236}">
                <a16:creationId xmlns:a16="http://schemas.microsoft.com/office/drawing/2014/main" id="{7F8607DD-083E-2EC4-D966-3114494CC538}"/>
              </a:ext>
            </a:extLst>
          </p:cNvPr>
          <p:cNvPicPr>
            <a:picLocks noChangeAspect="1"/>
          </p:cNvPicPr>
          <p:nvPr/>
        </p:nvPicPr>
        <p:blipFill>
          <a:blip r:embed="rId4"/>
          <a:stretch>
            <a:fillRect/>
          </a:stretch>
        </p:blipFill>
        <p:spPr>
          <a:xfrm>
            <a:off x="6360547" y="1240635"/>
            <a:ext cx="3982065" cy="4007591"/>
          </a:xfrm>
          <a:prstGeom prst="rect">
            <a:avLst/>
          </a:prstGeom>
        </p:spPr>
      </p:pic>
      <p:sp>
        <p:nvSpPr>
          <p:cNvPr id="7" name="Content Placeholder 3">
            <a:extLst>
              <a:ext uri="{FF2B5EF4-FFF2-40B4-BE49-F238E27FC236}">
                <a16:creationId xmlns:a16="http://schemas.microsoft.com/office/drawing/2014/main" id="{9FA30BE0-6D46-F91E-4376-0DDF3D1DBE9A}"/>
              </a:ext>
            </a:extLst>
          </p:cNvPr>
          <p:cNvSpPr txBox="1">
            <a:spLocks/>
          </p:cNvSpPr>
          <p:nvPr/>
        </p:nvSpPr>
        <p:spPr>
          <a:xfrm>
            <a:off x="5868934" y="5334473"/>
            <a:ext cx="4965290" cy="1056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GB" sz="2000" dirty="0">
                <a:cs typeface="Roboto" panose="02000000000000000000" pitchFamily="2" charset="0"/>
              </a:rPr>
              <a:t>Task-Focused Lighting: Key items stand out clearly, reduced shadowing</a:t>
            </a:r>
          </a:p>
        </p:txBody>
      </p:sp>
    </p:spTree>
    <p:extLst>
      <p:ext uri="{BB962C8B-B14F-4D97-AF65-F5344CB8AC3E}">
        <p14:creationId xmlns:p14="http://schemas.microsoft.com/office/powerpoint/2010/main" val="15308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11A705-8D1A-C49A-2ED8-42D36F982C6E}"/>
              </a:ext>
            </a:extLst>
          </p:cNvPr>
          <p:cNvSpPr>
            <a:spLocks noGrp="1"/>
          </p:cNvSpPr>
          <p:nvPr>
            <p:ph type="sldNum" sz="quarter" idx="12"/>
          </p:nvPr>
        </p:nvSpPr>
        <p:spPr/>
        <p:txBody>
          <a:bodyPr/>
          <a:lstStyle/>
          <a:p>
            <a:fld id="{EF91B0BD-71BF-8941-96B6-B0EE7EF76AA2}" type="slidenum">
              <a:rPr lang="en-GB" smtClean="0"/>
              <a:t>2</a:t>
            </a:fld>
            <a:endParaRPr lang="en-GB"/>
          </a:p>
        </p:txBody>
      </p:sp>
      <p:sp>
        <p:nvSpPr>
          <p:cNvPr id="4" name="Title 3">
            <a:extLst>
              <a:ext uri="{FF2B5EF4-FFF2-40B4-BE49-F238E27FC236}">
                <a16:creationId xmlns:a16="http://schemas.microsoft.com/office/drawing/2014/main" id="{6F2AB141-848B-65FD-606E-94027E69F076}"/>
              </a:ext>
            </a:extLst>
          </p:cNvPr>
          <p:cNvSpPr>
            <a:spLocks noGrp="1"/>
          </p:cNvSpPr>
          <p:nvPr>
            <p:ph type="title"/>
          </p:nvPr>
        </p:nvSpPr>
        <p:spPr>
          <a:xfrm>
            <a:off x="370805" y="1811286"/>
            <a:ext cx="9540112" cy="3235427"/>
          </a:xfrm>
        </p:spPr>
        <p:txBody>
          <a:bodyPr>
            <a:noAutofit/>
          </a:bodyPr>
          <a:lstStyle/>
          <a:p>
            <a:r>
              <a:rPr lang="en-GB" sz="2800" i="1" dirty="0">
                <a:solidFill>
                  <a:srgbClr val="FF0000"/>
                </a:solidFill>
              </a:rPr>
              <a:t>“A dementia-friendly bathroom is one where simple, but careful consideration of design can reduce the barriers that people with dementia can face in carrying out daily living activities, greatly improving their safety and preserving their independence for as long as possible.”</a:t>
            </a:r>
            <a:br>
              <a:rPr lang="en-GB" sz="2800" dirty="0"/>
            </a:br>
            <a:br>
              <a:rPr lang="en-GB" sz="2800" dirty="0"/>
            </a:br>
            <a:r>
              <a:rPr lang="en-GB" sz="2800" dirty="0">
                <a:ln w="19050">
                  <a:solidFill>
                    <a:srgbClr val="FF0000"/>
                  </a:solidFill>
                </a:ln>
              </a:rPr>
              <a:t>DEMENTIA SERVICES DEVELOPMENT CENTRE, </a:t>
            </a:r>
            <a:br>
              <a:rPr lang="en-GB" sz="2800" dirty="0">
                <a:ln w="19050">
                  <a:solidFill>
                    <a:srgbClr val="FF0000"/>
                  </a:solidFill>
                </a:ln>
              </a:rPr>
            </a:br>
            <a:r>
              <a:rPr lang="en-GB" sz="2800" dirty="0">
                <a:ln w="19050">
                  <a:solidFill>
                    <a:srgbClr val="FF0000"/>
                  </a:solidFill>
                </a:ln>
              </a:rPr>
              <a:t>UNIVERSITY OF STIRLING</a:t>
            </a:r>
          </a:p>
        </p:txBody>
      </p:sp>
      <p:pic>
        <p:nvPicPr>
          <p:cNvPr id="5" name="Picture 4">
            <a:extLst>
              <a:ext uri="{FF2B5EF4-FFF2-40B4-BE49-F238E27FC236}">
                <a16:creationId xmlns:a16="http://schemas.microsoft.com/office/drawing/2014/main" id="{E991B6FA-5AD7-843E-BFFA-47F420BF787E}"/>
              </a:ext>
            </a:extLst>
          </p:cNvPr>
          <p:cNvPicPr>
            <a:picLocks noChangeAspect="1"/>
          </p:cNvPicPr>
          <p:nvPr/>
        </p:nvPicPr>
        <p:blipFill rotWithShape="1">
          <a:blip r:embed="rId3"/>
          <a:srcRect t="1" b="3354"/>
          <a:stretch/>
        </p:blipFill>
        <p:spPr>
          <a:xfrm>
            <a:off x="7858255" y="148662"/>
            <a:ext cx="4105324" cy="707923"/>
          </a:xfrm>
          <a:prstGeom prst="rect">
            <a:avLst/>
          </a:prstGeom>
          <a:ln>
            <a:noFill/>
          </a:ln>
        </p:spPr>
      </p:pic>
    </p:spTree>
    <p:extLst>
      <p:ext uri="{BB962C8B-B14F-4D97-AF65-F5344CB8AC3E}">
        <p14:creationId xmlns:p14="http://schemas.microsoft.com/office/powerpoint/2010/main" val="149742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636A-6050-F7DB-79EF-538AAE29C5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8D1B9-1A32-7D47-1E5C-5301A84E6503}"/>
              </a:ext>
            </a:extLst>
          </p:cNvPr>
          <p:cNvSpPr>
            <a:spLocks noGrp="1"/>
          </p:cNvSpPr>
          <p:nvPr>
            <p:ph type="sldNum" sz="quarter" idx="12"/>
          </p:nvPr>
        </p:nvSpPr>
        <p:spPr/>
        <p:txBody>
          <a:bodyPr/>
          <a:lstStyle/>
          <a:p>
            <a:fld id="{EF91B0BD-71BF-8941-96B6-B0EE7EF76AA2}" type="slidenum">
              <a:rPr lang="en-GB" smtClean="0"/>
              <a:t>20</a:t>
            </a:fld>
            <a:endParaRPr lang="en-GB"/>
          </a:p>
        </p:txBody>
      </p:sp>
      <p:sp>
        <p:nvSpPr>
          <p:cNvPr id="3" name="Title 2">
            <a:extLst>
              <a:ext uri="{FF2B5EF4-FFF2-40B4-BE49-F238E27FC236}">
                <a16:creationId xmlns:a16="http://schemas.microsoft.com/office/drawing/2014/main" id="{7980BF91-03B2-6A88-42F5-D7349222A87D}"/>
              </a:ext>
            </a:extLst>
          </p:cNvPr>
          <p:cNvSpPr>
            <a:spLocks noGrp="1"/>
          </p:cNvSpPr>
          <p:nvPr>
            <p:ph type="title"/>
          </p:nvPr>
        </p:nvSpPr>
        <p:spPr/>
        <p:txBody>
          <a:bodyPr/>
          <a:lstStyle/>
          <a:p>
            <a:r>
              <a:rPr lang="en-GB" dirty="0"/>
              <a:t>7. VISUAL CONFUSION</a:t>
            </a:r>
          </a:p>
        </p:txBody>
      </p:sp>
      <p:sp>
        <p:nvSpPr>
          <p:cNvPr id="4" name="Content Placeholder 3">
            <a:extLst>
              <a:ext uri="{FF2B5EF4-FFF2-40B4-BE49-F238E27FC236}">
                <a16:creationId xmlns:a16="http://schemas.microsoft.com/office/drawing/2014/main" id="{CE9D13CA-E817-2F4E-0806-F4474737EBE3}"/>
              </a:ext>
            </a:extLst>
          </p:cNvPr>
          <p:cNvSpPr>
            <a:spLocks noGrp="1"/>
          </p:cNvSpPr>
          <p:nvPr>
            <p:ph idx="1"/>
          </p:nvPr>
        </p:nvSpPr>
        <p:spPr>
          <a:xfrm>
            <a:off x="370805" y="1396181"/>
            <a:ext cx="7897984" cy="4532672"/>
          </a:xfrm>
        </p:spPr>
        <p:txBody>
          <a:bodyPr>
            <a:normAutofit lnSpcReduction="10000"/>
          </a:bodyPr>
          <a:lstStyle/>
          <a:p>
            <a:pPr marL="0" indent="0">
              <a:lnSpc>
                <a:spcPct val="120000"/>
              </a:lnSpc>
              <a:buNone/>
            </a:pPr>
            <a:r>
              <a:rPr lang="en-GB" sz="2000" b="1" dirty="0"/>
              <a:t>Potential Hazards:</a:t>
            </a:r>
          </a:p>
          <a:p>
            <a:pPr>
              <a:lnSpc>
                <a:spcPct val="120000"/>
              </a:lnSpc>
              <a:buFont typeface="Wingdings" panose="05000000000000000000" pitchFamily="2" charset="2"/>
              <a:buChar char="§"/>
            </a:pPr>
            <a:r>
              <a:rPr lang="en-GB" sz="2000" dirty="0"/>
              <a:t>Shiny wall coverings and accessories</a:t>
            </a:r>
          </a:p>
          <a:p>
            <a:pPr>
              <a:lnSpc>
                <a:spcPct val="120000"/>
              </a:lnSpc>
              <a:buFont typeface="Wingdings" panose="05000000000000000000" pitchFamily="2" charset="2"/>
              <a:buChar char="§"/>
            </a:pPr>
            <a:r>
              <a:rPr lang="en-GB" sz="2000" dirty="0"/>
              <a:t>Patterns on tiles</a:t>
            </a:r>
            <a:endParaRPr lang="en-GB" sz="2000" b="1" dirty="0"/>
          </a:p>
          <a:p>
            <a:pPr marL="0" indent="0">
              <a:lnSpc>
                <a:spcPct val="120000"/>
              </a:lnSpc>
              <a:buNone/>
            </a:pPr>
            <a:endParaRPr lang="en-GB" sz="1200" b="1" dirty="0"/>
          </a:p>
          <a:p>
            <a:pPr marL="0" indent="0">
              <a:lnSpc>
                <a:spcPct val="120000"/>
              </a:lnSpc>
              <a:buNone/>
            </a:pPr>
            <a:r>
              <a:rPr lang="en-GB" sz="2000" b="1" dirty="0"/>
              <a:t>Design solutions:</a:t>
            </a:r>
          </a:p>
          <a:p>
            <a:pPr>
              <a:lnSpc>
                <a:spcPct val="120000"/>
              </a:lnSpc>
              <a:buFont typeface="Wingdings" panose="05000000000000000000" pitchFamily="2" charset="2"/>
              <a:buChar char="§"/>
            </a:pPr>
            <a:r>
              <a:rPr lang="en-GB" sz="2000" dirty="0"/>
              <a:t>Matt-finish wall panels or tiles with a slight bumpy surface can help reduce glare </a:t>
            </a:r>
          </a:p>
          <a:p>
            <a:pPr>
              <a:lnSpc>
                <a:spcPct val="120000"/>
              </a:lnSpc>
              <a:buFont typeface="Wingdings" panose="05000000000000000000" pitchFamily="2" charset="2"/>
              <a:buChar char="§"/>
            </a:pPr>
            <a:r>
              <a:rPr lang="en-GB" sz="2000" dirty="0"/>
              <a:t>Plain coloured tiles with grout as close to the tile colour as possible</a:t>
            </a:r>
          </a:p>
          <a:p>
            <a:pPr>
              <a:lnSpc>
                <a:spcPct val="120000"/>
              </a:lnSpc>
              <a:buFont typeface="Wingdings" panose="05000000000000000000" pitchFamily="2" charset="2"/>
              <a:buChar char="§"/>
            </a:pPr>
            <a:r>
              <a:rPr lang="en-GB" sz="2000" dirty="0"/>
              <a:t>Avoid shiny tiles or ones with a 3D representation of objects on them</a:t>
            </a:r>
          </a:p>
        </p:txBody>
      </p:sp>
      <p:pic>
        <p:nvPicPr>
          <p:cNvPr id="6" name="Picture 5">
            <a:extLst>
              <a:ext uri="{FF2B5EF4-FFF2-40B4-BE49-F238E27FC236}">
                <a16:creationId xmlns:a16="http://schemas.microsoft.com/office/drawing/2014/main" id="{3174CFB8-6CCA-24D9-C653-8DBAB9D128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73291" y="1833215"/>
            <a:ext cx="3199039" cy="3991625"/>
          </a:xfrm>
          <a:prstGeom prst="rect">
            <a:avLst/>
          </a:prstGeom>
        </p:spPr>
      </p:pic>
    </p:spTree>
    <p:extLst>
      <p:ext uri="{BB962C8B-B14F-4D97-AF65-F5344CB8AC3E}">
        <p14:creationId xmlns:p14="http://schemas.microsoft.com/office/powerpoint/2010/main" val="354159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1A79B-FEF6-F17A-55C8-6E69F83B5C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5B2145-1BCF-2FAF-4DBF-D042C608CC8F}"/>
              </a:ext>
            </a:extLst>
          </p:cNvPr>
          <p:cNvSpPr>
            <a:spLocks noGrp="1"/>
          </p:cNvSpPr>
          <p:nvPr>
            <p:ph type="sldNum" sz="quarter" idx="12"/>
          </p:nvPr>
        </p:nvSpPr>
        <p:spPr/>
        <p:txBody>
          <a:bodyPr/>
          <a:lstStyle/>
          <a:p>
            <a:fld id="{EF91B0BD-71BF-8941-96B6-B0EE7EF76AA2}" type="slidenum">
              <a:rPr lang="en-GB" smtClean="0"/>
              <a:t>21</a:t>
            </a:fld>
            <a:endParaRPr lang="en-GB"/>
          </a:p>
        </p:txBody>
      </p:sp>
      <p:sp>
        <p:nvSpPr>
          <p:cNvPr id="3" name="Title 2">
            <a:extLst>
              <a:ext uri="{FF2B5EF4-FFF2-40B4-BE49-F238E27FC236}">
                <a16:creationId xmlns:a16="http://schemas.microsoft.com/office/drawing/2014/main" id="{3AF94693-2FA1-49A6-D3EA-70868C9BB1FA}"/>
              </a:ext>
            </a:extLst>
          </p:cNvPr>
          <p:cNvSpPr>
            <a:spLocks noGrp="1"/>
          </p:cNvSpPr>
          <p:nvPr>
            <p:ph type="title"/>
          </p:nvPr>
        </p:nvSpPr>
        <p:spPr/>
        <p:txBody>
          <a:bodyPr/>
          <a:lstStyle/>
          <a:p>
            <a:r>
              <a:rPr lang="en-GB" dirty="0"/>
              <a:t>DEMENTIA-FRIENDLY SOLUTIONS</a:t>
            </a:r>
          </a:p>
        </p:txBody>
      </p:sp>
      <p:sp>
        <p:nvSpPr>
          <p:cNvPr id="4" name="Content Placeholder 3">
            <a:extLst>
              <a:ext uri="{FF2B5EF4-FFF2-40B4-BE49-F238E27FC236}">
                <a16:creationId xmlns:a16="http://schemas.microsoft.com/office/drawing/2014/main" id="{C1A3CBBA-EA68-840F-22BC-5D9A8058CC3D}"/>
              </a:ext>
            </a:extLst>
          </p:cNvPr>
          <p:cNvSpPr>
            <a:spLocks noGrp="1"/>
          </p:cNvSpPr>
          <p:nvPr>
            <p:ph idx="1"/>
          </p:nvPr>
        </p:nvSpPr>
        <p:spPr>
          <a:xfrm>
            <a:off x="370804" y="1611181"/>
            <a:ext cx="6957459" cy="4332419"/>
          </a:xfrm>
        </p:spPr>
        <p:txBody>
          <a:bodyPr>
            <a:normAutofit/>
          </a:bodyPr>
          <a:lstStyle/>
          <a:p>
            <a:pPr marL="0" indent="0">
              <a:lnSpc>
                <a:spcPct val="120000"/>
              </a:lnSpc>
              <a:buNone/>
            </a:pPr>
            <a:r>
              <a:rPr lang="en-GB" sz="2000" b="1" dirty="0"/>
              <a:t>AKW SmartCare Electric Showers</a:t>
            </a:r>
            <a:endParaRPr lang="en-GB" sz="2000" dirty="0"/>
          </a:p>
          <a:p>
            <a:pPr>
              <a:lnSpc>
                <a:spcPct val="120000"/>
              </a:lnSpc>
              <a:buFont typeface="Wingdings" panose="05000000000000000000" pitchFamily="2" charset="2"/>
              <a:buChar char="§"/>
            </a:pPr>
            <a:r>
              <a:rPr lang="en-GB" sz="2000" dirty="0"/>
              <a:t>As of 2024, both new generation AKW SmartCare electric showers are DSDC dementia-friendly product accredited</a:t>
            </a:r>
          </a:p>
          <a:p>
            <a:pPr>
              <a:lnSpc>
                <a:spcPct val="120000"/>
              </a:lnSpc>
              <a:buFont typeface="Wingdings" panose="05000000000000000000" pitchFamily="2" charset="2"/>
              <a:buChar char="§"/>
            </a:pPr>
            <a:r>
              <a:rPr lang="en-GB" sz="2000" dirty="0"/>
              <a:t>Controls are clear and simple to use with tactile, colour contrasting elements </a:t>
            </a:r>
          </a:p>
          <a:p>
            <a:pPr>
              <a:lnSpc>
                <a:spcPct val="120000"/>
              </a:lnSpc>
              <a:buFont typeface="Wingdings" panose="05000000000000000000" pitchFamily="2" charset="2"/>
              <a:buChar char="§"/>
            </a:pPr>
            <a:r>
              <a:rPr lang="en-GB" sz="2000" dirty="0"/>
              <a:t>Audible clicks/beeps and LED display</a:t>
            </a:r>
          </a:p>
          <a:p>
            <a:pPr>
              <a:lnSpc>
                <a:spcPct val="120000"/>
              </a:lnSpc>
              <a:buFont typeface="Wingdings" panose="05000000000000000000" pitchFamily="2" charset="2"/>
              <a:buChar char="§"/>
            </a:pPr>
            <a:r>
              <a:rPr lang="en-GB" sz="2000" dirty="0"/>
              <a:t>Matt-finish central control panel for reduced glare</a:t>
            </a:r>
          </a:p>
          <a:p>
            <a:pPr>
              <a:lnSpc>
                <a:spcPct val="120000"/>
              </a:lnSpc>
              <a:buFont typeface="Wingdings" panose="05000000000000000000" pitchFamily="2" charset="2"/>
              <a:buChar char="§"/>
            </a:pPr>
            <a:r>
              <a:rPr lang="en-GB" sz="2000" dirty="0"/>
              <a:t>Care accessory kit comes with contrasting riser rail offered in multiple colours</a:t>
            </a:r>
          </a:p>
        </p:txBody>
      </p:sp>
      <p:pic>
        <p:nvPicPr>
          <p:cNvPr id="12" name="Picture 11" descr="A shower head and a hand shower&#10;&#10;AI-generated content may be incorrect.">
            <a:extLst>
              <a:ext uri="{FF2B5EF4-FFF2-40B4-BE49-F238E27FC236}">
                <a16:creationId xmlns:a16="http://schemas.microsoft.com/office/drawing/2014/main" id="{170B60B4-0E10-5478-AD3B-C47718A6106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393013" y="1056069"/>
            <a:ext cx="2181497" cy="5229616"/>
          </a:xfrm>
          <a:prstGeom prst="rect">
            <a:avLst/>
          </a:prstGeom>
        </p:spPr>
      </p:pic>
      <p:pic>
        <p:nvPicPr>
          <p:cNvPr id="14" name="Picture 13" descr="A shower head and a remote control&#10;&#10;AI-generated content may be incorrect.">
            <a:extLst>
              <a:ext uri="{FF2B5EF4-FFF2-40B4-BE49-F238E27FC236}">
                <a16:creationId xmlns:a16="http://schemas.microsoft.com/office/drawing/2014/main" id="{FF4DE410-5E5C-5BA9-3FA6-15CA021A717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24045" y="1037499"/>
            <a:ext cx="2436365" cy="5229616"/>
          </a:xfrm>
          <a:prstGeom prst="rect">
            <a:avLst/>
          </a:prstGeom>
        </p:spPr>
      </p:pic>
    </p:spTree>
    <p:extLst>
      <p:ext uri="{BB962C8B-B14F-4D97-AF65-F5344CB8AC3E}">
        <p14:creationId xmlns:p14="http://schemas.microsoft.com/office/powerpoint/2010/main" val="799932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6272-9102-54DB-76F3-804FF303892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B813C6-572F-F83E-ECAF-D90C418122F0}"/>
              </a:ext>
            </a:extLst>
          </p:cNvPr>
          <p:cNvSpPr>
            <a:spLocks noGrp="1"/>
          </p:cNvSpPr>
          <p:nvPr>
            <p:ph type="sldNum" sz="quarter" idx="12"/>
          </p:nvPr>
        </p:nvSpPr>
        <p:spPr/>
        <p:txBody>
          <a:bodyPr/>
          <a:lstStyle/>
          <a:p>
            <a:fld id="{EF91B0BD-71BF-8941-96B6-B0EE7EF76AA2}" type="slidenum">
              <a:rPr lang="en-GB" smtClean="0"/>
              <a:t>22</a:t>
            </a:fld>
            <a:endParaRPr lang="en-GB"/>
          </a:p>
        </p:txBody>
      </p:sp>
      <p:sp>
        <p:nvSpPr>
          <p:cNvPr id="3" name="Title 2">
            <a:extLst>
              <a:ext uri="{FF2B5EF4-FFF2-40B4-BE49-F238E27FC236}">
                <a16:creationId xmlns:a16="http://schemas.microsoft.com/office/drawing/2014/main" id="{8B56AEED-493B-BC9A-5749-062C629F3898}"/>
              </a:ext>
            </a:extLst>
          </p:cNvPr>
          <p:cNvSpPr>
            <a:spLocks noGrp="1"/>
          </p:cNvSpPr>
          <p:nvPr>
            <p:ph type="title"/>
          </p:nvPr>
        </p:nvSpPr>
        <p:spPr/>
        <p:txBody>
          <a:bodyPr/>
          <a:lstStyle/>
          <a:p>
            <a:r>
              <a:rPr lang="en-GB" dirty="0"/>
              <a:t>DEMENTIA-FRIENDLY SOLUTIONS</a:t>
            </a:r>
          </a:p>
        </p:txBody>
      </p:sp>
      <p:sp>
        <p:nvSpPr>
          <p:cNvPr id="4" name="Content Placeholder 3">
            <a:extLst>
              <a:ext uri="{FF2B5EF4-FFF2-40B4-BE49-F238E27FC236}">
                <a16:creationId xmlns:a16="http://schemas.microsoft.com/office/drawing/2014/main" id="{706BE23D-4A4A-A523-FCA0-5EC374FAE229}"/>
              </a:ext>
            </a:extLst>
          </p:cNvPr>
          <p:cNvSpPr>
            <a:spLocks noGrp="1"/>
          </p:cNvSpPr>
          <p:nvPr>
            <p:ph idx="1"/>
          </p:nvPr>
        </p:nvSpPr>
        <p:spPr>
          <a:xfrm>
            <a:off x="370804" y="1605771"/>
            <a:ext cx="6513322" cy="4584494"/>
          </a:xfrm>
        </p:spPr>
        <p:txBody>
          <a:bodyPr>
            <a:normAutofit/>
          </a:bodyPr>
          <a:lstStyle/>
          <a:p>
            <a:pPr marL="0" indent="0">
              <a:lnSpc>
                <a:spcPct val="120000"/>
              </a:lnSpc>
              <a:buNone/>
            </a:pPr>
            <a:r>
              <a:rPr lang="en-GB" sz="2000" b="1" dirty="0"/>
              <a:t>Matt-Finish Wall Panels:</a:t>
            </a:r>
          </a:p>
          <a:p>
            <a:pPr>
              <a:lnSpc>
                <a:spcPct val="120000"/>
              </a:lnSpc>
              <a:buFont typeface="Wingdings" panose="05000000000000000000" pitchFamily="2" charset="2"/>
              <a:buChar char="§"/>
            </a:pPr>
            <a:r>
              <a:rPr lang="en-GB" sz="2000" dirty="0"/>
              <a:t>Single colour panels with no pattern and a matt finish that vastly reduces glare</a:t>
            </a:r>
          </a:p>
          <a:p>
            <a:pPr>
              <a:lnSpc>
                <a:spcPct val="120000"/>
              </a:lnSpc>
              <a:buFont typeface="Wingdings" panose="05000000000000000000" pitchFamily="2" charset="2"/>
              <a:buChar char="§"/>
            </a:pPr>
            <a:r>
              <a:rPr lang="en-GB" sz="2000" dirty="0"/>
              <a:t>Light yet warm panel colours helps to create contrast against accessories without appearing too clinical</a:t>
            </a:r>
          </a:p>
          <a:p>
            <a:pPr>
              <a:lnSpc>
                <a:spcPct val="120000"/>
              </a:lnSpc>
              <a:buFont typeface="Wingdings" panose="05000000000000000000" pitchFamily="2" charset="2"/>
              <a:buChar char="§"/>
            </a:pPr>
            <a:r>
              <a:rPr lang="en-GB" sz="2000" dirty="0"/>
              <a:t>Easy to keep clean with fewer joins and dirt traps</a:t>
            </a:r>
          </a:p>
          <a:p>
            <a:pPr marL="0" indent="0">
              <a:lnSpc>
                <a:spcPct val="120000"/>
              </a:lnSpc>
              <a:buNone/>
            </a:pPr>
            <a:endParaRPr lang="en-GB" sz="1300" dirty="0"/>
          </a:p>
          <a:p>
            <a:pPr marL="0" indent="0">
              <a:lnSpc>
                <a:spcPct val="120000"/>
              </a:lnSpc>
              <a:buNone/>
            </a:pPr>
            <a:r>
              <a:rPr lang="en-GB" sz="2000" b="1" dirty="0"/>
              <a:t>Super White Bumpy Tiles:</a:t>
            </a:r>
          </a:p>
          <a:p>
            <a:pPr>
              <a:lnSpc>
                <a:spcPct val="120000"/>
              </a:lnSpc>
              <a:buFont typeface="Wingdings" panose="05000000000000000000" pitchFamily="2" charset="2"/>
              <a:buChar char="§"/>
            </a:pPr>
            <a:r>
              <a:rPr lang="en-GB" sz="2000" dirty="0"/>
              <a:t>Bumpy tile surface helps to reduce glare and offers high contrast against accessories</a:t>
            </a:r>
          </a:p>
        </p:txBody>
      </p:sp>
      <p:pic>
        <p:nvPicPr>
          <p:cNvPr id="7" name="Picture 6" descr="A close up of a grey surface&#10;&#10;AI-generated content may be incorrect.">
            <a:extLst>
              <a:ext uri="{FF2B5EF4-FFF2-40B4-BE49-F238E27FC236}">
                <a16:creationId xmlns:a16="http://schemas.microsoft.com/office/drawing/2014/main" id="{D5AB8ED3-2112-27CE-F56B-3FA9FD78A5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602449" y="1605771"/>
            <a:ext cx="2059655" cy="1999575"/>
          </a:xfrm>
          <a:prstGeom prst="rect">
            <a:avLst/>
          </a:prstGeom>
        </p:spPr>
      </p:pic>
      <p:pic>
        <p:nvPicPr>
          <p:cNvPr id="9" name="Picture 8" descr="A white surface with black dots&#10;&#10;AI-generated content may be incorrect.">
            <a:extLst>
              <a:ext uri="{FF2B5EF4-FFF2-40B4-BE49-F238E27FC236}">
                <a16:creationId xmlns:a16="http://schemas.microsoft.com/office/drawing/2014/main" id="{9A15BD04-73D6-BEE0-D63A-E0286C25F9F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213460" y="1605771"/>
            <a:ext cx="2059655" cy="1999575"/>
          </a:xfrm>
          <a:prstGeom prst="rect">
            <a:avLst/>
          </a:prstGeom>
        </p:spPr>
      </p:pic>
      <p:sp>
        <p:nvSpPr>
          <p:cNvPr id="10" name="TextBox 9">
            <a:extLst>
              <a:ext uri="{FF2B5EF4-FFF2-40B4-BE49-F238E27FC236}">
                <a16:creationId xmlns:a16="http://schemas.microsoft.com/office/drawing/2014/main" id="{0D119A35-76DB-8965-A868-6C34D6E8EAAE}"/>
              </a:ext>
            </a:extLst>
          </p:cNvPr>
          <p:cNvSpPr txBox="1"/>
          <p:nvPr/>
        </p:nvSpPr>
        <p:spPr>
          <a:xfrm>
            <a:off x="7213459" y="3661591"/>
            <a:ext cx="2059655" cy="369332"/>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cs typeface="Roboto" panose="02000000000000000000" pitchFamily="2" charset="0"/>
              </a:rPr>
              <a:t>Irish Cream</a:t>
            </a:r>
          </a:p>
        </p:txBody>
      </p:sp>
      <p:sp>
        <p:nvSpPr>
          <p:cNvPr id="11" name="TextBox 10">
            <a:extLst>
              <a:ext uri="{FF2B5EF4-FFF2-40B4-BE49-F238E27FC236}">
                <a16:creationId xmlns:a16="http://schemas.microsoft.com/office/drawing/2014/main" id="{DDCE93D4-5198-03E6-7614-0385FF46B50B}"/>
              </a:ext>
            </a:extLst>
          </p:cNvPr>
          <p:cNvSpPr txBox="1"/>
          <p:nvPr/>
        </p:nvSpPr>
        <p:spPr>
          <a:xfrm>
            <a:off x="9602447" y="3661591"/>
            <a:ext cx="2059655" cy="369332"/>
          </a:xfrm>
          <a:prstGeom prst="rect">
            <a:avLst/>
          </a:prstGeom>
          <a:noFill/>
        </p:spPr>
        <p:txBody>
          <a:bodyPr wrap="square" rtlCol="0">
            <a:spAutoFit/>
          </a:bodyPr>
          <a:lstStyle/>
          <a:p>
            <a:r>
              <a:rPr lang="en-GB" b="1" dirty="0">
                <a:latin typeface="Roboto" panose="02000000000000000000" pitchFamily="2" charset="0"/>
                <a:ea typeface="Roboto" panose="02000000000000000000" pitchFamily="2" charset="0"/>
                <a:cs typeface="Roboto" panose="02000000000000000000" pitchFamily="2" charset="0"/>
              </a:rPr>
              <a:t>Warm Grey</a:t>
            </a:r>
          </a:p>
        </p:txBody>
      </p:sp>
      <p:pic>
        <p:nvPicPr>
          <p:cNvPr id="14" name="Picture 13" descr="A group of white tiles&#10;&#10;AI-generated content may be incorrect.">
            <a:extLst>
              <a:ext uri="{FF2B5EF4-FFF2-40B4-BE49-F238E27FC236}">
                <a16:creationId xmlns:a16="http://schemas.microsoft.com/office/drawing/2014/main" id="{49639458-0A12-F358-7285-971DEE87F04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862326" y="4254019"/>
            <a:ext cx="3071286" cy="1956849"/>
          </a:xfrm>
          <a:prstGeom prst="rect">
            <a:avLst/>
          </a:prstGeom>
        </p:spPr>
      </p:pic>
    </p:spTree>
    <p:extLst>
      <p:ext uri="{BB962C8B-B14F-4D97-AF65-F5344CB8AC3E}">
        <p14:creationId xmlns:p14="http://schemas.microsoft.com/office/powerpoint/2010/main" val="748932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BFF6-A292-4A5B-15B6-3AB99D18507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1688E-48D1-3AE8-71F1-DA4332BBABD3}"/>
              </a:ext>
            </a:extLst>
          </p:cNvPr>
          <p:cNvSpPr>
            <a:spLocks noGrp="1"/>
          </p:cNvSpPr>
          <p:nvPr>
            <p:ph type="sldNum" sz="quarter" idx="12"/>
          </p:nvPr>
        </p:nvSpPr>
        <p:spPr/>
        <p:txBody>
          <a:bodyPr/>
          <a:lstStyle/>
          <a:p>
            <a:fld id="{EF91B0BD-71BF-8941-96B6-B0EE7EF76AA2}" type="slidenum">
              <a:rPr lang="en-GB" smtClean="0"/>
              <a:t>23</a:t>
            </a:fld>
            <a:endParaRPr lang="en-GB"/>
          </a:p>
        </p:txBody>
      </p:sp>
      <p:sp>
        <p:nvSpPr>
          <p:cNvPr id="3" name="Title 2">
            <a:extLst>
              <a:ext uri="{FF2B5EF4-FFF2-40B4-BE49-F238E27FC236}">
                <a16:creationId xmlns:a16="http://schemas.microsoft.com/office/drawing/2014/main" id="{907F337E-F51C-8E0C-3E1E-3F740ECF189C}"/>
              </a:ext>
            </a:extLst>
          </p:cNvPr>
          <p:cNvSpPr>
            <a:spLocks noGrp="1"/>
          </p:cNvSpPr>
          <p:nvPr>
            <p:ph type="title"/>
          </p:nvPr>
        </p:nvSpPr>
        <p:spPr/>
        <p:txBody>
          <a:bodyPr/>
          <a:lstStyle/>
          <a:p>
            <a:r>
              <a:rPr lang="en-GB" dirty="0"/>
              <a:t>DEMENTIA-FRIENDLY SOLUTIONS</a:t>
            </a:r>
          </a:p>
        </p:txBody>
      </p:sp>
      <p:sp>
        <p:nvSpPr>
          <p:cNvPr id="4" name="Content Placeholder 3">
            <a:extLst>
              <a:ext uri="{FF2B5EF4-FFF2-40B4-BE49-F238E27FC236}">
                <a16:creationId xmlns:a16="http://schemas.microsoft.com/office/drawing/2014/main" id="{E96E82B9-3F00-2E37-0424-8A359FD0F25B}"/>
              </a:ext>
            </a:extLst>
          </p:cNvPr>
          <p:cNvSpPr>
            <a:spLocks noGrp="1"/>
          </p:cNvSpPr>
          <p:nvPr>
            <p:ph idx="1"/>
          </p:nvPr>
        </p:nvSpPr>
        <p:spPr>
          <a:xfrm>
            <a:off x="370804" y="1740310"/>
            <a:ext cx="5725196" cy="4168877"/>
          </a:xfrm>
        </p:spPr>
        <p:txBody>
          <a:bodyPr>
            <a:normAutofit/>
          </a:bodyPr>
          <a:lstStyle/>
          <a:p>
            <a:pPr marL="0" indent="0">
              <a:lnSpc>
                <a:spcPct val="120000"/>
              </a:lnSpc>
              <a:buNone/>
            </a:pPr>
            <a:r>
              <a:rPr lang="en-GB" sz="2000" b="1" dirty="0"/>
              <a:t>AKW Safety Flooring</a:t>
            </a:r>
            <a:endParaRPr lang="en-GB" sz="2000" dirty="0"/>
          </a:p>
          <a:p>
            <a:pPr>
              <a:lnSpc>
                <a:spcPct val="120000"/>
              </a:lnSpc>
              <a:buFont typeface="Wingdings" panose="05000000000000000000" pitchFamily="2" charset="2"/>
              <a:buChar char="§"/>
            </a:pPr>
            <a:r>
              <a:rPr lang="en-GB" sz="2000" dirty="0"/>
              <a:t>All six colours are DSDC dementia-friendly accredited, receiving highest grade (1a) </a:t>
            </a:r>
          </a:p>
          <a:p>
            <a:pPr>
              <a:lnSpc>
                <a:spcPct val="120000"/>
              </a:lnSpc>
              <a:buFont typeface="Wingdings" panose="05000000000000000000" pitchFamily="2" charset="2"/>
              <a:buChar char="§"/>
            </a:pPr>
            <a:r>
              <a:rPr lang="en-GB" sz="2000" dirty="0"/>
              <a:t>No pattern or flecks to reduce confusion</a:t>
            </a:r>
          </a:p>
          <a:p>
            <a:pPr>
              <a:lnSpc>
                <a:spcPct val="120000"/>
              </a:lnSpc>
              <a:buFont typeface="Wingdings" panose="05000000000000000000" pitchFamily="2" charset="2"/>
              <a:buChar char="§"/>
            </a:pPr>
            <a:r>
              <a:rPr lang="en-GB" sz="2000" dirty="0"/>
              <a:t>Highest barefoot slip-resistance rating when tested in wet and soapy conditions (Class C: DN51097)</a:t>
            </a:r>
          </a:p>
          <a:p>
            <a:pPr>
              <a:lnSpc>
                <a:spcPct val="120000"/>
              </a:lnSpc>
              <a:buFont typeface="Wingdings" panose="05000000000000000000" pitchFamily="2" charset="2"/>
              <a:buChar char="§"/>
            </a:pPr>
            <a:r>
              <a:rPr lang="en-GB" sz="2000" dirty="0"/>
              <a:t>Warm, homely traditional colour pallet, not institutional</a:t>
            </a:r>
          </a:p>
        </p:txBody>
      </p:sp>
      <p:pic>
        <p:nvPicPr>
          <p:cNvPr id="14" name="Picture 13" descr="A close up of a color palette&#10;&#10;Description automatically generated">
            <a:extLst>
              <a:ext uri="{FF2B5EF4-FFF2-40B4-BE49-F238E27FC236}">
                <a16:creationId xmlns:a16="http://schemas.microsoft.com/office/drawing/2014/main" id="{BE92FE83-2EC4-8075-E493-4F180AF567A1}"/>
              </a:ext>
            </a:extLst>
          </p:cNvPr>
          <p:cNvPicPr>
            <a:picLocks noChangeAspect="1"/>
          </p:cNvPicPr>
          <p:nvPr/>
        </p:nvPicPr>
        <p:blipFill>
          <a:blip r:embed="rId3"/>
          <a:stretch>
            <a:fillRect/>
          </a:stretch>
        </p:blipFill>
        <p:spPr>
          <a:xfrm>
            <a:off x="6349464" y="1515960"/>
            <a:ext cx="5471061" cy="4617576"/>
          </a:xfrm>
          <a:prstGeom prst="rect">
            <a:avLst/>
          </a:prstGeom>
        </p:spPr>
      </p:pic>
    </p:spTree>
    <p:extLst>
      <p:ext uri="{BB962C8B-B14F-4D97-AF65-F5344CB8AC3E}">
        <p14:creationId xmlns:p14="http://schemas.microsoft.com/office/powerpoint/2010/main" val="418447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636A-6050-F7DB-79EF-538AAE29C5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8D1B9-1A32-7D47-1E5C-5301A84E6503}"/>
              </a:ext>
            </a:extLst>
          </p:cNvPr>
          <p:cNvSpPr>
            <a:spLocks noGrp="1"/>
          </p:cNvSpPr>
          <p:nvPr>
            <p:ph type="sldNum" sz="quarter" idx="12"/>
          </p:nvPr>
        </p:nvSpPr>
        <p:spPr/>
        <p:txBody>
          <a:bodyPr/>
          <a:lstStyle/>
          <a:p>
            <a:fld id="{EF91B0BD-71BF-8941-96B6-B0EE7EF76AA2}" type="slidenum">
              <a:rPr lang="en-GB" smtClean="0"/>
              <a:t>24</a:t>
            </a:fld>
            <a:endParaRPr lang="en-GB"/>
          </a:p>
        </p:txBody>
      </p:sp>
      <p:sp>
        <p:nvSpPr>
          <p:cNvPr id="3" name="Title 2">
            <a:extLst>
              <a:ext uri="{FF2B5EF4-FFF2-40B4-BE49-F238E27FC236}">
                <a16:creationId xmlns:a16="http://schemas.microsoft.com/office/drawing/2014/main" id="{7980BF91-03B2-6A88-42F5-D7349222A87D}"/>
              </a:ext>
            </a:extLst>
          </p:cNvPr>
          <p:cNvSpPr>
            <a:spLocks noGrp="1"/>
          </p:cNvSpPr>
          <p:nvPr>
            <p:ph type="title"/>
          </p:nvPr>
        </p:nvSpPr>
        <p:spPr/>
        <p:txBody>
          <a:bodyPr/>
          <a:lstStyle/>
          <a:p>
            <a:r>
              <a:rPr lang="en-GB" dirty="0"/>
              <a:t>DEMENTIA-FRIENDLY SOLUTIONS</a:t>
            </a:r>
          </a:p>
        </p:txBody>
      </p:sp>
      <p:sp>
        <p:nvSpPr>
          <p:cNvPr id="4" name="Content Placeholder 3">
            <a:extLst>
              <a:ext uri="{FF2B5EF4-FFF2-40B4-BE49-F238E27FC236}">
                <a16:creationId xmlns:a16="http://schemas.microsoft.com/office/drawing/2014/main" id="{CE9D13CA-E817-2F4E-0806-F4474737EBE3}"/>
              </a:ext>
            </a:extLst>
          </p:cNvPr>
          <p:cNvSpPr>
            <a:spLocks noGrp="1"/>
          </p:cNvSpPr>
          <p:nvPr>
            <p:ph idx="1"/>
          </p:nvPr>
        </p:nvSpPr>
        <p:spPr>
          <a:xfrm>
            <a:off x="370805" y="1396181"/>
            <a:ext cx="5843300" cy="4532672"/>
          </a:xfrm>
        </p:spPr>
        <p:txBody>
          <a:bodyPr>
            <a:normAutofit/>
          </a:bodyPr>
          <a:lstStyle/>
          <a:p>
            <a:pPr marL="0" indent="0">
              <a:lnSpc>
                <a:spcPct val="120000"/>
              </a:lnSpc>
              <a:buNone/>
            </a:pPr>
            <a:r>
              <a:rPr lang="en-GB" sz="2000" b="1" dirty="0"/>
              <a:t>Accessories with High Colour Contrast:</a:t>
            </a:r>
          </a:p>
          <a:p>
            <a:pPr>
              <a:lnSpc>
                <a:spcPct val="120000"/>
              </a:lnSpc>
              <a:buFont typeface="Wingdings" panose="05000000000000000000" pitchFamily="2" charset="2"/>
              <a:buChar char="§"/>
            </a:pPr>
            <a:r>
              <a:rPr lang="en-GB" sz="2000" dirty="0"/>
              <a:t>Care screens and curtain rails with colour contrasting elements to help them to stand out</a:t>
            </a:r>
          </a:p>
          <a:p>
            <a:pPr>
              <a:lnSpc>
                <a:spcPct val="120000"/>
              </a:lnSpc>
              <a:buFont typeface="Wingdings" panose="05000000000000000000" pitchFamily="2" charset="2"/>
              <a:buChar char="§"/>
            </a:pPr>
            <a:r>
              <a:rPr lang="en-GB" sz="2000" dirty="0"/>
              <a:t>Ergonomic toilet seats, grab rails, and shower seats with contrasting cushions and arms</a:t>
            </a:r>
          </a:p>
          <a:p>
            <a:pPr>
              <a:lnSpc>
                <a:spcPct val="120000"/>
              </a:lnSpc>
              <a:buFont typeface="Wingdings" panose="05000000000000000000" pitchFamily="2" charset="2"/>
              <a:buChar char="§"/>
            </a:pPr>
            <a:r>
              <a:rPr lang="en-GB" sz="2000" dirty="0"/>
              <a:t>Mid-grey waste cover for vinyl covered wet room floors helps to reduce confusion that could be caused by the contrast/reflection from a white/chrome cover</a:t>
            </a:r>
          </a:p>
        </p:txBody>
      </p:sp>
      <p:pic>
        <p:nvPicPr>
          <p:cNvPr id="7" name="Picture 6">
            <a:extLst>
              <a:ext uri="{FF2B5EF4-FFF2-40B4-BE49-F238E27FC236}">
                <a16:creationId xmlns:a16="http://schemas.microsoft.com/office/drawing/2014/main" id="{CFD4FE1B-D7F1-1C65-E963-BC7B705D0E6D}"/>
              </a:ext>
            </a:extLst>
          </p:cNvPr>
          <p:cNvPicPr>
            <a:picLocks noChangeAspect="1"/>
          </p:cNvPicPr>
          <p:nvPr/>
        </p:nvPicPr>
        <p:blipFill>
          <a:blip r:embed="rId3"/>
          <a:stretch>
            <a:fillRect/>
          </a:stretch>
        </p:blipFill>
        <p:spPr>
          <a:xfrm>
            <a:off x="7152587" y="4813330"/>
            <a:ext cx="2048161" cy="1409897"/>
          </a:xfrm>
          <a:prstGeom prst="rect">
            <a:avLst/>
          </a:prstGeom>
        </p:spPr>
      </p:pic>
      <p:pic>
        <p:nvPicPr>
          <p:cNvPr id="9" name="Picture 8">
            <a:extLst>
              <a:ext uri="{FF2B5EF4-FFF2-40B4-BE49-F238E27FC236}">
                <a16:creationId xmlns:a16="http://schemas.microsoft.com/office/drawing/2014/main" id="{DDE576E6-9FD9-27D4-5061-76C988DB44E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727077" y="1148020"/>
            <a:ext cx="1924992" cy="2452249"/>
          </a:xfrm>
          <a:prstGeom prst="rect">
            <a:avLst/>
          </a:prstGeom>
        </p:spPr>
      </p:pic>
      <p:pic>
        <p:nvPicPr>
          <p:cNvPr id="10" name="Picture 9">
            <a:extLst>
              <a:ext uri="{FF2B5EF4-FFF2-40B4-BE49-F238E27FC236}">
                <a16:creationId xmlns:a16="http://schemas.microsoft.com/office/drawing/2014/main" id="{7C3EF503-2B02-6DDC-2C78-2BC1135004B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727077" y="3600269"/>
            <a:ext cx="1924992" cy="2452249"/>
          </a:xfrm>
          <a:prstGeom prst="rect">
            <a:avLst/>
          </a:prstGeom>
        </p:spPr>
      </p:pic>
      <p:pic>
        <p:nvPicPr>
          <p:cNvPr id="11" name="Picture 10">
            <a:extLst>
              <a:ext uri="{FF2B5EF4-FFF2-40B4-BE49-F238E27FC236}">
                <a16:creationId xmlns:a16="http://schemas.microsoft.com/office/drawing/2014/main" id="{F7D776E3-1B71-9A49-15FB-A4DADAE5E09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40434" y="1229186"/>
            <a:ext cx="2872468" cy="3584144"/>
          </a:xfrm>
          <a:prstGeom prst="rect">
            <a:avLst/>
          </a:prstGeom>
        </p:spPr>
      </p:pic>
    </p:spTree>
    <p:extLst>
      <p:ext uri="{BB962C8B-B14F-4D97-AF65-F5344CB8AC3E}">
        <p14:creationId xmlns:p14="http://schemas.microsoft.com/office/powerpoint/2010/main" val="142856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EA18C-C37F-22BF-9E9C-305FA3B02DC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63480-D357-6576-C810-F1485F79FFB7}"/>
              </a:ext>
            </a:extLst>
          </p:cNvPr>
          <p:cNvSpPr>
            <a:spLocks noGrp="1"/>
          </p:cNvSpPr>
          <p:nvPr>
            <p:ph type="sldNum" sz="quarter" idx="12"/>
          </p:nvPr>
        </p:nvSpPr>
        <p:spPr/>
        <p:txBody>
          <a:bodyPr/>
          <a:lstStyle/>
          <a:p>
            <a:fld id="{EF91B0BD-71BF-8941-96B6-B0EE7EF76AA2}" type="slidenum">
              <a:rPr lang="en-GB" smtClean="0"/>
              <a:t>25</a:t>
            </a:fld>
            <a:endParaRPr lang="en-GB"/>
          </a:p>
        </p:txBody>
      </p:sp>
      <p:sp>
        <p:nvSpPr>
          <p:cNvPr id="3" name="Title 2">
            <a:extLst>
              <a:ext uri="{FF2B5EF4-FFF2-40B4-BE49-F238E27FC236}">
                <a16:creationId xmlns:a16="http://schemas.microsoft.com/office/drawing/2014/main" id="{2EB81707-5EE9-56D9-CB16-59AC95386F51}"/>
              </a:ext>
            </a:extLst>
          </p:cNvPr>
          <p:cNvSpPr>
            <a:spLocks noGrp="1"/>
          </p:cNvSpPr>
          <p:nvPr>
            <p:ph type="title"/>
          </p:nvPr>
        </p:nvSpPr>
        <p:spPr/>
        <p:txBody>
          <a:bodyPr/>
          <a:lstStyle/>
          <a:p>
            <a:r>
              <a:rPr lang="en-GB" dirty="0"/>
              <a:t>DEMENTIA-FRIENDLY SOLUTIONS</a:t>
            </a:r>
          </a:p>
        </p:txBody>
      </p:sp>
      <p:sp>
        <p:nvSpPr>
          <p:cNvPr id="4" name="Content Placeholder 3">
            <a:extLst>
              <a:ext uri="{FF2B5EF4-FFF2-40B4-BE49-F238E27FC236}">
                <a16:creationId xmlns:a16="http://schemas.microsoft.com/office/drawing/2014/main" id="{B24F8BA7-02FA-DEAF-634E-DB7222AA1EB1}"/>
              </a:ext>
            </a:extLst>
          </p:cNvPr>
          <p:cNvSpPr>
            <a:spLocks noGrp="1"/>
          </p:cNvSpPr>
          <p:nvPr>
            <p:ph idx="1"/>
          </p:nvPr>
        </p:nvSpPr>
        <p:spPr>
          <a:xfrm>
            <a:off x="370805" y="1396181"/>
            <a:ext cx="5520544" cy="4532672"/>
          </a:xfrm>
        </p:spPr>
        <p:txBody>
          <a:bodyPr>
            <a:normAutofit fontScale="92500" lnSpcReduction="10000"/>
          </a:bodyPr>
          <a:lstStyle/>
          <a:p>
            <a:pPr marL="0" indent="0">
              <a:lnSpc>
                <a:spcPct val="120000"/>
              </a:lnSpc>
              <a:buNone/>
            </a:pPr>
            <a:r>
              <a:rPr lang="en-GB" sz="2000" b="1" dirty="0"/>
              <a:t>Other Dementia-Friendly Solutions:</a:t>
            </a:r>
          </a:p>
          <a:p>
            <a:pPr>
              <a:lnSpc>
                <a:spcPct val="120000"/>
              </a:lnSpc>
              <a:buFont typeface="Wingdings" panose="05000000000000000000" pitchFamily="2" charset="2"/>
              <a:buChar char="§"/>
            </a:pPr>
            <a:r>
              <a:rPr lang="en-GB" sz="2000" dirty="0"/>
              <a:t>Task-Focused Lighting Kit to highlight key activity areas in the bathroom</a:t>
            </a:r>
          </a:p>
          <a:p>
            <a:pPr marL="0" indent="0">
              <a:lnSpc>
                <a:spcPct val="120000"/>
              </a:lnSpc>
              <a:buNone/>
            </a:pPr>
            <a:endParaRPr lang="en-GB" sz="2000" dirty="0"/>
          </a:p>
          <a:p>
            <a:pPr>
              <a:lnSpc>
                <a:spcPct val="120000"/>
              </a:lnSpc>
              <a:buFont typeface="Wingdings" panose="05000000000000000000" pitchFamily="2" charset="2"/>
              <a:buChar char="§"/>
            </a:pPr>
            <a:r>
              <a:rPr lang="en-GB" sz="2000" dirty="0"/>
              <a:t>Lever handle taps which are easy to use with familiar red and blue temperature indicators</a:t>
            </a:r>
          </a:p>
          <a:p>
            <a:pPr marL="0" indent="0">
              <a:lnSpc>
                <a:spcPct val="120000"/>
              </a:lnSpc>
              <a:buNone/>
            </a:pPr>
            <a:endParaRPr lang="en-GB" sz="2000" dirty="0"/>
          </a:p>
          <a:p>
            <a:pPr>
              <a:lnSpc>
                <a:spcPct val="120000"/>
              </a:lnSpc>
              <a:buFont typeface="Wingdings" panose="05000000000000000000" pitchFamily="2" charset="2"/>
              <a:buChar char="§"/>
            </a:pPr>
            <a:r>
              <a:rPr lang="en-GB" sz="2000" dirty="0"/>
              <a:t>Lever handle cistern flush for ease of use and familiarity</a:t>
            </a:r>
          </a:p>
          <a:p>
            <a:pPr>
              <a:lnSpc>
                <a:spcPct val="120000"/>
              </a:lnSpc>
              <a:buFont typeface="Wingdings" panose="05000000000000000000" pitchFamily="2" charset="2"/>
              <a:buChar char="§"/>
            </a:pPr>
            <a:endParaRPr lang="en-GB" sz="2000" dirty="0"/>
          </a:p>
          <a:p>
            <a:pPr>
              <a:lnSpc>
                <a:spcPct val="120000"/>
              </a:lnSpc>
              <a:buFont typeface="Wingdings" panose="05000000000000000000" pitchFamily="2" charset="2"/>
              <a:buChar char="§"/>
            </a:pPr>
            <a:r>
              <a:rPr lang="en-GB" sz="2000" dirty="0" err="1"/>
              <a:t>SureStop</a:t>
            </a:r>
            <a:r>
              <a:rPr lang="en-GB" sz="2000" dirty="0"/>
              <a:t> stopcock </a:t>
            </a:r>
          </a:p>
        </p:txBody>
      </p:sp>
      <p:pic>
        <p:nvPicPr>
          <p:cNvPr id="7" name="Picture 6" descr="A close-up of a faucet&#10;&#10;AI-generated content may be incorrect.">
            <a:extLst>
              <a:ext uri="{FF2B5EF4-FFF2-40B4-BE49-F238E27FC236}">
                <a16:creationId xmlns:a16="http://schemas.microsoft.com/office/drawing/2014/main" id="{0056E2F3-1C1E-CCB7-9A50-3B6A69D62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00502" y="2495005"/>
            <a:ext cx="2253343" cy="2253343"/>
          </a:xfrm>
          <a:prstGeom prst="rect">
            <a:avLst/>
          </a:prstGeom>
        </p:spPr>
      </p:pic>
      <p:pic>
        <p:nvPicPr>
          <p:cNvPr id="9" name="Picture 8" descr="A white toilet with black seat&#10;&#10;AI-generated content may be incorrect.">
            <a:extLst>
              <a:ext uri="{FF2B5EF4-FFF2-40B4-BE49-F238E27FC236}">
                <a16:creationId xmlns:a16="http://schemas.microsoft.com/office/drawing/2014/main" id="{82B98809-725E-9A3B-29D1-5B87BBBD24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6725" y="3345179"/>
            <a:ext cx="2806337" cy="2806337"/>
          </a:xfrm>
          <a:prstGeom prst="rect">
            <a:avLst/>
          </a:prstGeom>
        </p:spPr>
      </p:pic>
      <p:pic>
        <p:nvPicPr>
          <p:cNvPr id="11" name="Picture 10" descr="A close-up of a light&#10;&#10;AI-generated content may be incorrect.">
            <a:extLst>
              <a:ext uri="{FF2B5EF4-FFF2-40B4-BE49-F238E27FC236}">
                <a16:creationId xmlns:a16="http://schemas.microsoft.com/office/drawing/2014/main" id="{FDFCE297-4704-8ADD-84C1-660D898DDF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6725" y="706484"/>
            <a:ext cx="2490653" cy="2490653"/>
          </a:xfrm>
          <a:prstGeom prst="rect">
            <a:avLst/>
          </a:prstGeom>
        </p:spPr>
      </p:pic>
    </p:spTree>
    <p:extLst>
      <p:ext uri="{BB962C8B-B14F-4D97-AF65-F5344CB8AC3E}">
        <p14:creationId xmlns:p14="http://schemas.microsoft.com/office/powerpoint/2010/main" val="165077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26</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LIFE MADE BETTER</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696256"/>
            <a:ext cx="7773071" cy="4167446"/>
          </a:xfrm>
        </p:spPr>
        <p:txBody>
          <a:bodyPr>
            <a:normAutofit/>
          </a:bodyPr>
          <a:lstStyle/>
          <a:p>
            <a:pPr marL="0" indent="0">
              <a:lnSpc>
                <a:spcPct val="120000"/>
              </a:lnSpc>
              <a:buNone/>
            </a:pPr>
            <a:r>
              <a:rPr lang="en-GB" sz="2000" dirty="0"/>
              <a:t>From a small Worcestershire business, AKW has grown into a market-leading international operation:</a:t>
            </a:r>
          </a:p>
          <a:p>
            <a:pPr>
              <a:lnSpc>
                <a:spcPct val="120000"/>
              </a:lnSpc>
              <a:buFont typeface="Wingdings" panose="05000000000000000000" pitchFamily="2" charset="2"/>
              <a:buChar char="§"/>
            </a:pPr>
            <a:r>
              <a:rPr lang="en-GB" sz="2000" dirty="0"/>
              <a:t>200+ UK-based colleagues</a:t>
            </a:r>
          </a:p>
          <a:p>
            <a:pPr>
              <a:lnSpc>
                <a:spcPct val="120000"/>
              </a:lnSpc>
              <a:buFont typeface="Wingdings" panose="05000000000000000000" pitchFamily="2" charset="2"/>
              <a:buChar char="§"/>
            </a:pPr>
            <a:r>
              <a:rPr lang="en-GB" sz="2000" dirty="0"/>
              <a:t>Over 1 million satisfied customers</a:t>
            </a:r>
          </a:p>
          <a:p>
            <a:pPr>
              <a:lnSpc>
                <a:spcPct val="120000"/>
              </a:lnSpc>
              <a:buFont typeface="Wingdings" panose="05000000000000000000" pitchFamily="2" charset="2"/>
              <a:buChar char="§"/>
            </a:pPr>
            <a:r>
              <a:rPr lang="en-GB" sz="2000" dirty="0"/>
              <a:t>World-class manufacturing facilities</a:t>
            </a:r>
          </a:p>
          <a:p>
            <a:pPr>
              <a:lnSpc>
                <a:spcPct val="120000"/>
              </a:lnSpc>
              <a:buFont typeface="Wingdings" panose="05000000000000000000" pitchFamily="2" charset="2"/>
              <a:buChar char="§"/>
            </a:pPr>
            <a:r>
              <a:rPr lang="en-GB" sz="2000" dirty="0"/>
              <a:t>Dedicated 30+ vehicle fleet providing door-to-door service</a:t>
            </a:r>
          </a:p>
          <a:p>
            <a:pPr>
              <a:lnSpc>
                <a:spcPct val="120000"/>
              </a:lnSpc>
              <a:buFont typeface="Wingdings" panose="05000000000000000000" pitchFamily="2" charset="2"/>
              <a:buChar char="§"/>
            </a:pPr>
            <a:r>
              <a:rPr lang="en-GB" sz="2000" dirty="0"/>
              <a:t>3 national distribution warehouses covering over 3.5m sq. feet</a:t>
            </a:r>
          </a:p>
          <a:p>
            <a:pPr>
              <a:lnSpc>
                <a:spcPct val="120000"/>
              </a:lnSpc>
              <a:buFont typeface="Wingdings" panose="05000000000000000000" pitchFamily="2" charset="2"/>
              <a:buChar char="§"/>
            </a:pPr>
            <a:r>
              <a:rPr lang="en-GB" sz="2000" dirty="0"/>
              <a:t>60+ sales and surveying experts nationwide</a:t>
            </a:r>
          </a:p>
        </p:txBody>
      </p:sp>
      <p:pic>
        <p:nvPicPr>
          <p:cNvPr id="7" name="Picture 6" descr="A person working on a computer&#10;&#10;Description automatically generated">
            <a:extLst>
              <a:ext uri="{FF2B5EF4-FFF2-40B4-BE49-F238E27FC236}">
                <a16:creationId xmlns:a16="http://schemas.microsoft.com/office/drawing/2014/main" id="{8B4D3293-DA48-9C19-529B-01687A659C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43AA7A2F-F1EF-2B2F-F8D6-988DCD45F5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C898ACB2-E0F5-A738-F42F-7D1E45720377}"/>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6677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2D2DD-D263-EDF3-B150-61B29881E25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9F070D-17D1-795B-1F5F-E91786413940}"/>
              </a:ext>
            </a:extLst>
          </p:cNvPr>
          <p:cNvSpPr>
            <a:spLocks noGrp="1"/>
          </p:cNvSpPr>
          <p:nvPr>
            <p:ph type="sldNum" sz="quarter" idx="12"/>
          </p:nvPr>
        </p:nvSpPr>
        <p:spPr/>
        <p:txBody>
          <a:bodyPr/>
          <a:lstStyle/>
          <a:p>
            <a:fld id="{EF91B0BD-71BF-8941-96B6-B0EE7EF76AA2}" type="slidenum">
              <a:rPr lang="en-GB" smtClean="0"/>
              <a:t>27</a:t>
            </a:fld>
            <a:endParaRPr lang="en-GB"/>
          </a:p>
        </p:txBody>
      </p:sp>
      <p:sp>
        <p:nvSpPr>
          <p:cNvPr id="3" name="Title 2">
            <a:extLst>
              <a:ext uri="{FF2B5EF4-FFF2-40B4-BE49-F238E27FC236}">
                <a16:creationId xmlns:a16="http://schemas.microsoft.com/office/drawing/2014/main" id="{7CD7FE5B-E930-8948-3738-DC6F345DA6B6}"/>
              </a:ext>
            </a:extLst>
          </p:cNvPr>
          <p:cNvSpPr>
            <a:spLocks noGrp="1"/>
          </p:cNvSpPr>
          <p:nvPr>
            <p:ph type="title"/>
          </p:nvPr>
        </p:nvSpPr>
        <p:spPr/>
        <p:txBody>
          <a:bodyPr/>
          <a:lstStyle/>
          <a:p>
            <a:r>
              <a:rPr lang="en-GB" dirty="0"/>
              <a:t>OUR STORY</a:t>
            </a:r>
          </a:p>
        </p:txBody>
      </p:sp>
      <p:sp>
        <p:nvSpPr>
          <p:cNvPr id="4" name="Content Placeholder 3">
            <a:extLst>
              <a:ext uri="{FF2B5EF4-FFF2-40B4-BE49-F238E27FC236}">
                <a16:creationId xmlns:a16="http://schemas.microsoft.com/office/drawing/2014/main" id="{776D483E-F509-3B97-D08E-3F34BF1A34A4}"/>
              </a:ext>
            </a:extLst>
          </p:cNvPr>
          <p:cNvSpPr>
            <a:spLocks noGrp="1"/>
          </p:cNvSpPr>
          <p:nvPr>
            <p:ph idx="1"/>
          </p:nvPr>
        </p:nvSpPr>
        <p:spPr>
          <a:xfrm>
            <a:off x="370804" y="1696256"/>
            <a:ext cx="7773071" cy="4167446"/>
          </a:xfrm>
        </p:spPr>
        <p:txBody>
          <a:bodyPr>
            <a:normAutofit/>
          </a:bodyPr>
          <a:lstStyle/>
          <a:p>
            <a:pPr marL="0" indent="0">
              <a:lnSpc>
                <a:spcPct val="120000"/>
              </a:lnSpc>
              <a:buNone/>
            </a:pPr>
            <a:r>
              <a:rPr lang="en-GB" sz="2000" b="1" dirty="0">
                <a:solidFill>
                  <a:srgbClr val="FF0000"/>
                </a:solidFill>
              </a:rPr>
              <a:t>1982 | </a:t>
            </a:r>
            <a:r>
              <a:rPr lang="en-GB" sz="2000" dirty="0"/>
              <a:t>Founded by Anthony Keith Webb in Worcester, UK</a:t>
            </a:r>
          </a:p>
          <a:p>
            <a:pPr marL="0" indent="0">
              <a:lnSpc>
                <a:spcPct val="120000"/>
              </a:lnSpc>
              <a:buNone/>
            </a:pPr>
            <a:r>
              <a:rPr lang="en-GB" sz="2000" b="1" dirty="0">
                <a:solidFill>
                  <a:srgbClr val="FF0000"/>
                </a:solidFill>
              </a:rPr>
              <a:t>1996 | </a:t>
            </a:r>
            <a:r>
              <a:rPr lang="en-GB" sz="2000" dirty="0"/>
              <a:t>Began manufacturing accessible kitchens</a:t>
            </a:r>
          </a:p>
          <a:p>
            <a:pPr marL="0" indent="0">
              <a:lnSpc>
                <a:spcPct val="120000"/>
              </a:lnSpc>
              <a:buNone/>
            </a:pPr>
            <a:r>
              <a:rPr lang="en-GB" sz="2000" b="1" dirty="0">
                <a:solidFill>
                  <a:srgbClr val="FF0000"/>
                </a:solidFill>
              </a:rPr>
              <a:t>2002 | </a:t>
            </a:r>
            <a:r>
              <a:rPr lang="en-GB" sz="2000" dirty="0"/>
              <a:t>Launched own range of grab rails and shower seats</a:t>
            </a:r>
          </a:p>
          <a:p>
            <a:pPr marL="0" indent="0">
              <a:lnSpc>
                <a:spcPct val="120000"/>
              </a:lnSpc>
              <a:buNone/>
            </a:pPr>
            <a:r>
              <a:rPr lang="en-GB" sz="2000" b="1" dirty="0">
                <a:solidFill>
                  <a:srgbClr val="FF0000"/>
                </a:solidFill>
              </a:rPr>
              <a:t>2014 | </a:t>
            </a:r>
            <a:r>
              <a:rPr lang="en-GB" sz="2000" dirty="0"/>
              <a:t>Released dementia-friendly bathroom design guide</a:t>
            </a:r>
          </a:p>
          <a:p>
            <a:pPr marL="0" indent="0">
              <a:lnSpc>
                <a:spcPct val="120000"/>
              </a:lnSpc>
              <a:buNone/>
            </a:pPr>
            <a:r>
              <a:rPr lang="en-GB" sz="2000" b="1" dirty="0">
                <a:solidFill>
                  <a:srgbClr val="FF0000"/>
                </a:solidFill>
              </a:rPr>
              <a:t>2015 | </a:t>
            </a:r>
            <a:r>
              <a:rPr lang="en-GB" sz="2000" dirty="0"/>
              <a:t>Introduced AKW electric showers and wet room formers</a:t>
            </a:r>
          </a:p>
          <a:p>
            <a:pPr marL="0" indent="0">
              <a:lnSpc>
                <a:spcPct val="120000"/>
              </a:lnSpc>
              <a:buNone/>
            </a:pPr>
            <a:r>
              <a:rPr lang="en-GB" sz="2000" b="1" dirty="0">
                <a:solidFill>
                  <a:srgbClr val="FF0000"/>
                </a:solidFill>
              </a:rPr>
              <a:t>2022 | </a:t>
            </a:r>
            <a:r>
              <a:rPr lang="en-GB" sz="2000" dirty="0"/>
              <a:t>Contour Showers Ltd acquired</a:t>
            </a:r>
          </a:p>
          <a:p>
            <a:pPr marL="0" indent="0">
              <a:lnSpc>
                <a:spcPct val="120000"/>
              </a:lnSpc>
              <a:buNone/>
            </a:pPr>
            <a:r>
              <a:rPr lang="en-GB" sz="2000" b="1" dirty="0">
                <a:solidFill>
                  <a:srgbClr val="FF0000"/>
                </a:solidFill>
              </a:rPr>
              <a:t>2024 | </a:t>
            </a:r>
            <a:r>
              <a:rPr lang="en-GB" sz="2000" dirty="0"/>
              <a:t>Opened manufacturing facility, showroom and distribution centre in Middlewich, UK</a:t>
            </a:r>
          </a:p>
        </p:txBody>
      </p:sp>
      <p:pic>
        <p:nvPicPr>
          <p:cNvPr id="7" name="Picture 6" descr="A person working on a computer&#10;&#10;Description automatically generated">
            <a:extLst>
              <a:ext uri="{FF2B5EF4-FFF2-40B4-BE49-F238E27FC236}">
                <a16:creationId xmlns:a16="http://schemas.microsoft.com/office/drawing/2014/main" id="{384FBC0A-C5D5-5F0A-EF8F-94F8C6D539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8540" y="1696256"/>
            <a:ext cx="3143250" cy="2096548"/>
          </a:xfrm>
          <a:prstGeom prst="rect">
            <a:avLst/>
          </a:prstGeom>
        </p:spPr>
      </p:pic>
      <p:pic>
        <p:nvPicPr>
          <p:cNvPr id="9" name="Picture 8" descr="A person sitting at a desk with a headset on&#10;&#10;Description automatically generated">
            <a:extLst>
              <a:ext uri="{FF2B5EF4-FFF2-40B4-BE49-F238E27FC236}">
                <a16:creationId xmlns:a16="http://schemas.microsoft.com/office/drawing/2014/main" id="{239A2483-6B11-29D9-FEAE-F14776E2D9F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15056" y="3981685"/>
            <a:ext cx="3126734" cy="2096548"/>
          </a:xfrm>
          <a:prstGeom prst="rect">
            <a:avLst/>
          </a:prstGeom>
        </p:spPr>
      </p:pic>
      <p:sp>
        <p:nvSpPr>
          <p:cNvPr id="10" name="Rectangle 9">
            <a:extLst>
              <a:ext uri="{FF2B5EF4-FFF2-40B4-BE49-F238E27FC236}">
                <a16:creationId xmlns:a16="http://schemas.microsoft.com/office/drawing/2014/main" id="{E7C95982-353F-8862-1F39-7849F525CC4C}"/>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5526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A8614-A0B4-A7CC-AC37-228F5216DAA8}"/>
              </a:ext>
            </a:extLst>
          </p:cNvPr>
          <p:cNvSpPr>
            <a:spLocks noGrp="1"/>
          </p:cNvSpPr>
          <p:nvPr>
            <p:ph type="sldNum" sz="quarter" idx="12"/>
          </p:nvPr>
        </p:nvSpPr>
        <p:spPr/>
        <p:txBody>
          <a:bodyPr/>
          <a:lstStyle/>
          <a:p>
            <a:fld id="{EF91B0BD-71BF-8941-96B6-B0EE7EF76AA2}" type="slidenum">
              <a:rPr lang="en-GB" smtClean="0"/>
              <a:t>28</a:t>
            </a:fld>
            <a:endParaRPr lang="en-GB"/>
          </a:p>
        </p:txBody>
      </p:sp>
      <p:sp>
        <p:nvSpPr>
          <p:cNvPr id="3" name="Rectangle 2">
            <a:extLst>
              <a:ext uri="{FF2B5EF4-FFF2-40B4-BE49-F238E27FC236}">
                <a16:creationId xmlns:a16="http://schemas.microsoft.com/office/drawing/2014/main" id="{5BD408F9-BD08-8857-B32B-D1E857E60603}"/>
              </a:ext>
            </a:extLst>
          </p:cNvPr>
          <p:cNvSpPr/>
          <p:nvPr/>
        </p:nvSpPr>
        <p:spPr>
          <a:xfrm>
            <a:off x="10867355" y="308960"/>
            <a:ext cx="1019845"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9991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29</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A FINAL THOUGHT</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901577"/>
            <a:ext cx="6993556" cy="3726214"/>
          </a:xfrm>
        </p:spPr>
        <p:txBody>
          <a:bodyPr>
            <a:normAutofit/>
          </a:bodyPr>
          <a:lstStyle/>
          <a:p>
            <a:pPr marL="0" indent="0">
              <a:lnSpc>
                <a:spcPct val="120000"/>
              </a:lnSpc>
              <a:buNone/>
            </a:pPr>
            <a:r>
              <a:rPr lang="en-GB" sz="2000" b="1" dirty="0"/>
              <a:t>A well-designed dementia-friendly bathroom…</a:t>
            </a:r>
          </a:p>
          <a:p>
            <a:pPr>
              <a:lnSpc>
                <a:spcPct val="120000"/>
              </a:lnSpc>
              <a:buFont typeface="Wingdings" panose="05000000000000000000" pitchFamily="2" charset="2"/>
              <a:buChar char="§"/>
            </a:pPr>
            <a:r>
              <a:rPr lang="en-GB" sz="2000" dirty="0"/>
              <a:t>Doesn’t have to cost more than one that isn’t </a:t>
            </a:r>
          </a:p>
          <a:p>
            <a:pPr>
              <a:lnSpc>
                <a:spcPct val="120000"/>
              </a:lnSpc>
              <a:buFont typeface="Wingdings" panose="05000000000000000000" pitchFamily="2" charset="2"/>
              <a:buChar char="§"/>
            </a:pPr>
            <a:r>
              <a:rPr lang="en-GB" sz="2000" dirty="0"/>
              <a:t>Doesn’t have to look like a hospital bathroom</a:t>
            </a:r>
          </a:p>
          <a:p>
            <a:pPr marL="0" indent="0">
              <a:lnSpc>
                <a:spcPct val="120000"/>
              </a:lnSpc>
              <a:buNone/>
            </a:pPr>
            <a:endParaRPr lang="en-GB" sz="2000" b="1" dirty="0"/>
          </a:p>
          <a:p>
            <a:pPr marL="0" indent="0">
              <a:lnSpc>
                <a:spcPct val="120000"/>
              </a:lnSpc>
              <a:buNone/>
            </a:pPr>
            <a:r>
              <a:rPr lang="en-GB" sz="2000" dirty="0"/>
              <a:t>But to create a safe, inclusive space that promotes independent living and dignity, we need to make specific and considered decisions when designing and specifying.</a:t>
            </a:r>
          </a:p>
        </p:txBody>
      </p:sp>
      <p:pic>
        <p:nvPicPr>
          <p:cNvPr id="6" name="Picture 5">
            <a:extLst>
              <a:ext uri="{FF2B5EF4-FFF2-40B4-BE49-F238E27FC236}">
                <a16:creationId xmlns:a16="http://schemas.microsoft.com/office/drawing/2014/main" id="{45BC00FD-579A-D359-D672-D8424BC9E0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0412" y="1174223"/>
            <a:ext cx="3194266" cy="4509553"/>
          </a:xfrm>
          <a:prstGeom prst="rect">
            <a:avLst/>
          </a:prstGeom>
          <a:ln>
            <a:solidFill>
              <a:schemeClr val="tx1">
                <a:lumMod val="50000"/>
                <a:lumOff val="50000"/>
              </a:schemeClr>
            </a:solidFill>
          </a:ln>
        </p:spPr>
      </p:pic>
    </p:spTree>
    <p:extLst>
      <p:ext uri="{BB962C8B-B14F-4D97-AF65-F5344CB8AC3E}">
        <p14:creationId xmlns:p14="http://schemas.microsoft.com/office/powerpoint/2010/main" val="734710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66B8FB-5B30-B640-75CB-A8291E09077F}"/>
              </a:ext>
            </a:extLst>
          </p:cNvPr>
          <p:cNvSpPr>
            <a:spLocks noGrp="1"/>
          </p:cNvSpPr>
          <p:nvPr>
            <p:ph type="sldNum" sz="quarter" idx="12"/>
          </p:nvPr>
        </p:nvSpPr>
        <p:spPr/>
        <p:txBody>
          <a:bodyPr/>
          <a:lstStyle/>
          <a:p>
            <a:fld id="{EF91B0BD-71BF-8941-96B6-B0EE7EF76AA2}" type="slidenum">
              <a:rPr lang="en-GB" smtClean="0"/>
              <a:pPr/>
              <a:t>3</a:t>
            </a:fld>
            <a:endParaRPr lang="en-GB" dirty="0"/>
          </a:p>
        </p:txBody>
      </p:sp>
      <p:sp>
        <p:nvSpPr>
          <p:cNvPr id="4" name="Title 3">
            <a:extLst>
              <a:ext uri="{FF2B5EF4-FFF2-40B4-BE49-F238E27FC236}">
                <a16:creationId xmlns:a16="http://schemas.microsoft.com/office/drawing/2014/main" id="{E5D74B62-02FB-E149-FC3B-E195CDDC3833}"/>
              </a:ext>
            </a:extLst>
          </p:cNvPr>
          <p:cNvSpPr>
            <a:spLocks noGrp="1"/>
          </p:cNvSpPr>
          <p:nvPr>
            <p:ph type="title"/>
          </p:nvPr>
        </p:nvSpPr>
        <p:spPr>
          <a:xfrm>
            <a:off x="371139" y="1413500"/>
            <a:ext cx="11449721" cy="4030999"/>
          </a:xfrm>
        </p:spPr>
        <p:txBody>
          <a:bodyPr>
            <a:noAutofit/>
          </a:bodyPr>
          <a:lstStyle/>
          <a:p>
            <a:r>
              <a:rPr lang="en-GB" sz="2800" i="1" dirty="0">
                <a:solidFill>
                  <a:schemeClr val="bg1"/>
                </a:solidFill>
              </a:rPr>
              <a:t>“Poor design considerations can have a devastating effect on the lives of older people and people living with dementia or other impairments. </a:t>
            </a:r>
            <a:br>
              <a:rPr lang="en-GB" sz="2800" i="1" dirty="0">
                <a:solidFill>
                  <a:schemeClr val="bg1"/>
                </a:solidFill>
              </a:rPr>
            </a:br>
            <a:br>
              <a:rPr lang="en-GB" sz="2800" i="1" dirty="0">
                <a:solidFill>
                  <a:schemeClr val="bg1"/>
                </a:solidFill>
              </a:rPr>
            </a:br>
            <a:r>
              <a:rPr lang="en-GB" sz="2800" i="1" dirty="0">
                <a:solidFill>
                  <a:schemeClr val="bg1"/>
                </a:solidFill>
              </a:rPr>
              <a:t>Understanding how a person experiences the world around them is key to making sound design choices. </a:t>
            </a:r>
            <a:br>
              <a:rPr lang="en-GB" sz="2800" i="1" dirty="0">
                <a:solidFill>
                  <a:schemeClr val="bg1"/>
                </a:solidFill>
              </a:rPr>
            </a:br>
            <a:br>
              <a:rPr lang="en-GB" sz="2800" i="1" dirty="0">
                <a:solidFill>
                  <a:schemeClr val="bg1"/>
                </a:solidFill>
              </a:rPr>
            </a:br>
            <a:r>
              <a:rPr lang="en-GB" sz="2800" i="1" dirty="0">
                <a:solidFill>
                  <a:schemeClr val="bg1"/>
                </a:solidFill>
              </a:rPr>
              <a:t>Ultimately, our goal should be to improve the lives of people living with dementia.”</a:t>
            </a:r>
            <a:br>
              <a:rPr lang="en-GB" sz="2800" dirty="0"/>
            </a:br>
            <a:br>
              <a:rPr lang="en-GB" sz="2800" dirty="0"/>
            </a:br>
            <a:r>
              <a:rPr lang="en-GB" sz="2800" dirty="0">
                <a:ln w="19050">
                  <a:solidFill>
                    <a:schemeClr val="bg1"/>
                  </a:solidFill>
                </a:ln>
              </a:rPr>
              <a:t>LYNSEY HUTCHINSON, SENIOR INTERIOR DESIGNER </a:t>
            </a:r>
          </a:p>
        </p:txBody>
      </p:sp>
    </p:spTree>
    <p:extLst>
      <p:ext uri="{BB962C8B-B14F-4D97-AF65-F5344CB8AC3E}">
        <p14:creationId xmlns:p14="http://schemas.microsoft.com/office/powerpoint/2010/main" val="1152778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41B30-D3AE-480A-78A1-F91470B81F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85201-9CCE-3786-F344-B5E7B5113240}"/>
              </a:ext>
            </a:extLst>
          </p:cNvPr>
          <p:cNvSpPr>
            <a:spLocks noGrp="1"/>
          </p:cNvSpPr>
          <p:nvPr>
            <p:ph type="sldNum" sz="quarter" idx="12"/>
          </p:nvPr>
        </p:nvSpPr>
        <p:spPr/>
        <p:txBody>
          <a:bodyPr/>
          <a:lstStyle/>
          <a:p>
            <a:fld id="{EF91B0BD-71BF-8941-96B6-B0EE7EF76AA2}" type="slidenum">
              <a:rPr lang="en-GB" smtClean="0"/>
              <a:t>30</a:t>
            </a:fld>
            <a:endParaRPr lang="en-GB"/>
          </a:p>
        </p:txBody>
      </p:sp>
      <p:sp>
        <p:nvSpPr>
          <p:cNvPr id="3" name="Title 2">
            <a:extLst>
              <a:ext uri="{FF2B5EF4-FFF2-40B4-BE49-F238E27FC236}">
                <a16:creationId xmlns:a16="http://schemas.microsoft.com/office/drawing/2014/main" id="{1FAA648B-57C5-4F6A-DC34-54442B67E59B}"/>
              </a:ext>
            </a:extLst>
          </p:cNvPr>
          <p:cNvSpPr>
            <a:spLocks noGrp="1"/>
          </p:cNvSpPr>
          <p:nvPr>
            <p:ph type="title"/>
          </p:nvPr>
        </p:nvSpPr>
        <p:spPr/>
        <p:txBody>
          <a:bodyPr/>
          <a:lstStyle/>
          <a:p>
            <a:r>
              <a:rPr lang="en-GB" dirty="0"/>
              <a:t>AKW CLINICAL HUB</a:t>
            </a:r>
          </a:p>
        </p:txBody>
      </p:sp>
      <p:sp>
        <p:nvSpPr>
          <p:cNvPr id="4" name="Content Placeholder 3">
            <a:extLst>
              <a:ext uri="{FF2B5EF4-FFF2-40B4-BE49-F238E27FC236}">
                <a16:creationId xmlns:a16="http://schemas.microsoft.com/office/drawing/2014/main" id="{4D5F1935-7A44-803B-591C-D5109F1FDD1B}"/>
              </a:ext>
            </a:extLst>
          </p:cNvPr>
          <p:cNvSpPr>
            <a:spLocks noGrp="1"/>
          </p:cNvSpPr>
          <p:nvPr>
            <p:ph idx="1"/>
          </p:nvPr>
        </p:nvSpPr>
        <p:spPr>
          <a:xfrm>
            <a:off x="370804" y="1277109"/>
            <a:ext cx="11293372" cy="1056068"/>
          </a:xfrm>
        </p:spPr>
        <p:txBody>
          <a:bodyPr>
            <a:normAutofit/>
          </a:bodyPr>
          <a:lstStyle/>
          <a:p>
            <a:pPr marL="0" indent="0">
              <a:lnSpc>
                <a:spcPct val="120000"/>
              </a:lnSpc>
              <a:buNone/>
            </a:pPr>
            <a:r>
              <a:rPr lang="en-GB" sz="2000" dirty="0"/>
              <a:t>The AKW Clinical Hub is home to a collection of digital resources designed to offer condition-specific information to support occupational therapists – </a:t>
            </a:r>
            <a:r>
              <a:rPr lang="en-GB" sz="2000" dirty="0">
                <a:solidFill>
                  <a:srgbClr val="FF0000"/>
                </a:solidFill>
                <a:hlinkClick r:id="rId3">
                  <a:extLst>
                    <a:ext uri="{A12FA001-AC4F-418D-AE19-62706E023703}">
                      <ahyp:hlinkClr xmlns:ahyp="http://schemas.microsoft.com/office/drawing/2018/hyperlinkcolor" val="tx"/>
                    </a:ext>
                  </a:extLst>
                </a:hlinkClick>
              </a:rPr>
              <a:t>www.akw-ltd.co.uk/clinical-hub</a:t>
            </a:r>
            <a:r>
              <a:rPr lang="en-GB" sz="2000" dirty="0">
                <a:solidFill>
                  <a:srgbClr val="FF0000"/>
                </a:solidFill>
              </a:rPr>
              <a:t> </a:t>
            </a:r>
          </a:p>
        </p:txBody>
      </p:sp>
      <p:grpSp>
        <p:nvGrpSpPr>
          <p:cNvPr id="18" name="Group 17">
            <a:extLst>
              <a:ext uri="{FF2B5EF4-FFF2-40B4-BE49-F238E27FC236}">
                <a16:creationId xmlns:a16="http://schemas.microsoft.com/office/drawing/2014/main" id="{9B74DDB7-53C8-9AF7-DA3E-26BF77F2D2C8}"/>
              </a:ext>
            </a:extLst>
          </p:cNvPr>
          <p:cNvGrpSpPr/>
          <p:nvPr/>
        </p:nvGrpSpPr>
        <p:grpSpPr>
          <a:xfrm>
            <a:off x="490130" y="2317736"/>
            <a:ext cx="11211740" cy="2804964"/>
            <a:chOff x="490130" y="2317736"/>
            <a:chExt cx="11211740" cy="2804964"/>
          </a:xfrm>
        </p:grpSpPr>
        <p:pic>
          <p:nvPicPr>
            <p:cNvPr id="7" name="Picture 6" descr="A hand holding a hose to a water heater&#10;&#10;AI-generated content may be incorrect.">
              <a:extLst>
                <a:ext uri="{FF2B5EF4-FFF2-40B4-BE49-F238E27FC236}">
                  <a16:creationId xmlns:a16="http://schemas.microsoft.com/office/drawing/2014/main" id="{0D54A3CA-1DCA-D451-4C7D-5200E30D94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593" y="2339947"/>
              <a:ext cx="2072814" cy="2782753"/>
            </a:xfrm>
            <a:prstGeom prst="rect">
              <a:avLst/>
            </a:prstGeom>
          </p:spPr>
        </p:pic>
        <p:pic>
          <p:nvPicPr>
            <p:cNvPr id="9" name="Picture 8" descr="A head with a brain and a flower&#10;&#10;AI-generated content may be incorrect.">
              <a:extLst>
                <a:ext uri="{FF2B5EF4-FFF2-40B4-BE49-F238E27FC236}">
                  <a16:creationId xmlns:a16="http://schemas.microsoft.com/office/drawing/2014/main" id="{B6AF19B0-AF5F-4026-8EA7-A0ECFC4B6C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0412" y="2333177"/>
              <a:ext cx="2077857" cy="2789523"/>
            </a:xfrm>
            <a:prstGeom prst="rect">
              <a:avLst/>
            </a:prstGeom>
          </p:spPr>
        </p:pic>
        <p:pic>
          <p:nvPicPr>
            <p:cNvPr id="11" name="Picture 10" descr="A puzzle pieces in the brain&#10;&#10;AI-generated content may be incorrect.">
              <a:extLst>
                <a:ext uri="{FF2B5EF4-FFF2-40B4-BE49-F238E27FC236}">
                  <a16:creationId xmlns:a16="http://schemas.microsoft.com/office/drawing/2014/main" id="{7BBF0547-4F21-C0DF-AA16-75564B9CED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3730" y="2333178"/>
              <a:ext cx="2077856" cy="2789522"/>
            </a:xfrm>
            <a:prstGeom prst="rect">
              <a:avLst/>
            </a:prstGeom>
          </p:spPr>
        </p:pic>
        <p:pic>
          <p:nvPicPr>
            <p:cNvPr id="15" name="Picture 14" descr="A toilet with a handle&#10;&#10;AI-generated content may be incorrect.">
              <a:extLst>
                <a:ext uri="{FF2B5EF4-FFF2-40B4-BE49-F238E27FC236}">
                  <a16:creationId xmlns:a16="http://schemas.microsoft.com/office/drawing/2014/main" id="{CCE0DCDC-31C2-6CE7-BA0E-F3EF5BD560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130" y="2333177"/>
              <a:ext cx="2072814" cy="2782753"/>
            </a:xfrm>
            <a:prstGeom prst="rect">
              <a:avLst/>
            </a:prstGeom>
          </p:spPr>
        </p:pic>
        <p:pic>
          <p:nvPicPr>
            <p:cNvPr id="17" name="Picture 16" descr="A person in a wheelchair in a kitchen&#10;&#10;AI-generated content may be incorrect.">
              <a:extLst>
                <a:ext uri="{FF2B5EF4-FFF2-40B4-BE49-F238E27FC236}">
                  <a16:creationId xmlns:a16="http://schemas.microsoft.com/office/drawing/2014/main" id="{A7178220-5590-9BF2-1686-AD378C0205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9055" y="2317736"/>
              <a:ext cx="2072815" cy="2782754"/>
            </a:xfrm>
            <a:prstGeom prst="rect">
              <a:avLst/>
            </a:prstGeom>
          </p:spPr>
        </p:pic>
      </p:grpSp>
      <p:sp>
        <p:nvSpPr>
          <p:cNvPr id="19" name="TextBox 18">
            <a:extLst>
              <a:ext uri="{FF2B5EF4-FFF2-40B4-BE49-F238E27FC236}">
                <a16:creationId xmlns:a16="http://schemas.microsoft.com/office/drawing/2014/main" id="{34AED029-43F9-5ACB-8CE5-CCEBDA461320}"/>
              </a:ext>
            </a:extLst>
          </p:cNvPr>
          <p:cNvSpPr txBox="1"/>
          <p:nvPr/>
        </p:nvSpPr>
        <p:spPr>
          <a:xfrm>
            <a:off x="490130" y="5285678"/>
            <a:ext cx="2072814" cy="646331"/>
          </a:xfrm>
          <a:prstGeom prst="rect">
            <a:avLst/>
          </a:prstGeom>
          <a:noFill/>
        </p:spPr>
        <p:txBody>
          <a:bodyPr wrap="square" rtlCol="0">
            <a:spAutoFit/>
          </a:bodyPr>
          <a:lstStyle/>
          <a:p>
            <a:pPr algn="ctr"/>
            <a:r>
              <a:rPr lang="en-GB" b="1" dirty="0">
                <a:solidFill>
                  <a:srgbClr val="FF0000"/>
                </a:solidFill>
              </a:rPr>
              <a:t>VISUAL IMPAIRMENT</a:t>
            </a:r>
          </a:p>
        </p:txBody>
      </p:sp>
      <p:sp>
        <p:nvSpPr>
          <p:cNvPr id="20" name="TextBox 19">
            <a:extLst>
              <a:ext uri="{FF2B5EF4-FFF2-40B4-BE49-F238E27FC236}">
                <a16:creationId xmlns:a16="http://schemas.microsoft.com/office/drawing/2014/main" id="{560D9F9F-35FF-4DAB-18C8-31A8C659EDFD}"/>
              </a:ext>
            </a:extLst>
          </p:cNvPr>
          <p:cNvSpPr txBox="1"/>
          <p:nvPr/>
        </p:nvSpPr>
        <p:spPr>
          <a:xfrm>
            <a:off x="2783730" y="5285678"/>
            <a:ext cx="2072814" cy="369332"/>
          </a:xfrm>
          <a:prstGeom prst="rect">
            <a:avLst/>
          </a:prstGeom>
          <a:noFill/>
        </p:spPr>
        <p:txBody>
          <a:bodyPr wrap="square" rtlCol="0">
            <a:spAutoFit/>
          </a:bodyPr>
          <a:lstStyle/>
          <a:p>
            <a:pPr algn="ctr"/>
            <a:r>
              <a:rPr lang="en-GB" b="1" dirty="0">
                <a:solidFill>
                  <a:srgbClr val="FF0000"/>
                </a:solidFill>
              </a:rPr>
              <a:t>DEMENTIA</a:t>
            </a:r>
          </a:p>
        </p:txBody>
      </p:sp>
      <p:sp>
        <p:nvSpPr>
          <p:cNvPr id="21" name="TextBox 20">
            <a:extLst>
              <a:ext uri="{FF2B5EF4-FFF2-40B4-BE49-F238E27FC236}">
                <a16:creationId xmlns:a16="http://schemas.microsoft.com/office/drawing/2014/main" id="{025EE319-B710-5EDB-1841-2C1AB2FE040E}"/>
              </a:ext>
            </a:extLst>
          </p:cNvPr>
          <p:cNvSpPr txBox="1"/>
          <p:nvPr/>
        </p:nvSpPr>
        <p:spPr>
          <a:xfrm>
            <a:off x="5059593" y="5285678"/>
            <a:ext cx="2072814" cy="369332"/>
          </a:xfrm>
          <a:prstGeom prst="rect">
            <a:avLst/>
          </a:prstGeom>
          <a:noFill/>
        </p:spPr>
        <p:txBody>
          <a:bodyPr wrap="square" rtlCol="0">
            <a:spAutoFit/>
          </a:bodyPr>
          <a:lstStyle/>
          <a:p>
            <a:pPr algn="ctr"/>
            <a:r>
              <a:rPr lang="en-GB" b="1" dirty="0">
                <a:solidFill>
                  <a:srgbClr val="FF0000"/>
                </a:solidFill>
              </a:rPr>
              <a:t>ARTHRITIS</a:t>
            </a:r>
          </a:p>
        </p:txBody>
      </p:sp>
      <p:sp>
        <p:nvSpPr>
          <p:cNvPr id="22" name="TextBox 21">
            <a:extLst>
              <a:ext uri="{FF2B5EF4-FFF2-40B4-BE49-F238E27FC236}">
                <a16:creationId xmlns:a16="http://schemas.microsoft.com/office/drawing/2014/main" id="{DD2B93EF-176C-6703-BAC3-E86011EC0BE2}"/>
              </a:ext>
            </a:extLst>
          </p:cNvPr>
          <p:cNvSpPr txBox="1"/>
          <p:nvPr/>
        </p:nvSpPr>
        <p:spPr>
          <a:xfrm>
            <a:off x="7335455" y="5285678"/>
            <a:ext cx="2072814" cy="369332"/>
          </a:xfrm>
          <a:prstGeom prst="rect">
            <a:avLst/>
          </a:prstGeom>
          <a:noFill/>
        </p:spPr>
        <p:txBody>
          <a:bodyPr wrap="square" rtlCol="0">
            <a:spAutoFit/>
          </a:bodyPr>
          <a:lstStyle/>
          <a:p>
            <a:pPr algn="ctr"/>
            <a:r>
              <a:rPr lang="en-GB" b="1" dirty="0">
                <a:solidFill>
                  <a:srgbClr val="FF0000"/>
                </a:solidFill>
              </a:rPr>
              <a:t>STROKE</a:t>
            </a:r>
          </a:p>
        </p:txBody>
      </p:sp>
      <p:sp>
        <p:nvSpPr>
          <p:cNvPr id="23" name="TextBox 22">
            <a:extLst>
              <a:ext uri="{FF2B5EF4-FFF2-40B4-BE49-F238E27FC236}">
                <a16:creationId xmlns:a16="http://schemas.microsoft.com/office/drawing/2014/main" id="{37280249-6BD3-362F-C4CE-0AE6F109C05F}"/>
              </a:ext>
            </a:extLst>
          </p:cNvPr>
          <p:cNvSpPr txBox="1"/>
          <p:nvPr/>
        </p:nvSpPr>
        <p:spPr>
          <a:xfrm>
            <a:off x="9629056" y="5285677"/>
            <a:ext cx="2072814" cy="646331"/>
          </a:xfrm>
          <a:prstGeom prst="rect">
            <a:avLst/>
          </a:prstGeom>
          <a:noFill/>
        </p:spPr>
        <p:txBody>
          <a:bodyPr wrap="square" rtlCol="0">
            <a:spAutoFit/>
          </a:bodyPr>
          <a:lstStyle/>
          <a:p>
            <a:pPr algn="ctr"/>
            <a:r>
              <a:rPr lang="en-GB" b="1" dirty="0">
                <a:solidFill>
                  <a:srgbClr val="FF0000"/>
                </a:solidFill>
              </a:rPr>
              <a:t>WHEELCHAIR ACCESSIBILITY</a:t>
            </a:r>
          </a:p>
        </p:txBody>
      </p:sp>
    </p:spTree>
    <p:extLst>
      <p:ext uri="{BB962C8B-B14F-4D97-AF65-F5344CB8AC3E}">
        <p14:creationId xmlns:p14="http://schemas.microsoft.com/office/powerpoint/2010/main" val="290744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1D142-E309-DDAC-27AE-34B2AEE11D01}"/>
              </a:ext>
            </a:extLst>
          </p:cNvPr>
          <p:cNvSpPr>
            <a:spLocks noGrp="1"/>
          </p:cNvSpPr>
          <p:nvPr>
            <p:ph type="body" idx="1"/>
          </p:nvPr>
        </p:nvSpPr>
        <p:spPr/>
        <p:txBody>
          <a:bodyPr/>
          <a:lstStyle/>
          <a:p>
            <a:r>
              <a:rPr lang="en-GB" b="1" dirty="0"/>
              <a:t>PLEASE FEEL FREE TO ASK US ANY QUESTIONS YOU MAY HAVE.</a:t>
            </a:r>
          </a:p>
        </p:txBody>
      </p:sp>
      <p:sp>
        <p:nvSpPr>
          <p:cNvPr id="3" name="Slide Number Placeholder 2">
            <a:extLst>
              <a:ext uri="{FF2B5EF4-FFF2-40B4-BE49-F238E27FC236}">
                <a16:creationId xmlns:a16="http://schemas.microsoft.com/office/drawing/2014/main" id="{254AB5B5-AB52-5F3F-0AAA-DF3CCF54BBAD}"/>
              </a:ext>
            </a:extLst>
          </p:cNvPr>
          <p:cNvSpPr>
            <a:spLocks noGrp="1"/>
          </p:cNvSpPr>
          <p:nvPr>
            <p:ph type="sldNum" sz="quarter" idx="12"/>
          </p:nvPr>
        </p:nvSpPr>
        <p:spPr/>
        <p:txBody>
          <a:bodyPr/>
          <a:lstStyle/>
          <a:p>
            <a:fld id="{EF91B0BD-71BF-8941-96B6-B0EE7EF76AA2}" type="slidenum">
              <a:rPr lang="en-GB" smtClean="0"/>
              <a:pPr/>
              <a:t>31</a:t>
            </a:fld>
            <a:endParaRPr lang="en-GB" dirty="0"/>
          </a:p>
        </p:txBody>
      </p:sp>
      <p:sp>
        <p:nvSpPr>
          <p:cNvPr id="4" name="Title 3">
            <a:extLst>
              <a:ext uri="{FF2B5EF4-FFF2-40B4-BE49-F238E27FC236}">
                <a16:creationId xmlns:a16="http://schemas.microsoft.com/office/drawing/2014/main" id="{4176A93E-444E-A146-4F5D-E493D7BB99E9}"/>
              </a:ext>
            </a:extLst>
          </p:cNvPr>
          <p:cNvSpPr>
            <a:spLocks noGrp="1"/>
          </p:cNvSpPr>
          <p:nvPr>
            <p:ph type="title"/>
          </p:nvPr>
        </p:nvSpPr>
        <p:spPr/>
        <p:txBody>
          <a:bodyPr/>
          <a:lstStyle/>
          <a:p>
            <a:r>
              <a:rPr lang="en-GB" dirty="0">
                <a:solidFill>
                  <a:schemeClr val="bg1"/>
                </a:solidFill>
              </a:rPr>
              <a:t>THANK YOU </a:t>
            </a:r>
            <a:br>
              <a:rPr lang="en-GB" dirty="0">
                <a:solidFill>
                  <a:schemeClr val="bg1"/>
                </a:solidFill>
              </a:rPr>
            </a:br>
            <a:r>
              <a:rPr lang="en-GB" dirty="0">
                <a:ln w="28575">
                  <a:solidFill>
                    <a:schemeClr val="bg1"/>
                  </a:solidFill>
                </a:ln>
                <a:solidFill>
                  <a:srgbClr val="FF0000"/>
                </a:solidFill>
              </a:rPr>
              <a:t>FOR YOUR TIME</a:t>
            </a:r>
          </a:p>
        </p:txBody>
      </p:sp>
      <p:sp>
        <p:nvSpPr>
          <p:cNvPr id="5" name="Rectangle 4">
            <a:extLst>
              <a:ext uri="{FF2B5EF4-FFF2-40B4-BE49-F238E27FC236}">
                <a16:creationId xmlns:a16="http://schemas.microsoft.com/office/drawing/2014/main" id="{D3D426BB-0C73-6862-F8A0-5494753559A9}"/>
              </a:ext>
            </a:extLst>
          </p:cNvPr>
          <p:cNvSpPr/>
          <p:nvPr/>
        </p:nvSpPr>
        <p:spPr>
          <a:xfrm>
            <a:off x="295275" y="323850"/>
            <a:ext cx="1190625" cy="43815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3729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DC6F-7D9A-E8BE-0912-D499605961DA}"/>
              </a:ext>
            </a:extLst>
          </p:cNvPr>
          <p:cNvSpPr>
            <a:spLocks noGrp="1"/>
          </p:cNvSpPr>
          <p:nvPr>
            <p:ph type="title"/>
          </p:nvPr>
        </p:nvSpPr>
        <p:spPr/>
        <p:txBody>
          <a:bodyPr/>
          <a:lstStyle/>
          <a:p>
            <a:r>
              <a:rPr lang="en-GB" dirty="0"/>
              <a:t>DEMENTIA DEFINED</a:t>
            </a:r>
          </a:p>
        </p:txBody>
      </p:sp>
      <p:sp>
        <p:nvSpPr>
          <p:cNvPr id="3" name="Content Placeholder 2">
            <a:extLst>
              <a:ext uri="{FF2B5EF4-FFF2-40B4-BE49-F238E27FC236}">
                <a16:creationId xmlns:a16="http://schemas.microsoft.com/office/drawing/2014/main" id="{AF114C9C-95AA-27F9-09EC-F92B6A8E6A72}"/>
              </a:ext>
            </a:extLst>
          </p:cNvPr>
          <p:cNvSpPr>
            <a:spLocks noGrp="1"/>
          </p:cNvSpPr>
          <p:nvPr>
            <p:ph idx="1"/>
          </p:nvPr>
        </p:nvSpPr>
        <p:spPr>
          <a:xfrm>
            <a:off x="370804" y="1327355"/>
            <a:ext cx="11368913" cy="4817806"/>
          </a:xfrm>
        </p:spPr>
        <p:txBody>
          <a:bodyPr>
            <a:normAutofit/>
          </a:bodyPr>
          <a:lstStyle/>
          <a:p>
            <a:pPr marL="0" indent="0">
              <a:buNone/>
            </a:pPr>
            <a:r>
              <a:rPr lang="en-GB" sz="2000" dirty="0"/>
              <a:t>Dementia is a group of symptoms caused by different diseases that damage the brain and include:</a:t>
            </a:r>
          </a:p>
          <a:p>
            <a:pPr>
              <a:buFont typeface="Wingdings" panose="05000000000000000000" pitchFamily="2" charset="2"/>
              <a:buChar char="§"/>
            </a:pPr>
            <a:r>
              <a:rPr lang="en-GB" sz="2000" dirty="0"/>
              <a:t>Memory loss</a:t>
            </a:r>
          </a:p>
          <a:p>
            <a:pPr>
              <a:buFont typeface="Wingdings" panose="05000000000000000000" pitchFamily="2" charset="2"/>
              <a:buChar char="§"/>
            </a:pPr>
            <a:r>
              <a:rPr lang="en-GB" sz="2000" dirty="0"/>
              <a:t>Confusion and needing help with daily tasks</a:t>
            </a:r>
          </a:p>
          <a:p>
            <a:pPr>
              <a:buFont typeface="Wingdings" panose="05000000000000000000" pitchFamily="2" charset="2"/>
              <a:buChar char="§"/>
            </a:pPr>
            <a:r>
              <a:rPr lang="en-GB" sz="2000" dirty="0"/>
              <a:t>Problems with language and understanding </a:t>
            </a:r>
          </a:p>
          <a:p>
            <a:pPr>
              <a:buFont typeface="Wingdings" panose="05000000000000000000" pitchFamily="2" charset="2"/>
              <a:buChar char="§"/>
            </a:pPr>
            <a:r>
              <a:rPr lang="en-GB" sz="2000" dirty="0"/>
              <a:t>Changes in behaviour</a:t>
            </a:r>
          </a:p>
          <a:p>
            <a:pPr>
              <a:buFont typeface="Wingdings" panose="05000000000000000000" pitchFamily="2" charset="2"/>
              <a:buChar char="§"/>
            </a:pPr>
            <a:endParaRPr lang="en-GB" sz="2000" dirty="0"/>
          </a:p>
          <a:p>
            <a:pPr marL="0" indent="0">
              <a:buNone/>
            </a:pPr>
            <a:r>
              <a:rPr lang="en-GB" sz="2000" dirty="0"/>
              <a:t>Dementia is progressive; symptoms may be relatively mild at first but get worse over time. </a:t>
            </a:r>
          </a:p>
          <a:p>
            <a:pPr marL="0" indent="0">
              <a:buNone/>
            </a:pPr>
            <a:endParaRPr lang="en-GB" sz="2000" dirty="0"/>
          </a:p>
          <a:p>
            <a:pPr marL="0" indent="0">
              <a:buNone/>
            </a:pPr>
            <a:r>
              <a:rPr lang="en-GB" sz="2000" dirty="0"/>
              <a:t>There are many types; Alzheimer’s disease is the most common, followed by vascular dementia. </a:t>
            </a:r>
          </a:p>
          <a:p>
            <a:pPr marL="0" indent="0">
              <a:buNone/>
            </a:pPr>
            <a:endParaRPr lang="en-GB" sz="2000" i="1" dirty="0"/>
          </a:p>
          <a:p>
            <a:pPr marL="0" indent="0">
              <a:buNone/>
            </a:pPr>
            <a:r>
              <a:rPr lang="en-GB" sz="2000" i="1" dirty="0"/>
              <a:t>Source: </a:t>
            </a:r>
            <a:r>
              <a:rPr lang="en-GB" sz="2000" i="1" dirty="0">
                <a:hlinkClick r:id="rId3"/>
              </a:rPr>
              <a:t>https://www.alzheimers.org.uk/</a:t>
            </a:r>
            <a:r>
              <a:rPr lang="en-GB" sz="2000" i="1" dirty="0"/>
              <a:t> </a:t>
            </a:r>
          </a:p>
        </p:txBody>
      </p:sp>
      <p:sp>
        <p:nvSpPr>
          <p:cNvPr id="4" name="Slide Number Placeholder 3">
            <a:extLst>
              <a:ext uri="{FF2B5EF4-FFF2-40B4-BE49-F238E27FC236}">
                <a16:creationId xmlns:a16="http://schemas.microsoft.com/office/drawing/2014/main" id="{A2C2B482-63DF-CA9A-C1CD-1C6BD26DFE9B}"/>
              </a:ext>
            </a:extLst>
          </p:cNvPr>
          <p:cNvSpPr>
            <a:spLocks noGrp="1"/>
          </p:cNvSpPr>
          <p:nvPr>
            <p:ph type="sldNum" sz="quarter" idx="4"/>
          </p:nvPr>
        </p:nvSpPr>
        <p:spPr/>
        <p:txBody>
          <a:bodyPr/>
          <a:lstStyle/>
          <a:p>
            <a:fld id="{EF91B0BD-71BF-8941-96B6-B0EE7EF76AA2}" type="slidenum">
              <a:rPr lang="en-GB" smtClean="0"/>
              <a:pPr/>
              <a:t>4</a:t>
            </a:fld>
            <a:endParaRPr lang="en-GB" dirty="0"/>
          </a:p>
        </p:txBody>
      </p:sp>
    </p:spTree>
    <p:extLst>
      <p:ext uri="{BB962C8B-B14F-4D97-AF65-F5344CB8AC3E}">
        <p14:creationId xmlns:p14="http://schemas.microsoft.com/office/powerpoint/2010/main" val="1512195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C5436-ECA9-8842-C9B1-BC33ACAA8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1CA0D-8313-5C48-688C-77B9456EBEDA}"/>
              </a:ext>
            </a:extLst>
          </p:cNvPr>
          <p:cNvSpPr>
            <a:spLocks noGrp="1"/>
          </p:cNvSpPr>
          <p:nvPr>
            <p:ph type="title"/>
          </p:nvPr>
        </p:nvSpPr>
        <p:spPr/>
        <p:txBody>
          <a:bodyPr/>
          <a:lstStyle/>
          <a:p>
            <a:r>
              <a:rPr lang="en-GB" dirty="0"/>
              <a:t>DEMENTIA IN THE UK</a:t>
            </a:r>
          </a:p>
        </p:txBody>
      </p:sp>
      <p:sp>
        <p:nvSpPr>
          <p:cNvPr id="3" name="Content Placeholder 2">
            <a:extLst>
              <a:ext uri="{FF2B5EF4-FFF2-40B4-BE49-F238E27FC236}">
                <a16:creationId xmlns:a16="http://schemas.microsoft.com/office/drawing/2014/main" id="{7030C62C-5C65-23D7-9BA6-7BDA5D8AAD35}"/>
              </a:ext>
            </a:extLst>
          </p:cNvPr>
          <p:cNvSpPr>
            <a:spLocks noGrp="1"/>
          </p:cNvSpPr>
          <p:nvPr>
            <p:ph idx="1"/>
          </p:nvPr>
        </p:nvSpPr>
        <p:spPr>
          <a:xfrm>
            <a:off x="370804" y="1327355"/>
            <a:ext cx="11368913" cy="4817806"/>
          </a:xfrm>
        </p:spPr>
        <p:txBody>
          <a:bodyPr>
            <a:normAutofit fontScale="92500" lnSpcReduction="10000"/>
          </a:bodyPr>
          <a:lstStyle/>
          <a:p>
            <a:pPr>
              <a:buFont typeface="Wingdings" panose="05000000000000000000" pitchFamily="2" charset="2"/>
              <a:buChar char="§"/>
            </a:pPr>
            <a:r>
              <a:rPr lang="en-GB" sz="2000" dirty="0"/>
              <a:t>It’s estimated that 1 in 3 people born today will be diagnosed with dementia in their lifetime</a:t>
            </a:r>
          </a:p>
          <a:p>
            <a:pPr>
              <a:buFont typeface="Wingdings" panose="05000000000000000000" pitchFamily="2" charset="2"/>
              <a:buChar char="§"/>
            </a:pPr>
            <a:endParaRPr lang="en-GB" sz="2000" dirty="0"/>
          </a:p>
          <a:p>
            <a:pPr>
              <a:buFont typeface="Wingdings" panose="05000000000000000000" pitchFamily="2" charset="2"/>
              <a:buChar char="§"/>
            </a:pPr>
            <a:r>
              <a:rPr lang="en-GB" sz="2000" dirty="0"/>
              <a:t>Around 1 million people live with a form of dementia, with this expected to rise to 1.4m by 2040</a:t>
            </a:r>
          </a:p>
          <a:p>
            <a:pPr marL="0" indent="0">
              <a:buNone/>
            </a:pPr>
            <a:endParaRPr lang="en-GB" sz="2000" dirty="0"/>
          </a:p>
          <a:p>
            <a:pPr>
              <a:buFont typeface="Wingdings" panose="05000000000000000000" pitchFamily="2" charset="2"/>
              <a:buChar char="§"/>
            </a:pPr>
            <a:r>
              <a:rPr lang="en-GB" sz="2000" dirty="0"/>
              <a:t>Nearly 210,000 people are diagnosed every year; a new diagnosis occurs roughly every 3 minutes</a:t>
            </a:r>
          </a:p>
          <a:p>
            <a:pPr marL="0" indent="0">
              <a:buNone/>
            </a:pPr>
            <a:endParaRPr lang="en-GB" sz="2000" dirty="0"/>
          </a:p>
          <a:p>
            <a:pPr>
              <a:buFont typeface="Wingdings" panose="05000000000000000000" pitchFamily="2" charset="2"/>
              <a:buChar char="§"/>
            </a:pPr>
            <a:r>
              <a:rPr lang="en-GB" sz="2000" dirty="0"/>
              <a:t>1 in 6 people aged 80+ have dementia; it’s the most common reason for care home admissions</a:t>
            </a:r>
          </a:p>
          <a:p>
            <a:pPr>
              <a:buFont typeface="Wingdings" panose="05000000000000000000" pitchFamily="2" charset="2"/>
              <a:buChar char="§"/>
            </a:pPr>
            <a:endParaRPr lang="en-GB" sz="2000" dirty="0"/>
          </a:p>
          <a:p>
            <a:pPr>
              <a:buFont typeface="Wingdings" panose="05000000000000000000" pitchFamily="2" charset="2"/>
              <a:buChar char="§"/>
            </a:pPr>
            <a:r>
              <a:rPr lang="en-GB" sz="2000" dirty="0"/>
              <a:t>Approximately 70% of people living in care homes have dementia or severe memory problems</a:t>
            </a:r>
          </a:p>
          <a:p>
            <a:pPr>
              <a:buFont typeface="Wingdings" panose="05000000000000000000" pitchFamily="2" charset="2"/>
              <a:buChar char="§"/>
            </a:pPr>
            <a:endParaRPr lang="en-GB" sz="2000" dirty="0"/>
          </a:p>
          <a:p>
            <a:pPr>
              <a:buFont typeface="Wingdings" panose="05000000000000000000" pitchFamily="2" charset="2"/>
              <a:buChar char="§"/>
            </a:pPr>
            <a:r>
              <a:rPr lang="en-GB" sz="2000" dirty="0"/>
              <a:t>Around 60% of people who draw on support from homecare providers are living with dementia</a:t>
            </a:r>
          </a:p>
          <a:p>
            <a:pPr>
              <a:buFont typeface="Wingdings" panose="05000000000000000000" pitchFamily="2" charset="2"/>
              <a:buChar char="§"/>
            </a:pPr>
            <a:endParaRPr lang="en-GB" sz="2000" dirty="0"/>
          </a:p>
          <a:p>
            <a:pPr marL="0" indent="0">
              <a:buNone/>
            </a:pPr>
            <a:r>
              <a:rPr lang="en-GB" sz="2000" i="1" dirty="0"/>
              <a:t>Source: </a:t>
            </a:r>
            <a:r>
              <a:rPr lang="en-GB" sz="2000" i="1" dirty="0">
                <a:hlinkClick r:id="rId3"/>
              </a:rPr>
              <a:t>https://www.alzheimers.org.uk/</a:t>
            </a:r>
            <a:r>
              <a:rPr lang="en-GB" sz="2000" i="1" dirty="0"/>
              <a:t> </a:t>
            </a:r>
          </a:p>
        </p:txBody>
      </p:sp>
      <p:sp>
        <p:nvSpPr>
          <p:cNvPr id="4" name="Slide Number Placeholder 3">
            <a:extLst>
              <a:ext uri="{FF2B5EF4-FFF2-40B4-BE49-F238E27FC236}">
                <a16:creationId xmlns:a16="http://schemas.microsoft.com/office/drawing/2014/main" id="{1450933E-ADBA-81ED-5146-4DBAF6FC22FF}"/>
              </a:ext>
            </a:extLst>
          </p:cNvPr>
          <p:cNvSpPr>
            <a:spLocks noGrp="1"/>
          </p:cNvSpPr>
          <p:nvPr>
            <p:ph type="sldNum" sz="quarter" idx="4"/>
          </p:nvPr>
        </p:nvSpPr>
        <p:spPr/>
        <p:txBody>
          <a:bodyPr/>
          <a:lstStyle/>
          <a:p>
            <a:fld id="{EF91B0BD-71BF-8941-96B6-B0EE7EF76AA2}" type="slidenum">
              <a:rPr lang="en-GB" smtClean="0"/>
              <a:pPr/>
              <a:t>5</a:t>
            </a:fld>
            <a:endParaRPr lang="en-GB" dirty="0"/>
          </a:p>
        </p:txBody>
      </p:sp>
    </p:spTree>
    <p:extLst>
      <p:ext uri="{BB962C8B-B14F-4D97-AF65-F5344CB8AC3E}">
        <p14:creationId xmlns:p14="http://schemas.microsoft.com/office/powerpoint/2010/main" val="278524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5B0645-8DDD-F9CB-CB4C-CFC29B87DFE0}"/>
              </a:ext>
            </a:extLst>
          </p:cNvPr>
          <p:cNvSpPr>
            <a:spLocks noGrp="1"/>
          </p:cNvSpPr>
          <p:nvPr>
            <p:ph type="sldNum" sz="quarter" idx="12"/>
          </p:nvPr>
        </p:nvSpPr>
        <p:spPr/>
        <p:txBody>
          <a:bodyPr/>
          <a:lstStyle/>
          <a:p>
            <a:fld id="{EF91B0BD-71BF-8941-96B6-B0EE7EF76AA2}" type="slidenum">
              <a:rPr lang="en-GB" smtClean="0"/>
              <a:t>6</a:t>
            </a:fld>
            <a:endParaRPr lang="en-GB"/>
          </a:p>
        </p:txBody>
      </p:sp>
      <p:sp>
        <p:nvSpPr>
          <p:cNvPr id="3" name="Title 2">
            <a:extLst>
              <a:ext uri="{FF2B5EF4-FFF2-40B4-BE49-F238E27FC236}">
                <a16:creationId xmlns:a16="http://schemas.microsoft.com/office/drawing/2014/main" id="{F2E67E29-71D1-D5AE-9124-4E7289343465}"/>
              </a:ext>
            </a:extLst>
          </p:cNvPr>
          <p:cNvSpPr>
            <a:spLocks noGrp="1"/>
          </p:cNvSpPr>
          <p:nvPr>
            <p:ph type="title"/>
          </p:nvPr>
        </p:nvSpPr>
        <p:spPr/>
        <p:txBody>
          <a:bodyPr/>
          <a:lstStyle/>
          <a:p>
            <a:r>
              <a:rPr lang="en-GB" dirty="0"/>
              <a:t>WHY IS BATHROOM DESIGN IMPORTANT</a:t>
            </a:r>
          </a:p>
        </p:txBody>
      </p:sp>
      <p:sp>
        <p:nvSpPr>
          <p:cNvPr id="4" name="Content Placeholder 3">
            <a:extLst>
              <a:ext uri="{FF2B5EF4-FFF2-40B4-BE49-F238E27FC236}">
                <a16:creationId xmlns:a16="http://schemas.microsoft.com/office/drawing/2014/main" id="{BE67DD98-7480-D7AB-A0F4-F3E7107D6729}"/>
              </a:ext>
            </a:extLst>
          </p:cNvPr>
          <p:cNvSpPr>
            <a:spLocks noGrp="1"/>
          </p:cNvSpPr>
          <p:nvPr>
            <p:ph idx="1"/>
          </p:nvPr>
        </p:nvSpPr>
        <p:spPr>
          <a:xfrm>
            <a:off x="370804" y="1485922"/>
            <a:ext cx="6187312" cy="4351338"/>
          </a:xfrm>
        </p:spPr>
        <p:txBody>
          <a:bodyPr>
            <a:normAutofit fontScale="85000" lnSpcReduction="20000"/>
          </a:bodyPr>
          <a:lstStyle/>
          <a:p>
            <a:pPr marL="0" indent="0">
              <a:lnSpc>
                <a:spcPct val="120000"/>
              </a:lnSpc>
              <a:buNone/>
            </a:pPr>
            <a:r>
              <a:rPr lang="en-GB" dirty="0"/>
              <a:t>The bathroom is one of the most challenging and dangerous places for people living with dementia.</a:t>
            </a:r>
          </a:p>
          <a:p>
            <a:pPr marL="0" indent="0">
              <a:lnSpc>
                <a:spcPct val="120000"/>
              </a:lnSpc>
              <a:buNone/>
            </a:pPr>
            <a:r>
              <a:rPr lang="en-GB" dirty="0"/>
              <a:t>Someone with dementia may, over time, become less aware of basic dangers such as scalding, so the bathroom must be made safe.</a:t>
            </a:r>
          </a:p>
          <a:p>
            <a:pPr marL="0" indent="0">
              <a:lnSpc>
                <a:spcPct val="120000"/>
              </a:lnSpc>
              <a:buNone/>
            </a:pPr>
            <a:r>
              <a:rPr lang="en-GB" b="1" dirty="0"/>
              <a:t>Hazards are numerous and include:</a:t>
            </a:r>
          </a:p>
          <a:p>
            <a:pPr>
              <a:lnSpc>
                <a:spcPct val="120000"/>
              </a:lnSpc>
              <a:buFont typeface="Wingdings" panose="05000000000000000000" pitchFamily="2" charset="2"/>
              <a:buChar char="§"/>
            </a:pPr>
            <a:r>
              <a:rPr lang="en-GB" dirty="0"/>
              <a:t>Visual confusion that can lead to falls</a:t>
            </a:r>
          </a:p>
          <a:p>
            <a:pPr>
              <a:lnSpc>
                <a:spcPct val="120000"/>
              </a:lnSpc>
              <a:buFont typeface="Wingdings" panose="05000000000000000000" pitchFamily="2" charset="2"/>
              <a:buChar char="§"/>
            </a:pPr>
            <a:r>
              <a:rPr lang="en-GB" dirty="0"/>
              <a:t>Trip points and sharp objects</a:t>
            </a:r>
          </a:p>
          <a:p>
            <a:pPr>
              <a:lnSpc>
                <a:spcPct val="120000"/>
              </a:lnSpc>
              <a:buFont typeface="Wingdings" panose="05000000000000000000" pitchFamily="2" charset="2"/>
              <a:buChar char="§"/>
            </a:pPr>
            <a:r>
              <a:rPr lang="en-GB" dirty="0"/>
              <a:t>Slippery floors</a:t>
            </a:r>
          </a:p>
          <a:p>
            <a:pPr>
              <a:lnSpc>
                <a:spcPct val="120000"/>
              </a:lnSpc>
              <a:buFont typeface="Wingdings" panose="05000000000000000000" pitchFamily="2" charset="2"/>
              <a:buChar char="§"/>
            </a:pPr>
            <a:r>
              <a:rPr lang="en-GB" dirty="0"/>
              <a:t>Confusing layouts</a:t>
            </a:r>
          </a:p>
          <a:p>
            <a:pPr>
              <a:lnSpc>
                <a:spcPct val="120000"/>
              </a:lnSpc>
              <a:buFont typeface="Wingdings" panose="05000000000000000000" pitchFamily="2" charset="2"/>
              <a:buChar char="§"/>
            </a:pPr>
            <a:r>
              <a:rPr lang="en-GB" dirty="0"/>
              <a:t>Unfamiliarity with modern taps etc.</a:t>
            </a:r>
          </a:p>
          <a:p>
            <a:pPr>
              <a:lnSpc>
                <a:spcPct val="120000"/>
              </a:lnSpc>
            </a:pPr>
            <a:endParaRPr lang="en-GB" dirty="0"/>
          </a:p>
        </p:txBody>
      </p:sp>
      <p:pic>
        <p:nvPicPr>
          <p:cNvPr id="6" name="Picture 5" descr="http://3.bp.blogspot.com/-cOcFDZbYwm8/UQA9WnHhInI/AAAAAAAADG4/a7IaQPdgZbA/s1600/MemoryLoss.jpg">
            <a:extLst>
              <a:ext uri="{FF2B5EF4-FFF2-40B4-BE49-F238E27FC236}">
                <a16:creationId xmlns:a16="http://schemas.microsoft.com/office/drawing/2014/main" id="{AFC1F5F3-301B-B634-F92F-3956BFEEEE54}"/>
              </a:ext>
            </a:extLst>
          </p:cNvPr>
          <p:cNvPicPr preferRelativeResize="0">
            <a:picLocks noChangeArrowheads="1"/>
          </p:cNvPicPr>
          <p:nvPr/>
        </p:nvPicPr>
        <p:blipFill>
          <a:blip r:embed="rId3">
            <a:clrChange>
              <a:clrFrom>
                <a:srgbClr val="FDFDFD"/>
              </a:clrFrom>
              <a:clrTo>
                <a:srgbClr val="FDFDFD">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65388" y="1266553"/>
            <a:ext cx="4790076" cy="479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817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DB3C6-5CF8-D5B8-900A-ED4C5E782A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41135-ED8E-D1BB-AA76-2BAC4F6486B5}"/>
              </a:ext>
            </a:extLst>
          </p:cNvPr>
          <p:cNvSpPr>
            <a:spLocks noGrp="1"/>
          </p:cNvSpPr>
          <p:nvPr>
            <p:ph type="sldNum" sz="quarter" idx="12"/>
          </p:nvPr>
        </p:nvSpPr>
        <p:spPr/>
        <p:txBody>
          <a:bodyPr/>
          <a:lstStyle/>
          <a:p>
            <a:fld id="{EF91B0BD-71BF-8941-96B6-B0EE7EF76AA2}" type="slidenum">
              <a:rPr lang="en-GB" smtClean="0"/>
              <a:t>7</a:t>
            </a:fld>
            <a:endParaRPr lang="en-GB"/>
          </a:p>
        </p:txBody>
      </p:sp>
      <p:sp>
        <p:nvSpPr>
          <p:cNvPr id="3" name="Title 2">
            <a:extLst>
              <a:ext uri="{FF2B5EF4-FFF2-40B4-BE49-F238E27FC236}">
                <a16:creationId xmlns:a16="http://schemas.microsoft.com/office/drawing/2014/main" id="{AF71319A-0E78-7E3D-BCA4-871CDA4F016A}"/>
              </a:ext>
            </a:extLst>
          </p:cNvPr>
          <p:cNvSpPr>
            <a:spLocks noGrp="1"/>
          </p:cNvSpPr>
          <p:nvPr>
            <p:ph type="title"/>
          </p:nvPr>
        </p:nvSpPr>
        <p:spPr/>
        <p:txBody>
          <a:bodyPr/>
          <a:lstStyle/>
          <a:p>
            <a:r>
              <a:rPr lang="en-GB" dirty="0"/>
              <a:t>KEY CONSIDERATIONS</a:t>
            </a:r>
          </a:p>
        </p:txBody>
      </p:sp>
      <p:sp>
        <p:nvSpPr>
          <p:cNvPr id="4" name="Content Placeholder 3">
            <a:extLst>
              <a:ext uri="{FF2B5EF4-FFF2-40B4-BE49-F238E27FC236}">
                <a16:creationId xmlns:a16="http://schemas.microsoft.com/office/drawing/2014/main" id="{5101BBDA-441C-7FFD-D9A6-0BA9942A6515}"/>
              </a:ext>
            </a:extLst>
          </p:cNvPr>
          <p:cNvSpPr>
            <a:spLocks noGrp="1"/>
          </p:cNvSpPr>
          <p:nvPr>
            <p:ph idx="1"/>
          </p:nvPr>
        </p:nvSpPr>
        <p:spPr>
          <a:xfrm>
            <a:off x="370801" y="1510993"/>
            <a:ext cx="6462617" cy="4351338"/>
          </a:xfrm>
        </p:spPr>
        <p:txBody>
          <a:bodyPr>
            <a:normAutofit fontScale="77500" lnSpcReduction="20000"/>
          </a:bodyPr>
          <a:lstStyle/>
          <a:p>
            <a:pPr marL="0" indent="0">
              <a:lnSpc>
                <a:spcPct val="120000"/>
              </a:lnSpc>
              <a:buNone/>
            </a:pPr>
            <a:r>
              <a:rPr lang="en-GB" b="1" dirty="0"/>
              <a:t>Safety</a:t>
            </a:r>
          </a:p>
          <a:p>
            <a:pPr>
              <a:lnSpc>
                <a:spcPct val="120000"/>
              </a:lnSpc>
              <a:buFont typeface="Wingdings" panose="05000000000000000000" pitchFamily="2" charset="2"/>
              <a:buChar char="§"/>
            </a:pPr>
            <a:r>
              <a:rPr lang="en-GB" dirty="0"/>
              <a:t>Less awareness of basic dangers</a:t>
            </a:r>
          </a:p>
          <a:p>
            <a:pPr>
              <a:lnSpc>
                <a:spcPct val="120000"/>
              </a:lnSpc>
              <a:buFont typeface="Wingdings" panose="05000000000000000000" pitchFamily="2" charset="2"/>
              <a:buChar char="§"/>
            </a:pPr>
            <a:r>
              <a:rPr lang="en-GB" dirty="0"/>
              <a:t>Bathrooms must be made safe and comfortable</a:t>
            </a:r>
          </a:p>
          <a:p>
            <a:pPr>
              <a:lnSpc>
                <a:spcPct val="120000"/>
              </a:lnSpc>
              <a:buFont typeface="Wingdings" panose="05000000000000000000" pitchFamily="2" charset="2"/>
              <a:buChar char="§"/>
            </a:pPr>
            <a:r>
              <a:rPr lang="en-GB" dirty="0"/>
              <a:t>Increased risk of falls</a:t>
            </a:r>
          </a:p>
          <a:p>
            <a:pPr marL="0" indent="0">
              <a:lnSpc>
                <a:spcPct val="120000"/>
              </a:lnSpc>
              <a:buNone/>
            </a:pPr>
            <a:endParaRPr lang="en-GB" dirty="0"/>
          </a:p>
          <a:p>
            <a:pPr marL="0" indent="0">
              <a:lnSpc>
                <a:spcPct val="120000"/>
              </a:lnSpc>
              <a:buNone/>
            </a:pPr>
            <a:r>
              <a:rPr lang="en-GB" b="1" dirty="0"/>
              <a:t>Familiarity</a:t>
            </a:r>
          </a:p>
          <a:p>
            <a:pPr>
              <a:lnSpc>
                <a:spcPct val="120000"/>
              </a:lnSpc>
              <a:buFont typeface="Wingdings" panose="05000000000000000000" pitchFamily="2" charset="2"/>
              <a:buChar char="§"/>
            </a:pPr>
            <a:r>
              <a:rPr lang="en-GB" dirty="0"/>
              <a:t>Adaptations can be distressing</a:t>
            </a:r>
          </a:p>
          <a:p>
            <a:pPr>
              <a:lnSpc>
                <a:spcPct val="120000"/>
              </a:lnSpc>
              <a:buFont typeface="Wingdings" panose="05000000000000000000" pitchFamily="2" charset="2"/>
              <a:buChar char="§"/>
            </a:pPr>
            <a:r>
              <a:rPr lang="en-GB" dirty="0"/>
              <a:t>Bathroom adaptations should be made as soon as possible after diagnosis</a:t>
            </a:r>
          </a:p>
          <a:p>
            <a:pPr>
              <a:lnSpc>
                <a:spcPct val="120000"/>
              </a:lnSpc>
              <a:buFont typeface="Wingdings" panose="05000000000000000000" pitchFamily="2" charset="2"/>
              <a:buChar char="§"/>
            </a:pPr>
            <a:r>
              <a:rPr lang="en-GB" dirty="0"/>
              <a:t>Give them time to familiarise themselves with their new bathroom</a:t>
            </a:r>
          </a:p>
          <a:p>
            <a:pPr>
              <a:lnSpc>
                <a:spcPct val="120000"/>
              </a:lnSpc>
            </a:pPr>
            <a:endParaRPr lang="en-GB" dirty="0"/>
          </a:p>
        </p:txBody>
      </p:sp>
      <p:pic>
        <p:nvPicPr>
          <p:cNvPr id="8" name="Picture 7" descr="A person looking at an older person&#10;&#10;Description automatically generated">
            <a:extLst>
              <a:ext uri="{FF2B5EF4-FFF2-40B4-BE49-F238E27FC236}">
                <a16:creationId xmlns:a16="http://schemas.microsoft.com/office/drawing/2014/main" id="{EF7F22F7-510B-7983-DBF4-4D1DC54B9407}"/>
              </a:ext>
            </a:extLst>
          </p:cNvPr>
          <p:cNvPicPr>
            <a:picLocks noChangeAspect="1"/>
          </p:cNvPicPr>
          <p:nvPr/>
        </p:nvPicPr>
        <p:blipFill>
          <a:blip r:embed="rId3"/>
          <a:stretch>
            <a:fillRect/>
          </a:stretch>
        </p:blipFill>
        <p:spPr>
          <a:xfrm>
            <a:off x="7716037" y="1510993"/>
            <a:ext cx="3820058" cy="2124371"/>
          </a:xfrm>
          <a:prstGeom prst="rect">
            <a:avLst/>
          </a:prstGeom>
        </p:spPr>
      </p:pic>
      <p:pic>
        <p:nvPicPr>
          <p:cNvPr id="10" name="Picture 9" descr="Close-up of a hot and cold faucet&#10;&#10;Description automatically generated">
            <a:extLst>
              <a:ext uri="{FF2B5EF4-FFF2-40B4-BE49-F238E27FC236}">
                <a16:creationId xmlns:a16="http://schemas.microsoft.com/office/drawing/2014/main" id="{EA8A103B-4B87-B6CD-A7EB-EBF3D5A37D0F}"/>
              </a:ext>
            </a:extLst>
          </p:cNvPr>
          <p:cNvPicPr>
            <a:picLocks noChangeAspect="1"/>
          </p:cNvPicPr>
          <p:nvPr/>
        </p:nvPicPr>
        <p:blipFill>
          <a:blip r:embed="rId4"/>
          <a:stretch>
            <a:fillRect/>
          </a:stretch>
        </p:blipFill>
        <p:spPr>
          <a:xfrm>
            <a:off x="7714139" y="3738429"/>
            <a:ext cx="3823855" cy="2123902"/>
          </a:xfrm>
          <a:prstGeom prst="rect">
            <a:avLst/>
          </a:prstGeom>
        </p:spPr>
      </p:pic>
    </p:spTree>
    <p:extLst>
      <p:ext uri="{BB962C8B-B14F-4D97-AF65-F5344CB8AC3E}">
        <p14:creationId xmlns:p14="http://schemas.microsoft.com/office/powerpoint/2010/main" val="363594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72C2B-DC0E-0068-C41C-DA8346DE3F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B26063-28B9-1640-D7CF-E1C0EA9E5B48}"/>
              </a:ext>
            </a:extLst>
          </p:cNvPr>
          <p:cNvSpPr>
            <a:spLocks noGrp="1"/>
          </p:cNvSpPr>
          <p:nvPr>
            <p:ph type="sldNum" sz="quarter" idx="12"/>
          </p:nvPr>
        </p:nvSpPr>
        <p:spPr/>
        <p:txBody>
          <a:bodyPr/>
          <a:lstStyle/>
          <a:p>
            <a:fld id="{EF91B0BD-71BF-8941-96B6-B0EE7EF76AA2}" type="slidenum">
              <a:rPr lang="en-GB" smtClean="0"/>
              <a:t>8</a:t>
            </a:fld>
            <a:endParaRPr lang="en-GB"/>
          </a:p>
        </p:txBody>
      </p:sp>
      <p:sp>
        <p:nvSpPr>
          <p:cNvPr id="3" name="Title 2">
            <a:extLst>
              <a:ext uri="{FF2B5EF4-FFF2-40B4-BE49-F238E27FC236}">
                <a16:creationId xmlns:a16="http://schemas.microsoft.com/office/drawing/2014/main" id="{A0E3439E-B42B-FFE9-D110-EE3023124B77}"/>
              </a:ext>
            </a:extLst>
          </p:cNvPr>
          <p:cNvSpPr>
            <a:spLocks noGrp="1"/>
          </p:cNvSpPr>
          <p:nvPr>
            <p:ph type="title"/>
          </p:nvPr>
        </p:nvSpPr>
        <p:spPr/>
        <p:txBody>
          <a:bodyPr/>
          <a:lstStyle/>
          <a:p>
            <a:r>
              <a:rPr lang="en-GB" dirty="0"/>
              <a:t>DESIGN CONSIDERATIONS</a:t>
            </a:r>
          </a:p>
        </p:txBody>
      </p:sp>
      <p:sp>
        <p:nvSpPr>
          <p:cNvPr id="4" name="Content Placeholder 3">
            <a:extLst>
              <a:ext uri="{FF2B5EF4-FFF2-40B4-BE49-F238E27FC236}">
                <a16:creationId xmlns:a16="http://schemas.microsoft.com/office/drawing/2014/main" id="{0197D9EA-BF63-4C11-8F0E-B6CE54469323}"/>
              </a:ext>
            </a:extLst>
          </p:cNvPr>
          <p:cNvSpPr>
            <a:spLocks noGrp="1"/>
          </p:cNvSpPr>
          <p:nvPr>
            <p:ph idx="1"/>
          </p:nvPr>
        </p:nvSpPr>
        <p:spPr>
          <a:xfrm>
            <a:off x="370802" y="1658477"/>
            <a:ext cx="7469054" cy="4351338"/>
          </a:xfrm>
        </p:spPr>
        <p:txBody>
          <a:bodyPr>
            <a:normAutofit/>
          </a:bodyPr>
          <a:lstStyle/>
          <a:p>
            <a:pPr marL="0" indent="0">
              <a:lnSpc>
                <a:spcPct val="120000"/>
              </a:lnSpc>
              <a:buNone/>
            </a:pPr>
            <a:r>
              <a:rPr lang="en-GB" b="1" dirty="0"/>
              <a:t>1. Protection against scalding and burns</a:t>
            </a:r>
          </a:p>
          <a:p>
            <a:pPr marL="0" indent="0">
              <a:lnSpc>
                <a:spcPct val="120000"/>
              </a:lnSpc>
              <a:buNone/>
            </a:pPr>
            <a:r>
              <a:rPr lang="en-GB" b="1" dirty="0"/>
              <a:t>2. Minimising the risk of and consequences of falls</a:t>
            </a:r>
          </a:p>
          <a:p>
            <a:pPr marL="0" indent="0">
              <a:lnSpc>
                <a:spcPct val="120000"/>
              </a:lnSpc>
              <a:buNone/>
            </a:pPr>
            <a:r>
              <a:rPr lang="en-GB" b="1" dirty="0"/>
              <a:t>3. General confusion</a:t>
            </a:r>
          </a:p>
          <a:p>
            <a:pPr marL="0" indent="0">
              <a:lnSpc>
                <a:spcPct val="120000"/>
              </a:lnSpc>
              <a:buNone/>
            </a:pPr>
            <a:r>
              <a:rPr lang="en-GB" b="1" dirty="0"/>
              <a:t>4. Short-term memory loss</a:t>
            </a:r>
          </a:p>
          <a:p>
            <a:pPr marL="0" indent="0">
              <a:lnSpc>
                <a:spcPct val="120000"/>
              </a:lnSpc>
              <a:buNone/>
            </a:pPr>
            <a:r>
              <a:rPr lang="en-GB" b="1" dirty="0"/>
              <a:t>5. Retro memory</a:t>
            </a:r>
          </a:p>
          <a:p>
            <a:pPr marL="0" indent="0">
              <a:lnSpc>
                <a:spcPct val="120000"/>
              </a:lnSpc>
              <a:buNone/>
            </a:pPr>
            <a:r>
              <a:rPr lang="en-GB" b="1" dirty="0"/>
              <a:t>6. Floor colour perception</a:t>
            </a:r>
          </a:p>
          <a:p>
            <a:pPr marL="0" indent="0">
              <a:lnSpc>
                <a:spcPct val="120000"/>
              </a:lnSpc>
              <a:buNone/>
            </a:pPr>
            <a:r>
              <a:rPr lang="en-GB" b="1" dirty="0"/>
              <a:t>7. Visual confusion</a:t>
            </a:r>
          </a:p>
          <a:p>
            <a:pPr>
              <a:lnSpc>
                <a:spcPct val="120000"/>
              </a:lnSpc>
            </a:pPr>
            <a:endParaRPr lang="en-GB" dirty="0"/>
          </a:p>
        </p:txBody>
      </p:sp>
    </p:spTree>
    <p:extLst>
      <p:ext uri="{BB962C8B-B14F-4D97-AF65-F5344CB8AC3E}">
        <p14:creationId xmlns:p14="http://schemas.microsoft.com/office/powerpoint/2010/main" val="330373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C5213-4BC0-19CB-04B4-7A40EEE485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09422B-255C-D477-4DD4-4C3E2D01C119}"/>
              </a:ext>
            </a:extLst>
          </p:cNvPr>
          <p:cNvSpPr>
            <a:spLocks noGrp="1"/>
          </p:cNvSpPr>
          <p:nvPr>
            <p:ph type="sldNum" sz="quarter" idx="12"/>
          </p:nvPr>
        </p:nvSpPr>
        <p:spPr/>
        <p:txBody>
          <a:bodyPr/>
          <a:lstStyle/>
          <a:p>
            <a:fld id="{EF91B0BD-71BF-8941-96B6-B0EE7EF76AA2}" type="slidenum">
              <a:rPr lang="en-GB" smtClean="0"/>
              <a:t>9</a:t>
            </a:fld>
            <a:endParaRPr lang="en-GB"/>
          </a:p>
        </p:txBody>
      </p:sp>
      <p:sp>
        <p:nvSpPr>
          <p:cNvPr id="3" name="Title 2">
            <a:extLst>
              <a:ext uri="{FF2B5EF4-FFF2-40B4-BE49-F238E27FC236}">
                <a16:creationId xmlns:a16="http://schemas.microsoft.com/office/drawing/2014/main" id="{667E56D0-4A08-7D64-1F07-E84151760D7C}"/>
              </a:ext>
            </a:extLst>
          </p:cNvPr>
          <p:cNvSpPr>
            <a:spLocks noGrp="1"/>
          </p:cNvSpPr>
          <p:nvPr>
            <p:ph type="title"/>
          </p:nvPr>
        </p:nvSpPr>
        <p:spPr/>
        <p:txBody>
          <a:bodyPr/>
          <a:lstStyle/>
          <a:p>
            <a:r>
              <a:rPr lang="en-GB" dirty="0"/>
              <a:t>1. PROTECTION AGAINST SCALDING &amp; BURNS</a:t>
            </a:r>
          </a:p>
        </p:txBody>
      </p:sp>
      <p:sp>
        <p:nvSpPr>
          <p:cNvPr id="4" name="Content Placeholder 3">
            <a:extLst>
              <a:ext uri="{FF2B5EF4-FFF2-40B4-BE49-F238E27FC236}">
                <a16:creationId xmlns:a16="http://schemas.microsoft.com/office/drawing/2014/main" id="{F3D076BA-1D68-7492-ED1A-1C4EDE14FB0A}"/>
              </a:ext>
            </a:extLst>
          </p:cNvPr>
          <p:cNvSpPr>
            <a:spLocks noGrp="1"/>
          </p:cNvSpPr>
          <p:nvPr>
            <p:ph idx="1"/>
          </p:nvPr>
        </p:nvSpPr>
        <p:spPr>
          <a:xfrm>
            <a:off x="370800" y="1658477"/>
            <a:ext cx="11378747" cy="4351338"/>
          </a:xfrm>
        </p:spPr>
        <p:txBody>
          <a:bodyPr>
            <a:normAutofit lnSpcReduction="10000"/>
          </a:bodyPr>
          <a:lstStyle/>
          <a:p>
            <a:pPr marL="0" indent="0">
              <a:lnSpc>
                <a:spcPct val="120000"/>
              </a:lnSpc>
              <a:buNone/>
            </a:pPr>
            <a:r>
              <a:rPr lang="en-GB" sz="2000" b="1" dirty="0"/>
              <a:t>Potential Hazards:</a:t>
            </a:r>
          </a:p>
          <a:p>
            <a:pPr>
              <a:lnSpc>
                <a:spcPct val="120000"/>
              </a:lnSpc>
              <a:buFont typeface="Wingdings" panose="05000000000000000000" pitchFamily="2" charset="2"/>
              <a:buChar char="§"/>
            </a:pPr>
            <a:r>
              <a:rPr lang="en-GB" sz="2000" dirty="0"/>
              <a:t>Taps, mixer shower valves, radiators and exposed pipes that are hot-to-touch</a:t>
            </a:r>
          </a:p>
          <a:p>
            <a:pPr>
              <a:lnSpc>
                <a:spcPct val="120000"/>
              </a:lnSpc>
              <a:buFont typeface="Wingdings" panose="05000000000000000000" pitchFamily="2" charset="2"/>
              <a:buChar char="§"/>
            </a:pPr>
            <a:r>
              <a:rPr lang="en-GB" sz="2000" dirty="0"/>
              <a:t>Non-thermostatic taps and showers that do not safely regulate the temperature </a:t>
            </a:r>
          </a:p>
          <a:p>
            <a:pPr marL="0" indent="0">
              <a:lnSpc>
                <a:spcPct val="120000"/>
              </a:lnSpc>
              <a:buNone/>
            </a:pPr>
            <a:endParaRPr lang="en-GB" sz="2000" b="1" dirty="0"/>
          </a:p>
          <a:p>
            <a:pPr marL="0" indent="0">
              <a:lnSpc>
                <a:spcPct val="120000"/>
              </a:lnSpc>
              <a:buNone/>
            </a:pPr>
            <a:r>
              <a:rPr lang="en-GB" sz="2000" b="1" dirty="0"/>
              <a:t>Design Solutions: </a:t>
            </a:r>
          </a:p>
          <a:p>
            <a:pPr>
              <a:lnSpc>
                <a:spcPct val="120000"/>
              </a:lnSpc>
              <a:buFont typeface="Wingdings" panose="05000000000000000000" pitchFamily="2" charset="2"/>
              <a:buChar char="§"/>
            </a:pPr>
            <a:r>
              <a:rPr lang="en-GB" sz="2000" dirty="0"/>
              <a:t>Choose taps and/or shower controls with thermostatic protection</a:t>
            </a:r>
          </a:p>
          <a:p>
            <a:pPr>
              <a:lnSpc>
                <a:spcPct val="120000"/>
              </a:lnSpc>
              <a:buFont typeface="Wingdings" panose="05000000000000000000" pitchFamily="2" charset="2"/>
              <a:buChar char="§"/>
            </a:pPr>
            <a:r>
              <a:rPr lang="en-GB" sz="2000" dirty="0"/>
              <a:t>Install LST (low surface temperature) towel rails or underfloor heating instead of radiators</a:t>
            </a:r>
          </a:p>
          <a:p>
            <a:pPr>
              <a:lnSpc>
                <a:spcPct val="120000"/>
              </a:lnSpc>
              <a:buFont typeface="Wingdings" panose="05000000000000000000" pitchFamily="2" charset="2"/>
              <a:buChar char="§"/>
            </a:pPr>
            <a:r>
              <a:rPr lang="en-GB" sz="2000" dirty="0"/>
              <a:t>Don’t leave any potentially hot pipework exposed</a:t>
            </a:r>
          </a:p>
          <a:p>
            <a:pPr>
              <a:lnSpc>
                <a:spcPct val="120000"/>
              </a:lnSpc>
              <a:buFont typeface="Wingdings" panose="05000000000000000000" pitchFamily="2" charset="2"/>
              <a:buChar char="§"/>
            </a:pPr>
            <a:r>
              <a:rPr lang="en-GB" sz="2000" dirty="0"/>
              <a:t>If using a mixer shower, ensure it features a cool-touch valve, or install an electric shower</a:t>
            </a:r>
          </a:p>
        </p:txBody>
      </p:sp>
    </p:spTree>
    <p:extLst>
      <p:ext uri="{BB962C8B-B14F-4D97-AF65-F5344CB8AC3E}">
        <p14:creationId xmlns:p14="http://schemas.microsoft.com/office/powerpoint/2010/main" val="1681156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3743</TotalTime>
  <Words>7433</Words>
  <Application>Microsoft Office PowerPoint</Application>
  <PresentationFormat>Widescreen</PresentationFormat>
  <Paragraphs>537</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Aptos</vt:lpstr>
      <vt:lpstr>Arial</vt:lpstr>
      <vt:lpstr>Roboto</vt:lpstr>
      <vt:lpstr>Roboto Light</vt:lpstr>
      <vt:lpstr>Wingdings</vt:lpstr>
      <vt:lpstr>Office Theme</vt:lpstr>
      <vt:lpstr>INCLUSIVE DESIGN: DEMENTIA-FRIENDLY BATHROOMS</vt:lpstr>
      <vt:lpstr>“A dementia-friendly bathroom is one where simple, but careful consideration of design can reduce the barriers that people with dementia can face in carrying out daily living activities, greatly improving their safety and preserving their independence for as long as possible.”  DEMENTIA SERVICES DEVELOPMENT CENTRE,  UNIVERSITY OF STIRLING</vt:lpstr>
      <vt:lpstr>“Poor design considerations can have a devastating effect on the lives of older people and people living with dementia or other impairments.   Understanding how a person experiences the world around them is key to making sound design choices.   Ultimately, our goal should be to improve the lives of people living with dementia.”  LYNSEY HUTCHINSON, SENIOR INTERIOR DESIGNER </vt:lpstr>
      <vt:lpstr>DEMENTIA DEFINED</vt:lpstr>
      <vt:lpstr>DEMENTIA IN THE UK</vt:lpstr>
      <vt:lpstr>WHY IS BATHROOM DESIGN IMPORTANT</vt:lpstr>
      <vt:lpstr>KEY CONSIDERATIONS</vt:lpstr>
      <vt:lpstr>DESIGN CONSIDERATIONS</vt:lpstr>
      <vt:lpstr>1. PROTECTION AGAINST SCALDING &amp; BURNS</vt:lpstr>
      <vt:lpstr>2. MINIMISING THE CONSEQUENCES OF FALLS</vt:lpstr>
      <vt:lpstr>2. MINIMISING THE CONSEQUENCES OF FALLS</vt:lpstr>
      <vt:lpstr>2. MINIMISING THE CONSEQUENCES OF FALLS</vt:lpstr>
      <vt:lpstr>3. GENERAL CONFUSION</vt:lpstr>
      <vt:lpstr>4. SHORT-TERM MEMORY LOSS</vt:lpstr>
      <vt:lpstr>5. RETRO MEMORY</vt:lpstr>
      <vt:lpstr>6. FLOOR COLOUR PERCEPTION</vt:lpstr>
      <vt:lpstr>7. VISUAL CONFUSION</vt:lpstr>
      <vt:lpstr>7. VISUAL CONFUSION</vt:lpstr>
      <vt:lpstr>7. VISUAL CONFUSION</vt:lpstr>
      <vt:lpstr>7. VISUAL CONFUSION</vt:lpstr>
      <vt:lpstr>DEMENTIA-FRIENDLY SOLUTIONS</vt:lpstr>
      <vt:lpstr>DEMENTIA-FRIENDLY SOLUTIONS</vt:lpstr>
      <vt:lpstr>DEMENTIA-FRIENDLY SOLUTIONS</vt:lpstr>
      <vt:lpstr>DEMENTIA-FRIENDLY SOLUTIONS</vt:lpstr>
      <vt:lpstr>DEMENTIA-FRIENDLY SOLUTIONS</vt:lpstr>
      <vt:lpstr>LIFE MADE BETTER</vt:lpstr>
      <vt:lpstr>OUR STORY</vt:lpstr>
      <vt:lpstr>PowerPoint Presentation</vt:lpstr>
      <vt:lpstr>A FINAL THOUGHT</vt:lpstr>
      <vt:lpstr>AKW CLINICAL HUB</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Hill</dc:creator>
  <cp:lastModifiedBy>Laura Rae</cp:lastModifiedBy>
  <cp:revision>48</cp:revision>
  <dcterms:created xsi:type="dcterms:W3CDTF">2024-06-20T08:37:13Z</dcterms:created>
  <dcterms:modified xsi:type="dcterms:W3CDTF">2025-11-21T16:10:09Z</dcterms:modified>
</cp:coreProperties>
</file>