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9" r:id="rId2"/>
    <p:sldId id="323" r:id="rId3"/>
    <p:sldId id="324" r:id="rId4"/>
    <p:sldId id="272" r:id="rId5"/>
    <p:sldId id="274" r:id="rId6"/>
    <p:sldId id="271" r:id="rId7"/>
    <p:sldId id="278" r:id="rId8"/>
    <p:sldId id="279" r:id="rId9"/>
    <p:sldId id="280" r:id="rId10"/>
    <p:sldId id="281" r:id="rId11"/>
    <p:sldId id="273" r:id="rId12"/>
    <p:sldId id="282" r:id="rId13"/>
    <p:sldId id="283" r:id="rId14"/>
    <p:sldId id="284" r:id="rId15"/>
    <p:sldId id="285" r:id="rId16"/>
    <p:sldId id="286" r:id="rId17"/>
    <p:sldId id="287" r:id="rId18"/>
    <p:sldId id="325" r:id="rId19"/>
    <p:sldId id="265" r:id="rId20"/>
    <p:sldId id="289" r:id="rId21"/>
    <p:sldId id="290" r:id="rId22"/>
    <p:sldId id="326" r:id="rId23"/>
    <p:sldId id="292" r:id="rId24"/>
    <p:sldId id="293" r:id="rId25"/>
    <p:sldId id="295" r:id="rId26"/>
    <p:sldId id="296" r:id="rId27"/>
    <p:sldId id="262" r:id="rId28"/>
    <p:sldId id="322" r:id="rId29"/>
    <p:sldId id="299" r:id="rId30"/>
    <p:sldId id="29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51"/>
    <p:restoredTop sz="94732"/>
  </p:normalViewPr>
  <p:slideViewPr>
    <p:cSldViewPr snapToGrid="0">
      <p:cViewPr varScale="1">
        <p:scale>
          <a:sx n="78" d="100"/>
          <a:sy n="78" d="100"/>
        </p:scale>
        <p:origin x="109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B9AC1-5D82-FB40-A7F6-41E4ED462DA8}" type="datetimeFigureOut">
              <a:rPr lang="en-GB" smtClean="0"/>
              <a:t>24/11/2025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F8A53-9C33-5E46-B372-ED45823B9049}" type="slidenum">
              <a:rPr lang="en-GB" smtClean="0"/>
              <a:t>‹#›</a:t>
            </a:fld>
            <a:endParaRPr lang="en-GB"/>
          </a:p>
        </p:txBody>
      </p:sp>
    </p:spTree>
    <p:extLst>
      <p:ext uri="{BB962C8B-B14F-4D97-AF65-F5344CB8AC3E}">
        <p14:creationId xmlns:p14="http://schemas.microsoft.com/office/powerpoint/2010/main" val="175776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F8A53-9C33-5E46-B372-ED45823B9049}" type="slidenum">
              <a:rPr lang="en-GB" smtClean="0"/>
              <a:t>21</a:t>
            </a:fld>
            <a:endParaRPr lang="en-GB"/>
          </a:p>
        </p:txBody>
      </p:sp>
    </p:spTree>
    <p:extLst>
      <p:ext uri="{BB962C8B-B14F-4D97-AF65-F5344CB8AC3E}">
        <p14:creationId xmlns:p14="http://schemas.microsoft.com/office/powerpoint/2010/main" val="331671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AKW, we’ve designed a number of practical, inclusive solutions to help with designing and specifying a dementia-friendly bathroom; the first is our range of electric care showers. </a:t>
            </a:r>
          </a:p>
          <a:p>
            <a:endParaRPr lang="en-GB" dirty="0"/>
          </a:p>
          <a:p>
            <a:r>
              <a:rPr lang="en-GB" dirty="0"/>
              <a:t>Back in 2021, the AKW SmartCare Lever became the first electric shower to be awarded dementia-friendly product accreditation by the experts at the DSDC. In 2024, when we launched our refreshed range of electric showers, both the SmartCare Lever, and the SmartCare Plus were awarded DSDC accreditation thanks to the design improvements made by our team of engineers.</a:t>
            </a:r>
          </a:p>
          <a:p>
            <a:endParaRPr lang="en-GB" dirty="0"/>
          </a:p>
          <a:p>
            <a:r>
              <a:rPr lang="en-GB" dirty="0"/>
              <a:t>There are several features that help to make these showers suitable for dementia-friendly bathrooms:</a:t>
            </a:r>
          </a:p>
          <a:p>
            <a:endParaRPr lang="en-GB" dirty="0"/>
          </a:p>
          <a:p>
            <a:pPr marL="171450" indent="-171450">
              <a:buFont typeface="Wingdings" panose="05000000000000000000" pitchFamily="2" charset="2"/>
              <a:buChar char="§"/>
            </a:pPr>
            <a:r>
              <a:rPr lang="en-GB" dirty="0"/>
              <a:t>The controls on the heater units are designed to be clear and simple to use, with no unnecessary or confusing settings or features</a:t>
            </a:r>
          </a:p>
          <a:p>
            <a:pPr marL="171450" indent="-171450">
              <a:buFont typeface="Wingdings" panose="05000000000000000000" pitchFamily="2" charset="2"/>
              <a:buChar char="§"/>
            </a:pPr>
            <a:r>
              <a:rPr lang="en-GB" dirty="0"/>
              <a:t>The symbols letters on the unit controls are raised and tactile, and most importantly, offer colour contrast</a:t>
            </a:r>
          </a:p>
          <a:p>
            <a:pPr marL="171450" indent="-171450">
              <a:buFont typeface="Wingdings" panose="05000000000000000000" pitchFamily="2" charset="2"/>
              <a:buChar char="§"/>
            </a:pPr>
            <a:r>
              <a:rPr lang="en-GB" dirty="0"/>
              <a:t>Each time a temperature or flow setting is adjusted, not only does the LED display visually advise this, but there’s also an audible beep or click to offer additional confirmation</a:t>
            </a:r>
          </a:p>
          <a:p>
            <a:pPr marL="171450" indent="-171450">
              <a:buFont typeface="Wingdings" panose="05000000000000000000" pitchFamily="2" charset="2"/>
              <a:buChar char="§"/>
            </a:pPr>
            <a:r>
              <a:rPr lang="en-GB" dirty="0"/>
              <a:t>The central control panel of the shower units feature a matt, non-shiny or reflective finish to help reduce glare</a:t>
            </a:r>
          </a:p>
          <a:p>
            <a:pPr marL="171450" indent="-171450">
              <a:buFont typeface="Wingdings" panose="05000000000000000000" pitchFamily="2" charset="2"/>
              <a:buChar char="§"/>
            </a:pPr>
            <a:r>
              <a:rPr lang="en-GB" dirty="0"/>
              <a:t>A care accessory kit is available which includes a grab riser rail that offers support for up to 23.5st/150kg</a:t>
            </a:r>
          </a:p>
          <a:p>
            <a:pPr marL="171450" indent="-171450">
              <a:buFont typeface="Wingdings" panose="05000000000000000000" pitchFamily="2" charset="2"/>
              <a:buChar char="§"/>
            </a:pPr>
            <a:r>
              <a:rPr lang="en-GB" dirty="0"/>
              <a:t>This rail is also offered in multiple colours – including white, mid-grey and navy blue, to help offer colour contrast when needed against the wall surface</a:t>
            </a:r>
          </a:p>
          <a:p>
            <a:pPr marL="171450" indent="-171450">
              <a:buFont typeface="Wingdings" panose="05000000000000000000" pitchFamily="2" charset="2"/>
              <a:buChar char="§"/>
            </a:pPr>
            <a:r>
              <a:rPr lang="en-GB" dirty="0"/>
              <a:t>There are also colour contrasting elements on various parts of the shower kit, such as the adjustable shelf and handset holder</a:t>
            </a:r>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23</a:t>
            </a:fld>
            <a:endParaRPr lang="en-GB"/>
          </a:p>
        </p:txBody>
      </p:sp>
    </p:spTree>
    <p:extLst>
      <p:ext uri="{BB962C8B-B14F-4D97-AF65-F5344CB8AC3E}">
        <p14:creationId xmlns:p14="http://schemas.microsoft.com/office/powerpoint/2010/main" val="358563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BFAF5-6CD5-FA88-D879-3F09A5D21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5A187-A091-9889-2D21-E2C47A516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BE220-1C2E-F327-E36B-67BF8DBBC945}"/>
              </a:ext>
            </a:extLst>
          </p:cNvPr>
          <p:cNvSpPr>
            <a:spLocks noGrp="1"/>
          </p:cNvSpPr>
          <p:nvPr>
            <p:ph type="body" idx="1"/>
          </p:nvPr>
        </p:nvSpPr>
        <p:spPr/>
        <p:txBody>
          <a:bodyPr/>
          <a:lstStyle/>
          <a:p>
            <a:r>
              <a:rPr lang="en-GB" dirty="0"/>
              <a:t>At AKW, we’ve designed a number of practical, inclusive solutions to help with designing and specifying a dementia-friendly bathroom; the first is our range of electric care showers. </a:t>
            </a:r>
          </a:p>
          <a:p>
            <a:endParaRPr lang="en-GB" dirty="0"/>
          </a:p>
          <a:p>
            <a:r>
              <a:rPr lang="en-GB" dirty="0"/>
              <a:t>Back in 2021, the AKW SmartCare Lever became the first electric shower to be awarded dementia-friendly product accreditation by the experts at the DSDC. In 2024, when we launched our refreshed range of electric showers, both the SmartCare Lever, and the SmartCare Plus were awarded DSDC accreditation thanks to the design improvements made by our team of engineers.</a:t>
            </a:r>
          </a:p>
          <a:p>
            <a:endParaRPr lang="en-GB" dirty="0"/>
          </a:p>
          <a:p>
            <a:r>
              <a:rPr lang="en-GB" dirty="0"/>
              <a:t>There are several features that help to make these showers suitable for dementia-friendly bathrooms:</a:t>
            </a:r>
          </a:p>
          <a:p>
            <a:endParaRPr lang="en-GB" dirty="0"/>
          </a:p>
          <a:p>
            <a:pPr marL="171450" indent="-171450">
              <a:buFont typeface="Wingdings" panose="05000000000000000000" pitchFamily="2" charset="2"/>
              <a:buChar char="§"/>
            </a:pPr>
            <a:r>
              <a:rPr lang="en-GB" dirty="0"/>
              <a:t>The controls on the heater units are designed to be clear and simple to use, with no unnecessary or confusing settings or features</a:t>
            </a:r>
          </a:p>
          <a:p>
            <a:pPr marL="171450" indent="-171450">
              <a:buFont typeface="Wingdings" panose="05000000000000000000" pitchFamily="2" charset="2"/>
              <a:buChar char="§"/>
            </a:pPr>
            <a:r>
              <a:rPr lang="en-GB" dirty="0"/>
              <a:t>The symbols letters on the unit controls are raised and tactile, and most importantly, offer colour contrast</a:t>
            </a:r>
          </a:p>
          <a:p>
            <a:pPr marL="171450" indent="-171450">
              <a:buFont typeface="Wingdings" panose="05000000000000000000" pitchFamily="2" charset="2"/>
              <a:buChar char="§"/>
            </a:pPr>
            <a:r>
              <a:rPr lang="en-GB" dirty="0"/>
              <a:t>Each time a temperature or flow setting is adjusted, not only does the LED display visually advise this, but there’s also an audible beep or click to offer additional confirmation</a:t>
            </a:r>
          </a:p>
          <a:p>
            <a:pPr marL="171450" indent="-171450">
              <a:buFont typeface="Wingdings" panose="05000000000000000000" pitchFamily="2" charset="2"/>
              <a:buChar char="§"/>
            </a:pPr>
            <a:r>
              <a:rPr lang="en-GB" dirty="0"/>
              <a:t>The central control panel of the shower units feature a matt, non-shiny or reflective finish to help reduce glare</a:t>
            </a:r>
          </a:p>
          <a:p>
            <a:pPr marL="171450" indent="-171450">
              <a:buFont typeface="Wingdings" panose="05000000000000000000" pitchFamily="2" charset="2"/>
              <a:buChar char="§"/>
            </a:pPr>
            <a:r>
              <a:rPr lang="en-GB" dirty="0"/>
              <a:t>A care accessory kit is available which includes a grab riser rail that offers support for up to 23.5st/150kg</a:t>
            </a:r>
          </a:p>
          <a:p>
            <a:pPr marL="171450" indent="-171450">
              <a:buFont typeface="Wingdings" panose="05000000000000000000" pitchFamily="2" charset="2"/>
              <a:buChar char="§"/>
            </a:pPr>
            <a:r>
              <a:rPr lang="en-GB" dirty="0"/>
              <a:t>This rail is also offered in multiple colours – including white, mid-grey and navy blue, to help offer colour contrast when needed against the wall surface</a:t>
            </a:r>
          </a:p>
          <a:p>
            <a:pPr marL="171450" indent="-171450">
              <a:buFont typeface="Wingdings" panose="05000000000000000000" pitchFamily="2" charset="2"/>
              <a:buChar char="§"/>
            </a:pPr>
            <a:r>
              <a:rPr lang="en-GB" dirty="0"/>
              <a:t>There are also colour contrasting elements on various parts of the shower kit, such as the adjustable shelf and handset holder</a:t>
            </a:r>
          </a:p>
          <a:p>
            <a:endParaRPr lang="en-GB" dirty="0"/>
          </a:p>
        </p:txBody>
      </p:sp>
      <p:sp>
        <p:nvSpPr>
          <p:cNvPr id="4" name="Slide Number Placeholder 3">
            <a:extLst>
              <a:ext uri="{FF2B5EF4-FFF2-40B4-BE49-F238E27FC236}">
                <a16:creationId xmlns:a16="http://schemas.microsoft.com/office/drawing/2014/main" id="{B6534668-ADBF-86F7-0955-0695F8ECB7B3}"/>
              </a:ext>
            </a:extLst>
          </p:cNvPr>
          <p:cNvSpPr>
            <a:spLocks noGrp="1"/>
          </p:cNvSpPr>
          <p:nvPr>
            <p:ph type="sldNum" sz="quarter" idx="5"/>
          </p:nvPr>
        </p:nvSpPr>
        <p:spPr/>
        <p:txBody>
          <a:bodyPr/>
          <a:lstStyle/>
          <a:p>
            <a:fld id="{063F8A53-9C33-5E46-B372-ED45823B9049}" type="slidenum">
              <a:rPr lang="en-GB" smtClean="0"/>
              <a:t>24</a:t>
            </a:fld>
            <a:endParaRPr lang="en-GB"/>
          </a:p>
        </p:txBody>
      </p:sp>
    </p:spTree>
    <p:extLst>
      <p:ext uri="{BB962C8B-B14F-4D97-AF65-F5344CB8AC3E}">
        <p14:creationId xmlns:p14="http://schemas.microsoft.com/office/powerpoint/2010/main" val="377296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endParaRPr lang="en-GB" sz="1200" dirty="0"/>
          </a:p>
        </p:txBody>
      </p:sp>
      <p:sp>
        <p:nvSpPr>
          <p:cNvPr id="4" name="Slide Number Placeholder 3"/>
          <p:cNvSpPr>
            <a:spLocks noGrp="1"/>
          </p:cNvSpPr>
          <p:nvPr>
            <p:ph type="sldNum" sz="quarter" idx="5"/>
          </p:nvPr>
        </p:nvSpPr>
        <p:spPr/>
        <p:txBody>
          <a:bodyPr/>
          <a:lstStyle/>
          <a:p>
            <a:fld id="{063F8A53-9C33-5E46-B372-ED45823B9049}" type="slidenum">
              <a:rPr lang="en-GB" smtClean="0"/>
              <a:t>25</a:t>
            </a:fld>
            <a:endParaRPr lang="en-GB"/>
          </a:p>
        </p:txBody>
      </p:sp>
    </p:spTree>
    <p:extLst>
      <p:ext uri="{BB962C8B-B14F-4D97-AF65-F5344CB8AC3E}">
        <p14:creationId xmlns:p14="http://schemas.microsoft.com/office/powerpoint/2010/main" val="1361635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26</a:t>
            </a:fld>
            <a:endParaRPr lang="en-GB"/>
          </a:p>
        </p:txBody>
      </p:sp>
    </p:spTree>
    <p:extLst>
      <p:ext uri="{BB962C8B-B14F-4D97-AF65-F5344CB8AC3E}">
        <p14:creationId xmlns:p14="http://schemas.microsoft.com/office/powerpoint/2010/main" val="2993697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A323-4A89-8F1C-7F65-A14DE5B41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D0E06-185D-EAC7-D065-61E0CB5D67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128EDFF-336B-EE84-F121-C37C0340AE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DB5FDBE-94C6-6B67-0BE1-85BE1C18CC1C}"/>
              </a:ext>
            </a:extLst>
          </p:cNvPr>
          <p:cNvSpPr>
            <a:spLocks noGrp="1"/>
          </p:cNvSpPr>
          <p:nvPr>
            <p:ph type="sldNum" sz="quarter" idx="5"/>
          </p:nvPr>
        </p:nvSpPr>
        <p:spPr/>
        <p:txBody>
          <a:bodyPr/>
          <a:lstStyle/>
          <a:p>
            <a:fld id="{063F8A53-9C33-5E46-B372-ED45823B9049}" type="slidenum">
              <a:rPr lang="en-GB" smtClean="0"/>
              <a:t>28</a:t>
            </a:fld>
            <a:endParaRPr lang="en-GB"/>
          </a:p>
        </p:txBody>
      </p:sp>
    </p:spTree>
    <p:extLst>
      <p:ext uri="{BB962C8B-B14F-4D97-AF65-F5344CB8AC3E}">
        <p14:creationId xmlns:p14="http://schemas.microsoft.com/office/powerpoint/2010/main" val="264202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more product information and best practice design advice on specifying for clients with a range of conditions and care requirements, please visit the AKW Clinical Hub, which is home to a collection of digital resources, including videos and educational guides.</a:t>
            </a:r>
          </a:p>
        </p:txBody>
      </p:sp>
      <p:sp>
        <p:nvSpPr>
          <p:cNvPr id="4" name="Slide Number Placeholder 3"/>
          <p:cNvSpPr>
            <a:spLocks noGrp="1"/>
          </p:cNvSpPr>
          <p:nvPr>
            <p:ph type="sldNum" sz="quarter" idx="5"/>
          </p:nvPr>
        </p:nvSpPr>
        <p:spPr/>
        <p:txBody>
          <a:bodyPr/>
          <a:lstStyle/>
          <a:p>
            <a:fld id="{063F8A53-9C33-5E46-B372-ED45823B9049}" type="slidenum">
              <a:rPr lang="en-GB" smtClean="0"/>
              <a:t>29</a:t>
            </a:fld>
            <a:endParaRPr lang="en-GB"/>
          </a:p>
        </p:txBody>
      </p:sp>
    </p:spTree>
    <p:extLst>
      <p:ext uri="{BB962C8B-B14F-4D97-AF65-F5344CB8AC3E}">
        <p14:creationId xmlns:p14="http://schemas.microsoft.com/office/powerpoint/2010/main" val="1468721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so much for your time today, I hope this session has been beneficial; if you have any questions, please feel free to ask us.</a:t>
            </a:r>
          </a:p>
        </p:txBody>
      </p:sp>
      <p:sp>
        <p:nvSpPr>
          <p:cNvPr id="4" name="Slide Number Placeholder 3"/>
          <p:cNvSpPr>
            <a:spLocks noGrp="1"/>
          </p:cNvSpPr>
          <p:nvPr>
            <p:ph type="sldNum" sz="quarter" idx="5"/>
          </p:nvPr>
        </p:nvSpPr>
        <p:spPr/>
        <p:txBody>
          <a:bodyPr/>
          <a:lstStyle/>
          <a:p>
            <a:fld id="{063F8A53-9C33-5E46-B372-ED45823B9049}" type="slidenum">
              <a:rPr lang="en-GB" smtClean="0"/>
              <a:t>30</a:t>
            </a:fld>
            <a:endParaRPr lang="en-GB"/>
          </a:p>
        </p:txBody>
      </p:sp>
    </p:spTree>
    <p:extLst>
      <p:ext uri="{BB962C8B-B14F-4D97-AF65-F5344CB8AC3E}">
        <p14:creationId xmlns:p14="http://schemas.microsoft.com/office/powerpoint/2010/main" val="2972161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22" name="Picture 21" descr="A person and person wearing hard hats and vests&#10;&#10;Description automatically generated">
            <a:extLst>
              <a:ext uri="{FF2B5EF4-FFF2-40B4-BE49-F238E27FC236}">
                <a16:creationId xmlns:a16="http://schemas.microsoft.com/office/drawing/2014/main" id="{48E825AB-929F-0AF9-CF5C-9B609F5158EA}"/>
              </a:ext>
            </a:extLst>
          </p:cNvPr>
          <p:cNvPicPr>
            <a:picLocks noChangeAspect="1"/>
          </p:cNvPicPr>
          <p:nvPr userDrawn="1"/>
        </p:nvPicPr>
        <p:blipFill rotWithShape="1">
          <a:blip r:embed="rId2"/>
          <a:srcRect t="9139" b="10948"/>
          <a:stretch/>
        </p:blipFill>
        <p:spPr>
          <a:xfrm>
            <a:off x="-1" y="0"/>
            <a:ext cx="12191999" cy="6489700"/>
          </a:xfrm>
          <a:prstGeom prst="rect">
            <a:avLst/>
          </a:prstGeom>
        </p:spPr>
      </p:pic>
      <p:sp>
        <p:nvSpPr>
          <p:cNvPr id="9" name="Slide Number Placeholder 5">
            <a:extLst>
              <a:ext uri="{FF2B5EF4-FFF2-40B4-BE49-F238E27FC236}">
                <a16:creationId xmlns:a16="http://schemas.microsoft.com/office/drawing/2014/main" id="{5709B058-23F7-58CD-B561-603E52352EB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pic>
        <p:nvPicPr>
          <p:cNvPr id="14" name="Picture 13" descr="A red and black rectangle&#10;&#10;Description automatically generated">
            <a:extLst>
              <a:ext uri="{FF2B5EF4-FFF2-40B4-BE49-F238E27FC236}">
                <a16:creationId xmlns:a16="http://schemas.microsoft.com/office/drawing/2014/main" id="{06940D47-94FD-6B01-3155-4969218248A2}"/>
              </a:ext>
            </a:extLst>
          </p:cNvPr>
          <p:cNvPicPr>
            <a:picLocks noChangeAspect="1"/>
          </p:cNvPicPr>
          <p:nvPr userDrawn="1"/>
        </p:nvPicPr>
        <p:blipFill>
          <a:blip r:embed="rId3"/>
          <a:stretch>
            <a:fillRect/>
          </a:stretch>
        </p:blipFill>
        <p:spPr>
          <a:xfrm>
            <a:off x="0" y="1778000"/>
            <a:ext cx="12192000" cy="5080000"/>
          </a:xfrm>
          <a:prstGeom prst="rect">
            <a:avLst/>
          </a:prstGeom>
        </p:spPr>
      </p:pic>
      <p:pic>
        <p:nvPicPr>
          <p:cNvPr id="16" name="Picture 15" descr="A black background with white text&#10;&#10;Description automatically generated">
            <a:extLst>
              <a:ext uri="{FF2B5EF4-FFF2-40B4-BE49-F238E27FC236}">
                <a16:creationId xmlns:a16="http://schemas.microsoft.com/office/drawing/2014/main" id="{70D50F34-48FB-F7A7-F0CD-836599CD0714}"/>
              </a:ext>
            </a:extLst>
          </p:cNvPr>
          <p:cNvPicPr>
            <a:picLocks noChangeAspect="1"/>
          </p:cNvPicPr>
          <p:nvPr userDrawn="1"/>
        </p:nvPicPr>
        <p:blipFill>
          <a:blip r:embed="rId4"/>
          <a:stretch>
            <a:fillRect/>
          </a:stretch>
        </p:blipFill>
        <p:spPr>
          <a:xfrm>
            <a:off x="430696" y="4420366"/>
            <a:ext cx="5771321" cy="1179086"/>
          </a:xfrm>
          <a:prstGeom prst="rect">
            <a:avLst/>
          </a:prstGeom>
        </p:spPr>
      </p:pic>
      <p:sp>
        <p:nvSpPr>
          <p:cNvPr id="17" name="Text Placeholder 2">
            <a:extLst>
              <a:ext uri="{FF2B5EF4-FFF2-40B4-BE49-F238E27FC236}">
                <a16:creationId xmlns:a16="http://schemas.microsoft.com/office/drawing/2014/main" id="{00A6EF7A-63A4-E791-8ABD-A34819F4CBD1}"/>
              </a:ext>
            </a:extLst>
          </p:cNvPr>
          <p:cNvSpPr>
            <a:spLocks noGrp="1"/>
          </p:cNvSpPr>
          <p:nvPr>
            <p:ph type="body" idx="1" hasCustomPrompt="1"/>
          </p:nvPr>
        </p:nvSpPr>
        <p:spPr>
          <a:xfrm>
            <a:off x="371475" y="5928052"/>
            <a:ext cx="10647708" cy="561648"/>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pic>
        <p:nvPicPr>
          <p:cNvPr id="18" name="Picture 17" descr="A white letter on a black background&#10;&#10;Description automatically generated">
            <a:extLst>
              <a:ext uri="{FF2B5EF4-FFF2-40B4-BE49-F238E27FC236}">
                <a16:creationId xmlns:a16="http://schemas.microsoft.com/office/drawing/2014/main" id="{57E92718-0447-3266-DD7B-A33C19F2603E}"/>
              </a:ext>
            </a:extLst>
          </p:cNvPr>
          <p:cNvPicPr>
            <a:picLocks noChangeAspect="1"/>
          </p:cNvPicPr>
          <p:nvPr userDrawn="1"/>
        </p:nvPicPr>
        <p:blipFill>
          <a:blip r:embed="rId5"/>
          <a:stretch>
            <a:fillRect/>
          </a:stretch>
        </p:blipFill>
        <p:spPr>
          <a:xfrm>
            <a:off x="442011" y="3379028"/>
            <a:ext cx="1711467" cy="633009"/>
          </a:xfrm>
          <a:prstGeom prst="rect">
            <a:avLst/>
          </a:prstGeom>
        </p:spPr>
      </p:pic>
    </p:spTree>
    <p:extLst>
      <p:ext uri="{BB962C8B-B14F-4D97-AF65-F5344CB8AC3E}">
        <p14:creationId xmlns:p14="http://schemas.microsoft.com/office/powerpoint/2010/main" val="251770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D WHITE (no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rgbClr val="FF0000"/>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5" name="Picture 4" descr="A red and black logo&#10;&#10;Description automatically generated">
            <a:extLst>
              <a:ext uri="{FF2B5EF4-FFF2-40B4-BE49-F238E27FC236}">
                <a16:creationId xmlns:a16="http://schemas.microsoft.com/office/drawing/2014/main" id="{04892470-F12F-BA52-6751-6B3E60611649}"/>
              </a:ext>
            </a:extLst>
          </p:cNvPr>
          <p:cNvPicPr>
            <a:picLocks noChangeAspect="1"/>
          </p:cNvPicPr>
          <p:nvPr userDrawn="1"/>
        </p:nvPicPr>
        <p:blipFill>
          <a:blip r:embed="rId2"/>
          <a:stretch>
            <a:fillRect/>
          </a:stretch>
        </p:blipFill>
        <p:spPr>
          <a:xfrm>
            <a:off x="442011" y="368300"/>
            <a:ext cx="854367" cy="315653"/>
          </a:xfrm>
          <a:prstGeom prst="rect">
            <a:avLst/>
          </a:prstGeom>
        </p:spPr>
      </p:pic>
    </p:spTree>
    <p:extLst>
      <p:ext uri="{BB962C8B-B14F-4D97-AF65-F5344CB8AC3E}">
        <p14:creationId xmlns:p14="http://schemas.microsoft.com/office/powerpoint/2010/main" val="133474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at Sets AKW Apar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600C308-DB70-58BB-97D6-70B4675A1883}"/>
              </a:ext>
            </a:extLst>
          </p:cNvPr>
          <p:cNvSpPr txBox="1"/>
          <p:nvPr userDrawn="1"/>
        </p:nvSpPr>
        <p:spPr>
          <a:xfrm>
            <a:off x="371475" y="185553"/>
            <a:ext cx="276453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WHAT SETS</a:t>
            </a:r>
          </a:p>
        </p:txBody>
      </p:sp>
      <p:sp>
        <p:nvSpPr>
          <p:cNvPr id="6" name="TextBox 5">
            <a:extLst>
              <a:ext uri="{FF2B5EF4-FFF2-40B4-BE49-F238E27FC236}">
                <a16:creationId xmlns:a16="http://schemas.microsoft.com/office/drawing/2014/main" id="{E7952D95-2689-CAAE-C1A7-5FA8432B5E99}"/>
              </a:ext>
            </a:extLst>
          </p:cNvPr>
          <p:cNvSpPr txBox="1"/>
          <p:nvPr userDrawn="1"/>
        </p:nvSpPr>
        <p:spPr>
          <a:xfrm>
            <a:off x="4106348" y="185553"/>
            <a:ext cx="276453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APART?</a:t>
            </a:r>
          </a:p>
        </p:txBody>
      </p:sp>
      <p:sp>
        <p:nvSpPr>
          <p:cNvPr id="9" name="TextBox 8">
            <a:extLst>
              <a:ext uri="{FF2B5EF4-FFF2-40B4-BE49-F238E27FC236}">
                <a16:creationId xmlns:a16="http://schemas.microsoft.com/office/drawing/2014/main" id="{4ADAF4BC-4873-118D-D22F-5D3485AA6442}"/>
              </a:ext>
            </a:extLst>
          </p:cNvPr>
          <p:cNvSpPr txBox="1"/>
          <p:nvPr userDrawn="1"/>
        </p:nvSpPr>
        <p:spPr>
          <a:xfrm>
            <a:off x="3011644" y="185553"/>
            <a:ext cx="1772391" cy="646331"/>
          </a:xfrm>
          <a:prstGeom prst="rect">
            <a:avLst/>
          </a:prstGeom>
          <a:noFill/>
        </p:spPr>
        <p:txBody>
          <a:bodyPr wrap="square" rtlCol="0" anchor="ctr">
            <a:spAutoFit/>
          </a:bodyPr>
          <a:lstStyle/>
          <a:p>
            <a:r>
              <a:rPr lang="en-GB" sz="3600" b="1" i="0" dirty="0">
                <a:ln>
                  <a:noFill/>
                </a:ln>
                <a:solidFill>
                  <a:srgbClr val="FF0000"/>
                </a:solidFill>
                <a:latin typeface="Roboto" panose="02000000000000000000" pitchFamily="2" charset="0"/>
                <a:ea typeface="Roboto" panose="02000000000000000000" pitchFamily="2" charset="0"/>
              </a:rPr>
              <a:t>AKW</a:t>
            </a:r>
          </a:p>
        </p:txBody>
      </p:sp>
      <p:pic>
        <p:nvPicPr>
          <p:cNvPr id="10" name="Picture 9" descr="A black and white logo&#10;&#10;Description automatically generated">
            <a:extLst>
              <a:ext uri="{FF2B5EF4-FFF2-40B4-BE49-F238E27FC236}">
                <a16:creationId xmlns:a16="http://schemas.microsoft.com/office/drawing/2014/main" id="{DAA2AA6A-E69D-D6AB-D7A1-4F9BECBCE2DD}"/>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11" name="Rectangle 10">
            <a:extLst>
              <a:ext uri="{FF2B5EF4-FFF2-40B4-BE49-F238E27FC236}">
                <a16:creationId xmlns:a16="http://schemas.microsoft.com/office/drawing/2014/main" id="{127C9E25-6DB3-B958-CC39-3FD62EFB0174}"/>
              </a:ext>
            </a:extLst>
          </p:cNvPr>
          <p:cNvSpPr/>
          <p:nvPr userDrawn="1"/>
        </p:nvSpPr>
        <p:spPr>
          <a:xfrm rot="5400000">
            <a:off x="102966" y="1243445"/>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DC02FEB-E753-6C4D-802C-C0328DC00ABD}"/>
              </a:ext>
            </a:extLst>
          </p:cNvPr>
          <p:cNvSpPr txBox="1"/>
          <p:nvPr userDrawn="1"/>
        </p:nvSpPr>
        <p:spPr>
          <a:xfrm>
            <a:off x="516834" y="1259905"/>
            <a:ext cx="5434704"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Industry Innovators</a:t>
            </a:r>
          </a:p>
        </p:txBody>
      </p:sp>
      <p:sp>
        <p:nvSpPr>
          <p:cNvPr id="16" name="TextBox 15">
            <a:extLst>
              <a:ext uri="{FF2B5EF4-FFF2-40B4-BE49-F238E27FC236}">
                <a16:creationId xmlns:a16="http://schemas.microsoft.com/office/drawing/2014/main" id="{8E8E28B7-4181-6C6F-B404-364BF8C5895B}"/>
              </a:ext>
            </a:extLst>
          </p:cNvPr>
          <p:cNvSpPr txBox="1"/>
          <p:nvPr userDrawn="1"/>
        </p:nvSpPr>
        <p:spPr>
          <a:xfrm>
            <a:off x="516833" y="1598459"/>
            <a:ext cx="5434703"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With a portfolio of over 5,500 products designed to offer a one-stop-shop solution, our expert in-house engineers create inclusive innovations that aim to make life better for people living with reduced mobility, dementia, or visual impairment – and we do exactly that, better than anybody else.</a:t>
            </a:r>
          </a:p>
        </p:txBody>
      </p:sp>
      <p:sp>
        <p:nvSpPr>
          <p:cNvPr id="17" name="Rectangle 16">
            <a:extLst>
              <a:ext uri="{FF2B5EF4-FFF2-40B4-BE49-F238E27FC236}">
                <a16:creationId xmlns:a16="http://schemas.microsoft.com/office/drawing/2014/main" id="{C481A5C9-6A37-4FB6-8F88-ECC641EB671E}"/>
              </a:ext>
            </a:extLst>
          </p:cNvPr>
          <p:cNvSpPr/>
          <p:nvPr userDrawn="1"/>
        </p:nvSpPr>
        <p:spPr>
          <a:xfrm rot="5400000">
            <a:off x="6198965" y="124344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1D10296-EB1A-3A52-2426-D71909E9906D}"/>
              </a:ext>
            </a:extLst>
          </p:cNvPr>
          <p:cNvSpPr txBox="1"/>
          <p:nvPr userDrawn="1"/>
        </p:nvSpPr>
        <p:spPr>
          <a:xfrm>
            <a:off x="6612833" y="1259906"/>
            <a:ext cx="4976195"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Here To Help</a:t>
            </a:r>
          </a:p>
        </p:txBody>
      </p:sp>
      <p:sp>
        <p:nvSpPr>
          <p:cNvPr id="19" name="TextBox 18">
            <a:extLst>
              <a:ext uri="{FF2B5EF4-FFF2-40B4-BE49-F238E27FC236}">
                <a16:creationId xmlns:a16="http://schemas.microsoft.com/office/drawing/2014/main" id="{3C39CCF2-5A32-FDB5-0E10-808AA4B85BF9}"/>
              </a:ext>
            </a:extLst>
          </p:cNvPr>
          <p:cNvSpPr txBox="1"/>
          <p:nvPr userDrawn="1"/>
        </p:nvSpPr>
        <p:spPr>
          <a:xfrm>
            <a:off x="6612833" y="1598460"/>
            <a:ext cx="4976194"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Customer Services department is comprised of regional advisors trained to deliver market-leading support to our customers.</a:t>
            </a:r>
          </a:p>
        </p:txBody>
      </p:sp>
      <p:sp>
        <p:nvSpPr>
          <p:cNvPr id="20" name="Rectangle 19">
            <a:extLst>
              <a:ext uri="{FF2B5EF4-FFF2-40B4-BE49-F238E27FC236}">
                <a16:creationId xmlns:a16="http://schemas.microsoft.com/office/drawing/2014/main" id="{F73EE775-BD45-B06F-1719-571986F960B3}"/>
              </a:ext>
            </a:extLst>
          </p:cNvPr>
          <p:cNvSpPr/>
          <p:nvPr userDrawn="1"/>
        </p:nvSpPr>
        <p:spPr>
          <a:xfrm rot="5400000">
            <a:off x="102966" y="2259107"/>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5421F39-E82E-F87A-C0D4-D0E81E6C6EC3}"/>
              </a:ext>
            </a:extLst>
          </p:cNvPr>
          <p:cNvSpPr txBox="1"/>
          <p:nvPr userDrawn="1"/>
        </p:nvSpPr>
        <p:spPr>
          <a:xfrm>
            <a:off x="516834" y="2275567"/>
            <a:ext cx="5201481"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Manufactured To Last</a:t>
            </a:r>
          </a:p>
        </p:txBody>
      </p:sp>
      <p:sp>
        <p:nvSpPr>
          <p:cNvPr id="22" name="TextBox 21">
            <a:extLst>
              <a:ext uri="{FF2B5EF4-FFF2-40B4-BE49-F238E27FC236}">
                <a16:creationId xmlns:a16="http://schemas.microsoft.com/office/drawing/2014/main" id="{C720A1D8-3B59-96A4-7680-F98429307548}"/>
              </a:ext>
            </a:extLst>
          </p:cNvPr>
          <p:cNvSpPr txBox="1"/>
          <p:nvPr userDrawn="1"/>
        </p:nvSpPr>
        <p:spPr>
          <a:xfrm>
            <a:off x="516834" y="2614121"/>
            <a:ext cx="5201480"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As experienced manufacturers, we oversee every stage of the production process from beginning to end, that’s why we’re confident enough to offer the longest warranties in the market and give our customers ultimate peace of mind.</a:t>
            </a:r>
          </a:p>
        </p:txBody>
      </p:sp>
      <p:sp>
        <p:nvSpPr>
          <p:cNvPr id="23" name="Rectangle 22">
            <a:extLst>
              <a:ext uri="{FF2B5EF4-FFF2-40B4-BE49-F238E27FC236}">
                <a16:creationId xmlns:a16="http://schemas.microsoft.com/office/drawing/2014/main" id="{C6DBDE27-BE6E-AA49-C1F6-AB258DF34BBA}"/>
              </a:ext>
            </a:extLst>
          </p:cNvPr>
          <p:cNvSpPr/>
          <p:nvPr userDrawn="1"/>
        </p:nvSpPr>
        <p:spPr>
          <a:xfrm rot="5400000">
            <a:off x="102966" y="3274769"/>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0AC3BDF-7F0F-9180-B6CE-3CDCA32ECC5C}"/>
              </a:ext>
            </a:extLst>
          </p:cNvPr>
          <p:cNvSpPr txBox="1"/>
          <p:nvPr userDrawn="1"/>
        </p:nvSpPr>
        <p:spPr>
          <a:xfrm>
            <a:off x="516834" y="3291229"/>
            <a:ext cx="5201481"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Tried &amp; Tested</a:t>
            </a:r>
          </a:p>
        </p:txBody>
      </p:sp>
      <p:sp>
        <p:nvSpPr>
          <p:cNvPr id="25" name="TextBox 24">
            <a:extLst>
              <a:ext uri="{FF2B5EF4-FFF2-40B4-BE49-F238E27FC236}">
                <a16:creationId xmlns:a16="http://schemas.microsoft.com/office/drawing/2014/main" id="{83CF05D0-9319-F6FD-C604-15E99DFE3013}"/>
              </a:ext>
            </a:extLst>
          </p:cNvPr>
          <p:cNvSpPr txBox="1"/>
          <p:nvPr userDrawn="1"/>
        </p:nvSpPr>
        <p:spPr>
          <a:xfrm>
            <a:off x="516834" y="3629783"/>
            <a:ext cx="5201480"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products are independently assessed and certified by various third-party organisations, including the RNIB, DSDC and BEAB Care, to ensure they meet the required care and safety standards for our customers.</a:t>
            </a:r>
          </a:p>
        </p:txBody>
      </p:sp>
      <p:sp>
        <p:nvSpPr>
          <p:cNvPr id="26" name="Rectangle 25">
            <a:extLst>
              <a:ext uri="{FF2B5EF4-FFF2-40B4-BE49-F238E27FC236}">
                <a16:creationId xmlns:a16="http://schemas.microsoft.com/office/drawing/2014/main" id="{47F26975-E571-67D1-F4E4-9A060B9423C0}"/>
              </a:ext>
            </a:extLst>
          </p:cNvPr>
          <p:cNvSpPr/>
          <p:nvPr userDrawn="1"/>
        </p:nvSpPr>
        <p:spPr>
          <a:xfrm rot="5400000">
            <a:off x="102966" y="4290431"/>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18E0D7CB-5326-D12C-50BA-43CA1BAD63AC}"/>
              </a:ext>
            </a:extLst>
          </p:cNvPr>
          <p:cNvSpPr txBox="1"/>
          <p:nvPr userDrawn="1"/>
        </p:nvSpPr>
        <p:spPr>
          <a:xfrm>
            <a:off x="516834" y="4306891"/>
            <a:ext cx="5201481"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Personable Sales Approach</a:t>
            </a:r>
            <a:endParaRPr lang="en-GB" sz="1600" dirty="0">
              <a:solidFill>
                <a:srgbClr val="3B3F41"/>
              </a:solidFill>
              <a:effectLst/>
              <a:latin typeface="Roboto" panose="02000000000000000000" pitchFamily="2" charset="0"/>
            </a:endParaRPr>
          </a:p>
        </p:txBody>
      </p:sp>
      <p:sp>
        <p:nvSpPr>
          <p:cNvPr id="28" name="TextBox 27">
            <a:extLst>
              <a:ext uri="{FF2B5EF4-FFF2-40B4-BE49-F238E27FC236}">
                <a16:creationId xmlns:a16="http://schemas.microsoft.com/office/drawing/2014/main" id="{AD3E540A-14D3-28D4-030E-B82F86618E11}"/>
              </a:ext>
            </a:extLst>
          </p:cNvPr>
          <p:cNvSpPr txBox="1"/>
          <p:nvPr userDrawn="1"/>
        </p:nvSpPr>
        <p:spPr>
          <a:xfrm>
            <a:off x="516834" y="4645445"/>
            <a:ext cx="5201480"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experienced network of Sales Representatives are there to offer insightful knowledge and practical advice, on-hand in your local area, when you need it.</a:t>
            </a:r>
          </a:p>
        </p:txBody>
      </p:sp>
      <p:sp>
        <p:nvSpPr>
          <p:cNvPr id="29" name="Rectangle 28">
            <a:extLst>
              <a:ext uri="{FF2B5EF4-FFF2-40B4-BE49-F238E27FC236}">
                <a16:creationId xmlns:a16="http://schemas.microsoft.com/office/drawing/2014/main" id="{FD385176-CEF2-81FF-CB2E-E80BDB5F53C3}"/>
              </a:ext>
            </a:extLst>
          </p:cNvPr>
          <p:cNvSpPr/>
          <p:nvPr userDrawn="1"/>
        </p:nvSpPr>
        <p:spPr>
          <a:xfrm rot="5400000">
            <a:off x="102966" y="5167593"/>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C402301A-0675-D4CB-2FCF-3BAD018374C7}"/>
              </a:ext>
            </a:extLst>
          </p:cNvPr>
          <p:cNvSpPr txBox="1"/>
          <p:nvPr userDrawn="1"/>
        </p:nvSpPr>
        <p:spPr>
          <a:xfrm>
            <a:off x="516834" y="5184053"/>
            <a:ext cx="5201481"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Dedicated Surveying Service</a:t>
            </a:r>
            <a:endParaRPr lang="en-GB" sz="1600" dirty="0">
              <a:solidFill>
                <a:srgbClr val="3B3F41"/>
              </a:solidFill>
              <a:effectLst/>
              <a:latin typeface="Roboto" panose="02000000000000000000" pitchFamily="2" charset="0"/>
            </a:endParaRPr>
          </a:p>
        </p:txBody>
      </p:sp>
      <p:sp>
        <p:nvSpPr>
          <p:cNvPr id="31" name="TextBox 30">
            <a:extLst>
              <a:ext uri="{FF2B5EF4-FFF2-40B4-BE49-F238E27FC236}">
                <a16:creationId xmlns:a16="http://schemas.microsoft.com/office/drawing/2014/main" id="{42AC8BEE-F41A-7694-68E0-48B4051ABB53}"/>
              </a:ext>
            </a:extLst>
          </p:cNvPr>
          <p:cNvSpPr txBox="1"/>
          <p:nvPr userDrawn="1"/>
        </p:nvSpPr>
        <p:spPr>
          <a:xfrm>
            <a:off x="516834" y="5522607"/>
            <a:ext cx="5201480"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nationwide team of Surveyors conduct on-site visits and provide drawings to design the most effective adaptation for our customers.</a:t>
            </a:r>
          </a:p>
        </p:txBody>
      </p:sp>
      <p:sp>
        <p:nvSpPr>
          <p:cNvPr id="33" name="Rectangle 32">
            <a:extLst>
              <a:ext uri="{FF2B5EF4-FFF2-40B4-BE49-F238E27FC236}">
                <a16:creationId xmlns:a16="http://schemas.microsoft.com/office/drawing/2014/main" id="{520AA128-8E0F-FEA5-DFD8-0B65230EC066}"/>
              </a:ext>
            </a:extLst>
          </p:cNvPr>
          <p:cNvSpPr/>
          <p:nvPr userDrawn="1"/>
        </p:nvSpPr>
        <p:spPr>
          <a:xfrm rot="5400000">
            <a:off x="6198964" y="2104835"/>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796ABCA1-E742-EDC3-6A59-20F596252C03}"/>
              </a:ext>
            </a:extLst>
          </p:cNvPr>
          <p:cNvSpPr txBox="1"/>
          <p:nvPr userDrawn="1"/>
        </p:nvSpPr>
        <p:spPr>
          <a:xfrm>
            <a:off x="6612833" y="2121295"/>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Always Prioritising Safety</a:t>
            </a:r>
            <a:endParaRPr lang="en-GB" sz="1600" dirty="0">
              <a:solidFill>
                <a:srgbClr val="3B3F41"/>
              </a:solidFill>
              <a:effectLst/>
              <a:latin typeface="Roboto" panose="02000000000000000000" pitchFamily="2" charset="0"/>
            </a:endParaRPr>
          </a:p>
        </p:txBody>
      </p:sp>
      <p:sp>
        <p:nvSpPr>
          <p:cNvPr id="35" name="TextBox 34">
            <a:extLst>
              <a:ext uri="{FF2B5EF4-FFF2-40B4-BE49-F238E27FC236}">
                <a16:creationId xmlns:a16="http://schemas.microsoft.com/office/drawing/2014/main" id="{8AB89F54-69AA-EEC9-2CAD-B759E4D24CC8}"/>
              </a:ext>
            </a:extLst>
          </p:cNvPr>
          <p:cNvSpPr txBox="1"/>
          <p:nvPr userDrawn="1"/>
        </p:nvSpPr>
        <p:spPr>
          <a:xfrm>
            <a:off x="6612832" y="2459849"/>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AKW Quality Control colleagues work to ISO standards and rigorously inspect our products before dispatch.</a:t>
            </a:r>
          </a:p>
        </p:txBody>
      </p:sp>
      <p:sp>
        <p:nvSpPr>
          <p:cNvPr id="36" name="Rectangle 35">
            <a:extLst>
              <a:ext uri="{FF2B5EF4-FFF2-40B4-BE49-F238E27FC236}">
                <a16:creationId xmlns:a16="http://schemas.microsoft.com/office/drawing/2014/main" id="{83A17B21-8AE3-EAD8-5BED-8F378AD90B39}"/>
              </a:ext>
            </a:extLst>
          </p:cNvPr>
          <p:cNvSpPr/>
          <p:nvPr userDrawn="1"/>
        </p:nvSpPr>
        <p:spPr>
          <a:xfrm rot="5400000">
            <a:off x="6198964" y="296995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471C5EA1-EADF-09A8-A279-321E99BFDEF4}"/>
              </a:ext>
            </a:extLst>
          </p:cNvPr>
          <p:cNvSpPr txBox="1"/>
          <p:nvPr userDrawn="1"/>
        </p:nvSpPr>
        <p:spPr>
          <a:xfrm>
            <a:off x="6612833" y="2986416"/>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Dedicated Transport Network</a:t>
            </a:r>
            <a:endParaRPr lang="en-GB" sz="1600" dirty="0">
              <a:solidFill>
                <a:srgbClr val="3B3F41"/>
              </a:solidFill>
              <a:effectLst/>
              <a:latin typeface="Roboto" panose="02000000000000000000" pitchFamily="2" charset="0"/>
            </a:endParaRPr>
          </a:p>
        </p:txBody>
      </p:sp>
      <p:sp>
        <p:nvSpPr>
          <p:cNvPr id="38" name="TextBox 37">
            <a:extLst>
              <a:ext uri="{FF2B5EF4-FFF2-40B4-BE49-F238E27FC236}">
                <a16:creationId xmlns:a16="http://schemas.microsoft.com/office/drawing/2014/main" id="{57E0A873-8F62-0465-0756-5EF64C0BC535}"/>
              </a:ext>
            </a:extLst>
          </p:cNvPr>
          <p:cNvSpPr txBox="1"/>
          <p:nvPr userDrawn="1"/>
        </p:nvSpPr>
        <p:spPr>
          <a:xfrm>
            <a:off x="6612832" y="3324970"/>
            <a:ext cx="4976193"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With stock available from several UK-wide distribution hubs, we’re able to provide next-working-day delivery services in partnership with renowned national distributors XPO and DPD, who delivered an impressive 99.15% of orders on time and in full in 2023.</a:t>
            </a:r>
          </a:p>
        </p:txBody>
      </p:sp>
      <p:sp>
        <p:nvSpPr>
          <p:cNvPr id="39" name="Rectangle 38">
            <a:extLst>
              <a:ext uri="{FF2B5EF4-FFF2-40B4-BE49-F238E27FC236}">
                <a16:creationId xmlns:a16="http://schemas.microsoft.com/office/drawing/2014/main" id="{649207D1-2639-9632-DDD9-47BA08D8021F}"/>
              </a:ext>
            </a:extLst>
          </p:cNvPr>
          <p:cNvSpPr/>
          <p:nvPr userDrawn="1"/>
        </p:nvSpPr>
        <p:spPr>
          <a:xfrm rot="5400000">
            <a:off x="6198964" y="4015970"/>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B6F3590E-6C1D-A01E-9C66-8DD49C352A3B}"/>
              </a:ext>
            </a:extLst>
          </p:cNvPr>
          <p:cNvSpPr txBox="1"/>
          <p:nvPr userDrawn="1"/>
        </p:nvSpPr>
        <p:spPr>
          <a:xfrm>
            <a:off x="6612833" y="4032430"/>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Aftersales Assistance</a:t>
            </a:r>
            <a:endParaRPr lang="en-GB" sz="1600" dirty="0">
              <a:solidFill>
                <a:srgbClr val="3B3F41"/>
              </a:solidFill>
              <a:effectLst/>
              <a:latin typeface="Roboto" panose="02000000000000000000" pitchFamily="2" charset="0"/>
            </a:endParaRPr>
          </a:p>
        </p:txBody>
      </p:sp>
      <p:sp>
        <p:nvSpPr>
          <p:cNvPr id="41" name="TextBox 40">
            <a:extLst>
              <a:ext uri="{FF2B5EF4-FFF2-40B4-BE49-F238E27FC236}">
                <a16:creationId xmlns:a16="http://schemas.microsoft.com/office/drawing/2014/main" id="{D9D87904-AC49-A601-1EA7-AB9FF481E152}"/>
              </a:ext>
            </a:extLst>
          </p:cNvPr>
          <p:cNvSpPr txBox="1"/>
          <p:nvPr userDrawn="1"/>
        </p:nvSpPr>
        <p:spPr>
          <a:xfrm>
            <a:off x="6612832" y="4370984"/>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Take advantage of expert aftersales guidance and assistance from our Technical Team who are just at the end of the phone.</a:t>
            </a:r>
          </a:p>
        </p:txBody>
      </p:sp>
      <p:sp>
        <p:nvSpPr>
          <p:cNvPr id="42" name="Rectangle 41">
            <a:extLst>
              <a:ext uri="{FF2B5EF4-FFF2-40B4-BE49-F238E27FC236}">
                <a16:creationId xmlns:a16="http://schemas.microsoft.com/office/drawing/2014/main" id="{E572839C-58E7-81A9-D226-F8D28794BEBC}"/>
              </a:ext>
            </a:extLst>
          </p:cNvPr>
          <p:cNvSpPr/>
          <p:nvPr userDrawn="1"/>
        </p:nvSpPr>
        <p:spPr>
          <a:xfrm rot="5400000">
            <a:off x="6198964" y="494864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472649A-381C-E283-A8C5-DBFAC18AE79E}"/>
              </a:ext>
            </a:extLst>
          </p:cNvPr>
          <p:cNvSpPr txBox="1"/>
          <p:nvPr userDrawn="1"/>
        </p:nvSpPr>
        <p:spPr>
          <a:xfrm>
            <a:off x="6612833" y="4965106"/>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On-Site Care &amp; Repair</a:t>
            </a:r>
            <a:endParaRPr lang="en-GB" sz="1600" dirty="0">
              <a:solidFill>
                <a:srgbClr val="3B3F41"/>
              </a:solidFill>
              <a:effectLst/>
              <a:latin typeface="Roboto" panose="02000000000000000000" pitchFamily="2" charset="0"/>
            </a:endParaRPr>
          </a:p>
        </p:txBody>
      </p:sp>
      <p:sp>
        <p:nvSpPr>
          <p:cNvPr id="44" name="TextBox 43">
            <a:extLst>
              <a:ext uri="{FF2B5EF4-FFF2-40B4-BE49-F238E27FC236}">
                <a16:creationId xmlns:a16="http://schemas.microsoft.com/office/drawing/2014/main" id="{523A589C-B80C-7E12-E6D4-74890F1A7C2D}"/>
              </a:ext>
            </a:extLst>
          </p:cNvPr>
          <p:cNvSpPr txBox="1"/>
          <p:nvPr userDrawn="1"/>
        </p:nvSpPr>
        <p:spPr>
          <a:xfrm>
            <a:off x="6612832" y="5303660"/>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skilled nationwide team of Maintenance Engineers offer on-site technical support within</a:t>
            </a:r>
            <a:br>
              <a:rPr lang="en-GB" sz="900" dirty="0">
                <a:solidFill>
                  <a:srgbClr val="3B3F41"/>
                </a:solidFill>
                <a:effectLst/>
                <a:latin typeface="Roboto" panose="02000000000000000000" pitchFamily="2" charset="0"/>
              </a:rPr>
            </a:br>
            <a:r>
              <a:rPr lang="en-GB" sz="900" dirty="0">
                <a:solidFill>
                  <a:srgbClr val="3B3F41"/>
                </a:solidFill>
                <a:effectLst/>
                <a:latin typeface="Roboto" panose="02000000000000000000" pitchFamily="2" charset="0"/>
              </a:rPr>
              <a:t>3-working-days, if required.</a:t>
            </a:r>
          </a:p>
        </p:txBody>
      </p:sp>
    </p:spTree>
    <p:extLst>
      <p:ext uri="{BB962C8B-B14F-4D97-AF65-F5344CB8AC3E}">
        <p14:creationId xmlns:p14="http://schemas.microsoft.com/office/powerpoint/2010/main" val="2896273244"/>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guide id="3" orient="horz" pos="84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 Market Leader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600C308-DB70-58BB-97D6-70B4675A1883}"/>
              </a:ext>
            </a:extLst>
          </p:cNvPr>
          <p:cNvSpPr txBox="1"/>
          <p:nvPr userDrawn="1"/>
        </p:nvSpPr>
        <p:spPr>
          <a:xfrm>
            <a:off x="371475" y="185553"/>
            <a:ext cx="356302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THE MARKET</a:t>
            </a:r>
          </a:p>
        </p:txBody>
      </p:sp>
      <p:sp>
        <p:nvSpPr>
          <p:cNvPr id="9" name="TextBox 8">
            <a:extLst>
              <a:ext uri="{FF2B5EF4-FFF2-40B4-BE49-F238E27FC236}">
                <a16:creationId xmlns:a16="http://schemas.microsoft.com/office/drawing/2014/main" id="{4ADAF4BC-4873-118D-D22F-5D3485AA6442}"/>
              </a:ext>
            </a:extLst>
          </p:cNvPr>
          <p:cNvSpPr txBox="1"/>
          <p:nvPr userDrawn="1"/>
        </p:nvSpPr>
        <p:spPr>
          <a:xfrm>
            <a:off x="3282100" y="185553"/>
            <a:ext cx="2764531" cy="646331"/>
          </a:xfrm>
          <a:prstGeom prst="rect">
            <a:avLst/>
          </a:prstGeom>
          <a:noFill/>
        </p:spPr>
        <p:txBody>
          <a:bodyPr wrap="square" rtlCol="0" anchor="ctr">
            <a:spAutoFit/>
          </a:bodyPr>
          <a:lstStyle/>
          <a:p>
            <a:r>
              <a:rPr lang="en-GB" sz="3600" b="1" i="0" dirty="0">
                <a:ln>
                  <a:noFill/>
                </a:ln>
                <a:solidFill>
                  <a:srgbClr val="FF0000"/>
                </a:solidFill>
                <a:latin typeface="Roboto" panose="02000000000000000000" pitchFamily="2" charset="0"/>
                <a:ea typeface="Roboto" panose="02000000000000000000" pitchFamily="2" charset="0"/>
              </a:rPr>
              <a:t>LEADERS</a:t>
            </a:r>
          </a:p>
        </p:txBody>
      </p:sp>
      <p:pic>
        <p:nvPicPr>
          <p:cNvPr id="2" name="Picture 1" descr="A black and white logo&#10;&#10;Description automatically generated">
            <a:extLst>
              <a:ext uri="{FF2B5EF4-FFF2-40B4-BE49-F238E27FC236}">
                <a16:creationId xmlns:a16="http://schemas.microsoft.com/office/drawing/2014/main" id="{6B03090B-6650-7639-2943-93C75A07389F}"/>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3" name="TextBox 2">
            <a:extLst>
              <a:ext uri="{FF2B5EF4-FFF2-40B4-BE49-F238E27FC236}">
                <a16:creationId xmlns:a16="http://schemas.microsoft.com/office/drawing/2014/main" id="{41EAFED5-814F-03D1-B130-8F013B152B34}"/>
              </a:ext>
            </a:extLst>
          </p:cNvPr>
          <p:cNvSpPr txBox="1"/>
          <p:nvPr userDrawn="1"/>
        </p:nvSpPr>
        <p:spPr>
          <a:xfrm>
            <a:off x="371476" y="3754681"/>
            <a:ext cx="1868556" cy="900246"/>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Introduced Tuff Form &amp; Tuff Form8, innovating the manufacture of single structure SMC, level-access wet-floor formers</a:t>
            </a:r>
          </a:p>
        </p:txBody>
      </p:sp>
      <p:sp>
        <p:nvSpPr>
          <p:cNvPr id="8" name="TextBox 7">
            <a:extLst>
              <a:ext uri="{FF2B5EF4-FFF2-40B4-BE49-F238E27FC236}">
                <a16:creationId xmlns:a16="http://schemas.microsoft.com/office/drawing/2014/main" id="{6BEB5597-9417-FAD5-4CAF-ACFFAE533B5E}"/>
              </a:ext>
            </a:extLst>
          </p:cNvPr>
          <p:cNvSpPr txBox="1"/>
          <p:nvPr userDrawn="1"/>
        </p:nvSpPr>
        <p:spPr>
          <a:xfrm>
            <a:off x="2766599" y="3753368"/>
            <a:ext cx="1868556" cy="738664"/>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Developed 4000 Series Shower Seats – still the most widely specified seats in the UK care market</a:t>
            </a:r>
          </a:p>
        </p:txBody>
      </p:sp>
      <p:sp>
        <p:nvSpPr>
          <p:cNvPr id="10" name="TextBox 9">
            <a:extLst>
              <a:ext uri="{FF2B5EF4-FFF2-40B4-BE49-F238E27FC236}">
                <a16:creationId xmlns:a16="http://schemas.microsoft.com/office/drawing/2014/main" id="{53835462-2070-7F5F-3522-AE4B76A3002E}"/>
              </a:ext>
            </a:extLst>
          </p:cNvPr>
          <p:cNvSpPr txBox="1"/>
          <p:nvPr userDrawn="1"/>
        </p:nvSpPr>
        <p:spPr>
          <a:xfrm>
            <a:off x="5161722" y="3754681"/>
            <a:ext cx="1868556" cy="1223412"/>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AKW SmartCare Plus and AKW SmartCare Lever are the first electric care showers to be both dementia-friendly product accredited by the DSDC and RNIB Tried &amp; Tested</a:t>
            </a:r>
          </a:p>
        </p:txBody>
      </p:sp>
      <p:sp>
        <p:nvSpPr>
          <p:cNvPr id="11" name="TextBox 10">
            <a:extLst>
              <a:ext uri="{FF2B5EF4-FFF2-40B4-BE49-F238E27FC236}">
                <a16:creationId xmlns:a16="http://schemas.microsoft.com/office/drawing/2014/main" id="{503819C0-9D85-6C92-6562-DEE440045CBE}"/>
              </a:ext>
            </a:extLst>
          </p:cNvPr>
          <p:cNvSpPr txBox="1"/>
          <p:nvPr userDrawn="1"/>
        </p:nvSpPr>
        <p:spPr>
          <a:xfrm>
            <a:off x="7556845" y="3753368"/>
            <a:ext cx="1868556" cy="900246"/>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Launched AKW </a:t>
            </a:r>
            <a:r>
              <a:rPr lang="en-GB" sz="1050" dirty="0" err="1">
                <a:solidFill>
                  <a:srgbClr val="3B3F41"/>
                </a:solidFill>
                <a:effectLst/>
                <a:latin typeface="Roboto Light" panose="02000000000000000000" pitchFamily="2" charset="0"/>
              </a:rPr>
              <a:t>DigiPumps</a:t>
            </a:r>
            <a:r>
              <a:rPr lang="en-GB" sz="1050" dirty="0">
                <a:solidFill>
                  <a:srgbClr val="3B3F41"/>
                </a:solidFill>
                <a:effectLst/>
                <a:latin typeface="Roboto Light" panose="02000000000000000000" pitchFamily="2" charset="0"/>
              </a:rPr>
              <a:t>; the first range of quiet, self-regulating digital pumps to combine the controls and pump in one sleek design</a:t>
            </a:r>
          </a:p>
        </p:txBody>
      </p:sp>
      <p:sp>
        <p:nvSpPr>
          <p:cNvPr id="12" name="TextBox 11">
            <a:extLst>
              <a:ext uri="{FF2B5EF4-FFF2-40B4-BE49-F238E27FC236}">
                <a16:creationId xmlns:a16="http://schemas.microsoft.com/office/drawing/2014/main" id="{C44D07CD-22F2-4517-927D-98AC115BBF19}"/>
              </a:ext>
            </a:extLst>
          </p:cNvPr>
          <p:cNvSpPr txBox="1"/>
          <p:nvPr userDrawn="1"/>
        </p:nvSpPr>
        <p:spPr>
          <a:xfrm>
            <a:off x="9951968" y="3754681"/>
            <a:ext cx="1868556" cy="738664"/>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AKW Rise &amp; Fall Bidet is the only on-demand height-adjustable, care wash &amp; dry toilet on the market</a:t>
            </a:r>
          </a:p>
        </p:txBody>
      </p:sp>
      <p:pic>
        <p:nvPicPr>
          <p:cNvPr id="14" name="Picture 13" descr="A sign with a toilet in the middle&#10;&#10;Description automatically generated">
            <a:extLst>
              <a:ext uri="{FF2B5EF4-FFF2-40B4-BE49-F238E27FC236}">
                <a16:creationId xmlns:a16="http://schemas.microsoft.com/office/drawing/2014/main" id="{D82AA09D-8ECF-11A8-B0AE-1C5352A9D6C5}"/>
              </a:ext>
            </a:extLst>
          </p:cNvPr>
          <p:cNvPicPr>
            <a:picLocks noChangeAspect="1"/>
          </p:cNvPicPr>
          <p:nvPr userDrawn="1"/>
        </p:nvPicPr>
        <p:blipFill>
          <a:blip r:embed="rId3"/>
          <a:stretch>
            <a:fillRect/>
          </a:stretch>
        </p:blipFill>
        <p:spPr>
          <a:xfrm>
            <a:off x="10277626" y="2271751"/>
            <a:ext cx="1217240" cy="1217240"/>
          </a:xfrm>
          <a:prstGeom prst="rect">
            <a:avLst/>
          </a:prstGeom>
        </p:spPr>
      </p:pic>
      <p:pic>
        <p:nvPicPr>
          <p:cNvPr id="16" name="Picture 15" descr="A red circle with black background&#10;&#10;Description automatically generated">
            <a:extLst>
              <a:ext uri="{FF2B5EF4-FFF2-40B4-BE49-F238E27FC236}">
                <a16:creationId xmlns:a16="http://schemas.microsoft.com/office/drawing/2014/main" id="{B38E3E2D-FEA2-C201-04B4-932B97AD974A}"/>
              </a:ext>
            </a:extLst>
          </p:cNvPr>
          <p:cNvPicPr>
            <a:picLocks noChangeAspect="1"/>
          </p:cNvPicPr>
          <p:nvPr userDrawn="1"/>
        </p:nvPicPr>
        <p:blipFill>
          <a:blip r:embed="rId4"/>
          <a:stretch>
            <a:fillRect/>
          </a:stretch>
        </p:blipFill>
        <p:spPr>
          <a:xfrm>
            <a:off x="7882503" y="2271751"/>
            <a:ext cx="1217240" cy="1217240"/>
          </a:xfrm>
          <a:prstGeom prst="rect">
            <a:avLst/>
          </a:prstGeom>
        </p:spPr>
      </p:pic>
      <p:pic>
        <p:nvPicPr>
          <p:cNvPr id="18" name="Picture 17" descr="A red and white chair with a black background&#10;&#10;Description automatically generated">
            <a:extLst>
              <a:ext uri="{FF2B5EF4-FFF2-40B4-BE49-F238E27FC236}">
                <a16:creationId xmlns:a16="http://schemas.microsoft.com/office/drawing/2014/main" id="{C81CE440-031B-EF31-7754-FC7B0B345461}"/>
              </a:ext>
            </a:extLst>
          </p:cNvPr>
          <p:cNvPicPr>
            <a:picLocks noChangeAspect="1"/>
          </p:cNvPicPr>
          <p:nvPr userDrawn="1"/>
        </p:nvPicPr>
        <p:blipFill>
          <a:blip r:embed="rId5"/>
          <a:stretch>
            <a:fillRect/>
          </a:stretch>
        </p:blipFill>
        <p:spPr>
          <a:xfrm>
            <a:off x="3092257" y="2271751"/>
            <a:ext cx="1217240" cy="1217240"/>
          </a:xfrm>
          <a:prstGeom prst="rect">
            <a:avLst/>
          </a:prstGeom>
        </p:spPr>
      </p:pic>
      <p:pic>
        <p:nvPicPr>
          <p:cNvPr id="20" name="Picture 19" descr="A red and white circular object with a black background&#10;&#10;Description automatically generated">
            <a:extLst>
              <a:ext uri="{FF2B5EF4-FFF2-40B4-BE49-F238E27FC236}">
                <a16:creationId xmlns:a16="http://schemas.microsoft.com/office/drawing/2014/main" id="{391E9A30-5CA6-C620-828D-3D2896A4E5C1}"/>
              </a:ext>
            </a:extLst>
          </p:cNvPr>
          <p:cNvPicPr>
            <a:picLocks noChangeAspect="1"/>
          </p:cNvPicPr>
          <p:nvPr userDrawn="1"/>
        </p:nvPicPr>
        <p:blipFill>
          <a:blip r:embed="rId6"/>
          <a:stretch>
            <a:fillRect/>
          </a:stretch>
        </p:blipFill>
        <p:spPr>
          <a:xfrm>
            <a:off x="5487380" y="2271751"/>
            <a:ext cx="1217240" cy="1217240"/>
          </a:xfrm>
          <a:prstGeom prst="rect">
            <a:avLst/>
          </a:prstGeom>
        </p:spPr>
      </p:pic>
      <p:pic>
        <p:nvPicPr>
          <p:cNvPr id="22" name="Picture 21" descr="A red circle with a white square with a red circle around it&#10;&#10;Description automatically generated">
            <a:extLst>
              <a:ext uri="{FF2B5EF4-FFF2-40B4-BE49-F238E27FC236}">
                <a16:creationId xmlns:a16="http://schemas.microsoft.com/office/drawing/2014/main" id="{4EF347C0-8683-DF4F-50CC-BF1C20418B67}"/>
              </a:ext>
            </a:extLst>
          </p:cNvPr>
          <p:cNvPicPr>
            <a:picLocks noChangeAspect="1"/>
          </p:cNvPicPr>
          <p:nvPr userDrawn="1"/>
        </p:nvPicPr>
        <p:blipFill>
          <a:blip r:embed="rId7"/>
          <a:stretch>
            <a:fillRect/>
          </a:stretch>
        </p:blipFill>
        <p:spPr>
          <a:xfrm>
            <a:off x="697134" y="2271751"/>
            <a:ext cx="1217240" cy="1217240"/>
          </a:xfrm>
          <a:prstGeom prst="rect">
            <a:avLst/>
          </a:prstGeom>
        </p:spPr>
      </p:pic>
    </p:spTree>
    <p:extLst>
      <p:ext uri="{BB962C8B-B14F-4D97-AF65-F5344CB8AC3E}">
        <p14:creationId xmlns:p14="http://schemas.microsoft.com/office/powerpoint/2010/main" val="2630767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F0EE-A7D9-8C2A-0D45-40E1F823906A}"/>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C7651F2E-E66B-9431-A1CB-992EF5EEBC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5">
            <a:extLst>
              <a:ext uri="{FF2B5EF4-FFF2-40B4-BE49-F238E27FC236}">
                <a16:creationId xmlns:a16="http://schemas.microsoft.com/office/drawing/2014/main" id="{C8A76FA8-9CF7-8B01-FBF1-787FAA29992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
        <p:nvSpPr>
          <p:cNvPr id="10" name="Rectangle 9">
            <a:extLst>
              <a:ext uri="{FF2B5EF4-FFF2-40B4-BE49-F238E27FC236}">
                <a16:creationId xmlns:a16="http://schemas.microsoft.com/office/drawing/2014/main" id="{77D9F798-6FBE-228F-0ED7-D41C0C2E5BC5}"/>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lack and white logo&#10;&#10;Description automatically generated">
            <a:extLst>
              <a:ext uri="{FF2B5EF4-FFF2-40B4-BE49-F238E27FC236}">
                <a16:creationId xmlns:a16="http://schemas.microsoft.com/office/drawing/2014/main" id="{F22326ED-1CE4-B94C-8E1D-7B4FB2D0A530}"/>
              </a:ext>
            </a:extLst>
          </p:cNvPr>
          <p:cNvPicPr>
            <a:picLocks noChangeAspect="1"/>
          </p:cNvPicPr>
          <p:nvPr userDrawn="1"/>
        </p:nvPicPr>
        <p:blipFill>
          <a:blip r:embed="rId2"/>
          <a:stretch>
            <a:fillRect/>
          </a:stretch>
        </p:blipFill>
        <p:spPr>
          <a:xfrm>
            <a:off x="10966158" y="365125"/>
            <a:ext cx="854367" cy="315912"/>
          </a:xfrm>
          <a:prstGeom prst="rect">
            <a:avLst/>
          </a:prstGeom>
        </p:spPr>
      </p:pic>
    </p:spTree>
    <p:extLst>
      <p:ext uri="{BB962C8B-B14F-4D97-AF65-F5344CB8AC3E}">
        <p14:creationId xmlns:p14="http://schemas.microsoft.com/office/powerpoint/2010/main" val="1960544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3B94F21-970E-C53F-0A6C-85616345BCDE}"/>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10" name="Rectangle 9">
            <a:extLst>
              <a:ext uri="{FF2B5EF4-FFF2-40B4-BE49-F238E27FC236}">
                <a16:creationId xmlns:a16="http://schemas.microsoft.com/office/drawing/2014/main" id="{F7FF3D2E-1B72-A191-9983-873CA9F49BEB}"/>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0F827B76-BA33-3275-8C0D-AE4FFC3EF52A}"/>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pic>
        <p:nvPicPr>
          <p:cNvPr id="12" name="Picture 11" descr="A black and white logo&#10;&#10;Description automatically generated">
            <a:extLst>
              <a:ext uri="{FF2B5EF4-FFF2-40B4-BE49-F238E27FC236}">
                <a16:creationId xmlns:a16="http://schemas.microsoft.com/office/drawing/2014/main" id="{0FA71A25-322D-8500-2A6C-0EC48A830CA6}"/>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14" name="Content Placeholder 2">
            <a:extLst>
              <a:ext uri="{FF2B5EF4-FFF2-40B4-BE49-F238E27FC236}">
                <a16:creationId xmlns:a16="http://schemas.microsoft.com/office/drawing/2014/main" id="{F84E02CD-F550-74F1-FBBE-820722AC6872}"/>
              </a:ext>
            </a:extLst>
          </p:cNvPr>
          <p:cNvSpPr>
            <a:spLocks noGrp="1"/>
          </p:cNvSpPr>
          <p:nvPr>
            <p:ph idx="1"/>
          </p:nvPr>
        </p:nvSpPr>
        <p:spPr>
          <a:xfrm>
            <a:off x="370804" y="1825625"/>
            <a:ext cx="558073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Content Placeholder 2">
            <a:extLst>
              <a:ext uri="{FF2B5EF4-FFF2-40B4-BE49-F238E27FC236}">
                <a16:creationId xmlns:a16="http://schemas.microsoft.com/office/drawing/2014/main" id="{077172EC-389A-6BE3-7521-27E31A34B420}"/>
              </a:ext>
            </a:extLst>
          </p:cNvPr>
          <p:cNvSpPr>
            <a:spLocks noGrp="1"/>
          </p:cNvSpPr>
          <p:nvPr>
            <p:ph idx="13"/>
          </p:nvPr>
        </p:nvSpPr>
        <p:spPr>
          <a:xfrm>
            <a:off x="6240464" y="1825625"/>
            <a:ext cx="558073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76731474"/>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31710050-8B4C-C6E4-E24E-FA796DFBA233}"/>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D3876E89-32C0-B04E-C0B9-69983341D949}"/>
              </a:ext>
            </a:extLst>
          </p:cNvPr>
          <p:cNvPicPr>
            <a:picLocks noChangeAspect="1"/>
          </p:cNvPicPr>
          <p:nvPr userDrawn="1"/>
        </p:nvPicPr>
        <p:blipFill>
          <a:blip r:embed="rId2"/>
          <a:stretch>
            <a:fillRect/>
          </a:stretch>
        </p:blipFill>
        <p:spPr>
          <a:xfrm>
            <a:off x="10966158" y="365125"/>
            <a:ext cx="854367" cy="315912"/>
          </a:xfrm>
          <a:prstGeom prst="rect">
            <a:avLst/>
          </a:prstGeom>
        </p:spPr>
      </p:pic>
    </p:spTree>
    <p:extLst>
      <p:ext uri="{BB962C8B-B14F-4D97-AF65-F5344CB8AC3E}">
        <p14:creationId xmlns:p14="http://schemas.microsoft.com/office/powerpoint/2010/main" val="186621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with header and 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BB2CC5-5650-81E0-05A6-C49FC601D0D7}"/>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pic>
        <p:nvPicPr>
          <p:cNvPr id="7" name="Picture 6" descr="A black and white logo&#10;&#10;Description automatically generated">
            <a:extLst>
              <a:ext uri="{FF2B5EF4-FFF2-40B4-BE49-F238E27FC236}">
                <a16:creationId xmlns:a16="http://schemas.microsoft.com/office/drawing/2014/main" id="{D2F0FB62-C211-409B-BC36-CCEAA8DC5F6A}"/>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8" name="Rectangle 7">
            <a:extLst>
              <a:ext uri="{FF2B5EF4-FFF2-40B4-BE49-F238E27FC236}">
                <a16:creationId xmlns:a16="http://schemas.microsoft.com/office/drawing/2014/main" id="{CA864547-02B5-463E-0CFA-642A95F0948E}"/>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6258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BB2CC5-5650-81E0-05A6-C49FC601D0D7}"/>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Tree>
    <p:extLst>
      <p:ext uri="{BB962C8B-B14F-4D97-AF65-F5344CB8AC3E}">
        <p14:creationId xmlns:p14="http://schemas.microsoft.com/office/powerpoint/2010/main" val="274838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 (custom imag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709B058-23F7-58CD-B561-603E52352EB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
        <p:nvSpPr>
          <p:cNvPr id="3" name="Rectangle 2">
            <a:extLst>
              <a:ext uri="{FF2B5EF4-FFF2-40B4-BE49-F238E27FC236}">
                <a16:creationId xmlns:a16="http://schemas.microsoft.com/office/drawing/2014/main" id="{19E78E70-20F7-006B-E86F-FC60409A5614}"/>
              </a:ext>
            </a:extLst>
          </p:cNvPr>
          <p:cNvSpPr/>
          <p:nvPr userDrawn="1"/>
        </p:nvSpPr>
        <p:spPr>
          <a:xfrm>
            <a:off x="0" y="6626"/>
            <a:ext cx="12192000" cy="68513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black background with white text&#10;&#10;Description automatically generated">
            <a:extLst>
              <a:ext uri="{FF2B5EF4-FFF2-40B4-BE49-F238E27FC236}">
                <a16:creationId xmlns:a16="http://schemas.microsoft.com/office/drawing/2014/main" id="{70D50F34-48FB-F7A7-F0CD-836599CD0714}"/>
              </a:ext>
            </a:extLst>
          </p:cNvPr>
          <p:cNvPicPr>
            <a:picLocks noChangeAspect="1"/>
          </p:cNvPicPr>
          <p:nvPr userDrawn="1"/>
        </p:nvPicPr>
        <p:blipFill>
          <a:blip r:embed="rId2"/>
          <a:stretch>
            <a:fillRect/>
          </a:stretch>
        </p:blipFill>
        <p:spPr>
          <a:xfrm>
            <a:off x="430696" y="4420366"/>
            <a:ext cx="5771321" cy="1179086"/>
          </a:xfrm>
          <a:prstGeom prst="rect">
            <a:avLst/>
          </a:prstGeom>
        </p:spPr>
      </p:pic>
      <p:sp>
        <p:nvSpPr>
          <p:cNvPr id="17" name="Text Placeholder 2">
            <a:extLst>
              <a:ext uri="{FF2B5EF4-FFF2-40B4-BE49-F238E27FC236}">
                <a16:creationId xmlns:a16="http://schemas.microsoft.com/office/drawing/2014/main" id="{00A6EF7A-63A4-E791-8ABD-A34819F4CBD1}"/>
              </a:ext>
            </a:extLst>
          </p:cNvPr>
          <p:cNvSpPr>
            <a:spLocks noGrp="1"/>
          </p:cNvSpPr>
          <p:nvPr>
            <p:ph type="body" idx="1" hasCustomPrompt="1"/>
          </p:nvPr>
        </p:nvSpPr>
        <p:spPr>
          <a:xfrm>
            <a:off x="371475" y="5928052"/>
            <a:ext cx="10647708" cy="561648"/>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pic>
        <p:nvPicPr>
          <p:cNvPr id="18" name="Picture 17" descr="A white letter on a black background&#10;&#10;Description automatically generated">
            <a:extLst>
              <a:ext uri="{FF2B5EF4-FFF2-40B4-BE49-F238E27FC236}">
                <a16:creationId xmlns:a16="http://schemas.microsoft.com/office/drawing/2014/main" id="{57E92718-0447-3266-DD7B-A33C19F2603E}"/>
              </a:ext>
            </a:extLst>
          </p:cNvPr>
          <p:cNvPicPr>
            <a:picLocks noChangeAspect="1"/>
          </p:cNvPicPr>
          <p:nvPr userDrawn="1"/>
        </p:nvPicPr>
        <p:blipFill>
          <a:blip r:embed="rId3"/>
          <a:stretch>
            <a:fillRect/>
          </a:stretch>
        </p:blipFill>
        <p:spPr>
          <a:xfrm>
            <a:off x="442011" y="3379028"/>
            <a:ext cx="1711467" cy="633009"/>
          </a:xfrm>
          <a:prstGeom prst="rect">
            <a:avLst/>
          </a:prstGeom>
        </p:spPr>
      </p:pic>
      <p:sp>
        <p:nvSpPr>
          <p:cNvPr id="2" name="Picture Placeholder 1">
            <a:extLst>
              <a:ext uri="{FF2B5EF4-FFF2-40B4-BE49-F238E27FC236}">
                <a16:creationId xmlns:a16="http://schemas.microsoft.com/office/drawing/2014/main" id="{09909171-A776-BC85-C021-792B4B0E87C6}"/>
              </a:ext>
            </a:extLst>
          </p:cNvPr>
          <p:cNvSpPr>
            <a:spLocks noGrp="1"/>
          </p:cNvSpPr>
          <p:nvPr>
            <p:ph type="pic" sz="quarter" idx="10"/>
          </p:nvPr>
        </p:nvSpPr>
        <p:spPr>
          <a:xfrm>
            <a:off x="0" y="0"/>
            <a:ext cx="12192000" cy="6208643"/>
          </a:xfrm>
          <a:custGeom>
            <a:avLst/>
            <a:gdLst>
              <a:gd name="connsiteX0" fmla="*/ 0 w 12192000"/>
              <a:gd name="connsiteY0" fmla="*/ 0 h 6230713"/>
              <a:gd name="connsiteX1" fmla="*/ 12192000 w 12192000"/>
              <a:gd name="connsiteY1" fmla="*/ 0 h 6230713"/>
              <a:gd name="connsiteX2" fmla="*/ 12192000 w 12192000"/>
              <a:gd name="connsiteY2" fmla="*/ 6230713 h 6230713"/>
              <a:gd name="connsiteX3" fmla="*/ 0 w 12192000"/>
              <a:gd name="connsiteY3" fmla="*/ 1791271 h 6230713"/>
            </a:gdLst>
            <a:ahLst/>
            <a:cxnLst>
              <a:cxn ang="0">
                <a:pos x="connsiteX0" y="connsiteY0"/>
              </a:cxn>
              <a:cxn ang="0">
                <a:pos x="connsiteX1" y="connsiteY1"/>
              </a:cxn>
              <a:cxn ang="0">
                <a:pos x="connsiteX2" y="connsiteY2"/>
              </a:cxn>
              <a:cxn ang="0">
                <a:pos x="connsiteX3" y="connsiteY3"/>
              </a:cxn>
            </a:cxnLst>
            <a:rect l="l" t="t" r="r" b="b"/>
            <a:pathLst>
              <a:path w="12192000" h="6230713">
                <a:moveTo>
                  <a:pt x="0" y="0"/>
                </a:moveTo>
                <a:lnTo>
                  <a:pt x="12192000" y="0"/>
                </a:lnTo>
                <a:lnTo>
                  <a:pt x="12192000" y="6230713"/>
                </a:lnTo>
                <a:lnTo>
                  <a:pt x="0" y="179127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50750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3" name="Picture 12" descr="A black background with white text&#10;&#10;Description automatically generated">
            <a:extLst>
              <a:ext uri="{FF2B5EF4-FFF2-40B4-BE49-F238E27FC236}">
                <a16:creationId xmlns:a16="http://schemas.microsoft.com/office/drawing/2014/main" id="{7F858E8F-6633-9B4A-D60D-72036FA1313F}"/>
              </a:ext>
            </a:extLst>
          </p:cNvPr>
          <p:cNvPicPr>
            <a:picLocks noChangeAspect="1"/>
          </p:cNvPicPr>
          <p:nvPr userDrawn="1"/>
        </p:nvPicPr>
        <p:blipFill>
          <a:blip r:embed="rId2"/>
          <a:stretch>
            <a:fillRect/>
          </a:stretch>
        </p:blipFill>
        <p:spPr>
          <a:xfrm>
            <a:off x="442011" y="2757636"/>
            <a:ext cx="6177730" cy="226838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3"/>
          <a:stretch>
            <a:fillRect/>
          </a:stretch>
        </p:blipFill>
        <p:spPr>
          <a:xfrm>
            <a:off x="442011" y="368300"/>
            <a:ext cx="854367" cy="315999"/>
          </a:xfrm>
          <a:prstGeom prst="rect">
            <a:avLst/>
          </a:prstGeom>
        </p:spPr>
      </p:pic>
      <p:pic>
        <p:nvPicPr>
          <p:cNvPr id="4" name="Picture 3" descr="A person working on a machine&#10;&#10;Description automatically generated">
            <a:extLst>
              <a:ext uri="{FF2B5EF4-FFF2-40B4-BE49-F238E27FC236}">
                <a16:creationId xmlns:a16="http://schemas.microsoft.com/office/drawing/2014/main" id="{FE3159A5-D33C-F339-97D9-AD9598F28053}"/>
              </a:ext>
            </a:extLst>
          </p:cNvPr>
          <p:cNvPicPr>
            <a:picLocks noChangeAspect="1"/>
          </p:cNvPicPr>
          <p:nvPr userDrawn="1"/>
        </p:nvPicPr>
        <p:blipFill rotWithShape="1">
          <a:blip r:embed="rId4"/>
          <a:srcRect l="24171" r="35223" b="20461"/>
          <a:stretch/>
        </p:blipFill>
        <p:spPr>
          <a:xfrm>
            <a:off x="7109138" y="0"/>
            <a:ext cx="5082862" cy="6858000"/>
          </a:xfrm>
          <a:prstGeom prst="rect">
            <a:avLst/>
          </a:prstGeom>
        </p:spPr>
      </p:pic>
    </p:spTree>
    <p:extLst>
      <p:ext uri="{BB962C8B-B14F-4D97-AF65-F5344CB8AC3E}">
        <p14:creationId xmlns:p14="http://schemas.microsoft.com/office/powerpoint/2010/main" val="270365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3" name="Picture 12" descr="A black background with white text&#10;&#10;Description automatically generated">
            <a:extLst>
              <a:ext uri="{FF2B5EF4-FFF2-40B4-BE49-F238E27FC236}">
                <a16:creationId xmlns:a16="http://schemas.microsoft.com/office/drawing/2014/main" id="{7F858E8F-6633-9B4A-D60D-72036FA1313F}"/>
              </a:ext>
            </a:extLst>
          </p:cNvPr>
          <p:cNvPicPr>
            <a:picLocks noChangeAspect="1"/>
          </p:cNvPicPr>
          <p:nvPr userDrawn="1"/>
        </p:nvPicPr>
        <p:blipFill>
          <a:blip r:embed="rId2"/>
          <a:stretch>
            <a:fillRect/>
          </a:stretch>
        </p:blipFill>
        <p:spPr>
          <a:xfrm>
            <a:off x="442011" y="2757636"/>
            <a:ext cx="6177730" cy="226838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3"/>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Tree>
    <p:extLst>
      <p:ext uri="{BB962C8B-B14F-4D97-AF65-F5344CB8AC3E}">
        <p14:creationId xmlns:p14="http://schemas.microsoft.com/office/powerpoint/2010/main" val="6532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 RED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2"/>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spTree>
    <p:extLst>
      <p:ext uri="{BB962C8B-B14F-4D97-AF65-F5344CB8AC3E}">
        <p14:creationId xmlns:p14="http://schemas.microsoft.com/office/powerpoint/2010/main" val="234294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 DARK GREY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rgbClr val="FF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2"/>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spTree>
    <p:extLst>
      <p:ext uri="{BB962C8B-B14F-4D97-AF65-F5344CB8AC3E}">
        <p14:creationId xmlns:p14="http://schemas.microsoft.com/office/powerpoint/2010/main" val="200561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 WHITE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rgbClr val="FF0000"/>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5" name="Picture 4" descr="A red and black logo&#10;&#10;Description automatically generated">
            <a:extLst>
              <a:ext uri="{FF2B5EF4-FFF2-40B4-BE49-F238E27FC236}">
                <a16:creationId xmlns:a16="http://schemas.microsoft.com/office/drawing/2014/main" id="{04892470-F12F-BA52-6751-6B3E60611649}"/>
              </a:ext>
            </a:extLst>
          </p:cNvPr>
          <p:cNvPicPr>
            <a:picLocks noChangeAspect="1"/>
          </p:cNvPicPr>
          <p:nvPr userDrawn="1"/>
        </p:nvPicPr>
        <p:blipFill>
          <a:blip r:embed="rId2"/>
          <a:stretch>
            <a:fillRect/>
          </a:stretch>
        </p:blipFill>
        <p:spPr>
          <a:xfrm>
            <a:off x="442011" y="368300"/>
            <a:ext cx="854367" cy="315653"/>
          </a:xfrm>
          <a:prstGeom prst="rect">
            <a:avLst/>
          </a:prstGeom>
        </p:spPr>
      </p:pic>
    </p:spTree>
    <p:extLst>
      <p:ext uri="{BB962C8B-B14F-4D97-AF65-F5344CB8AC3E}">
        <p14:creationId xmlns:p14="http://schemas.microsoft.com/office/powerpoint/2010/main" val="75649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D RED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F7AB7-AA3D-E512-0614-B948776165A1}"/>
              </a:ext>
            </a:extLst>
          </p:cNvPr>
          <p:cNvSpPr/>
          <p:nvPr userDrawn="1"/>
        </p:nvSpPr>
        <p:spPr>
          <a:xfrm>
            <a:off x="0" y="0"/>
            <a:ext cx="12192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lvl1pPr>
              <a:defRPr>
                <a:solidFill>
                  <a:schemeClr val="bg1"/>
                </a:solidFill>
              </a:defRPr>
            </a:lvl1pPr>
          </a:lstStyle>
          <a:p>
            <a:fld id="{EF91B0BD-71BF-8941-96B6-B0EE7EF76AA2}" type="slidenum">
              <a:rPr lang="en-GB" smtClean="0"/>
              <a:pPr/>
              <a:t>‹#›</a:t>
            </a:fld>
            <a:endParaRPr lang="en-GB" dirty="0"/>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7" name="Picture 6" descr="A white letter on a black background&#10;&#10;Description automatically generated">
            <a:extLst>
              <a:ext uri="{FF2B5EF4-FFF2-40B4-BE49-F238E27FC236}">
                <a16:creationId xmlns:a16="http://schemas.microsoft.com/office/drawing/2014/main" id="{1DD6285F-FDDC-8711-2E52-5E083D872ED4}"/>
              </a:ext>
            </a:extLst>
          </p:cNvPr>
          <p:cNvPicPr>
            <a:picLocks noChangeAspect="1"/>
          </p:cNvPicPr>
          <p:nvPr userDrawn="1"/>
        </p:nvPicPr>
        <p:blipFill>
          <a:blip r:embed="rId2"/>
          <a:stretch>
            <a:fillRect/>
          </a:stretch>
        </p:blipFill>
        <p:spPr>
          <a:xfrm>
            <a:off x="442011" y="368300"/>
            <a:ext cx="854367" cy="315999"/>
          </a:xfrm>
          <a:prstGeom prst="rect">
            <a:avLst/>
          </a:prstGeom>
        </p:spPr>
      </p:pic>
      <p:cxnSp>
        <p:nvCxnSpPr>
          <p:cNvPr id="8" name="Straight Connector 7">
            <a:extLst>
              <a:ext uri="{FF2B5EF4-FFF2-40B4-BE49-F238E27FC236}">
                <a16:creationId xmlns:a16="http://schemas.microsoft.com/office/drawing/2014/main" id="{17F7FCB3-636D-F202-0C33-0562DECFA42B}"/>
              </a:ext>
            </a:extLst>
          </p:cNvPr>
          <p:cNvCxnSpPr>
            <a:cxnSpLocks/>
          </p:cNvCxnSpPr>
          <p:nvPr userDrawn="1"/>
        </p:nvCxnSpPr>
        <p:spPr>
          <a:xfrm>
            <a:off x="1777285" y="6600425"/>
            <a:ext cx="958832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8E9107-FBAA-FCA5-2A18-574EA13479C0}"/>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chemeClr val="bg1"/>
                </a:solidFill>
                <a:latin typeface="Roboto" panose="02000000000000000000" pitchFamily="2" charset="0"/>
                <a:ea typeface="Roboto" panose="02000000000000000000" pitchFamily="2" charset="0"/>
              </a:rPr>
              <a:t>AKW</a:t>
            </a:r>
          </a:p>
          <a:p>
            <a:r>
              <a:rPr lang="en-GB" sz="1050" b="0" i="0" dirty="0">
                <a:solidFill>
                  <a:schemeClr val="bg1"/>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117111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D DARK GREY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F7AB7-AA3D-E512-0614-B948776165A1}"/>
              </a:ext>
            </a:extLst>
          </p:cNvPr>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rgbClr val="FF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lvl1pPr>
              <a:defRPr>
                <a:solidFill>
                  <a:schemeClr val="bg1"/>
                </a:solidFill>
              </a:defRPr>
            </a:lvl1pPr>
          </a:lstStyle>
          <a:p>
            <a:fld id="{EF91B0BD-71BF-8941-96B6-B0EE7EF76AA2}" type="slidenum">
              <a:rPr lang="en-GB" smtClean="0"/>
              <a:pPr/>
              <a:t>‹#›</a:t>
            </a:fld>
            <a:endParaRPr lang="en-GB" dirty="0"/>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7" name="Picture 6" descr="A white letter on a black background&#10;&#10;Description automatically generated">
            <a:extLst>
              <a:ext uri="{FF2B5EF4-FFF2-40B4-BE49-F238E27FC236}">
                <a16:creationId xmlns:a16="http://schemas.microsoft.com/office/drawing/2014/main" id="{1DD6285F-FDDC-8711-2E52-5E083D872ED4}"/>
              </a:ext>
            </a:extLst>
          </p:cNvPr>
          <p:cNvPicPr>
            <a:picLocks noChangeAspect="1"/>
          </p:cNvPicPr>
          <p:nvPr userDrawn="1"/>
        </p:nvPicPr>
        <p:blipFill>
          <a:blip r:embed="rId2"/>
          <a:stretch>
            <a:fillRect/>
          </a:stretch>
        </p:blipFill>
        <p:spPr>
          <a:xfrm>
            <a:off x="442011" y="368300"/>
            <a:ext cx="854367" cy="315999"/>
          </a:xfrm>
          <a:prstGeom prst="rect">
            <a:avLst/>
          </a:prstGeom>
        </p:spPr>
      </p:pic>
      <p:cxnSp>
        <p:nvCxnSpPr>
          <p:cNvPr id="8" name="Straight Connector 7">
            <a:extLst>
              <a:ext uri="{FF2B5EF4-FFF2-40B4-BE49-F238E27FC236}">
                <a16:creationId xmlns:a16="http://schemas.microsoft.com/office/drawing/2014/main" id="{17F7FCB3-636D-F202-0C33-0562DECFA42B}"/>
              </a:ext>
            </a:extLst>
          </p:cNvPr>
          <p:cNvCxnSpPr>
            <a:cxnSpLocks/>
          </p:cNvCxnSpPr>
          <p:nvPr userDrawn="1"/>
        </p:nvCxnSpPr>
        <p:spPr>
          <a:xfrm>
            <a:off x="1777285" y="6600425"/>
            <a:ext cx="958832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8E9107-FBAA-FCA5-2A18-574EA13479C0}"/>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rgbClr val="FF0000"/>
                </a:solidFill>
                <a:latin typeface="Roboto" panose="02000000000000000000" pitchFamily="2" charset="0"/>
                <a:ea typeface="Roboto" panose="02000000000000000000" pitchFamily="2" charset="0"/>
              </a:rPr>
              <a:t>AKW</a:t>
            </a:r>
          </a:p>
          <a:p>
            <a:r>
              <a:rPr lang="en-GB" sz="1050" b="0" i="0" dirty="0">
                <a:solidFill>
                  <a:schemeClr val="bg1"/>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61354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13398-0B4E-6F0F-8492-4DE1B7A9BE8E}"/>
              </a:ext>
            </a:extLst>
          </p:cNvPr>
          <p:cNvSpPr>
            <a:spLocks noGrp="1"/>
          </p:cNvSpPr>
          <p:nvPr>
            <p:ph type="title"/>
          </p:nvPr>
        </p:nvSpPr>
        <p:spPr>
          <a:xfrm>
            <a:off x="370804" y="365125"/>
            <a:ext cx="11450392"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763C44B-2B83-1260-56B3-FDE98A15F548}"/>
              </a:ext>
            </a:extLst>
          </p:cNvPr>
          <p:cNvSpPr>
            <a:spLocks noGrp="1"/>
          </p:cNvSpPr>
          <p:nvPr>
            <p:ph type="body" idx="1"/>
          </p:nvPr>
        </p:nvSpPr>
        <p:spPr>
          <a:xfrm>
            <a:off x="370804" y="1825625"/>
            <a:ext cx="1145039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5319C13-A671-7B7C-C9E4-0EBA766D960E}"/>
              </a:ext>
            </a:extLst>
          </p:cNvPr>
          <p:cNvSpPr>
            <a:spLocks noGrp="1"/>
          </p:cNvSpPr>
          <p:nvPr>
            <p:ph type="sldNum" sz="quarter" idx="4"/>
          </p:nvPr>
        </p:nvSpPr>
        <p:spPr>
          <a:xfrm>
            <a:off x="11255464" y="6267114"/>
            <a:ext cx="565061" cy="442224"/>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cxnSp>
        <p:nvCxnSpPr>
          <p:cNvPr id="8" name="Straight Connector 7">
            <a:extLst>
              <a:ext uri="{FF2B5EF4-FFF2-40B4-BE49-F238E27FC236}">
                <a16:creationId xmlns:a16="http://schemas.microsoft.com/office/drawing/2014/main" id="{1CDF3B8F-7F90-EB55-96DB-B55F5E93F711}"/>
              </a:ext>
            </a:extLst>
          </p:cNvPr>
          <p:cNvCxnSpPr>
            <a:cxnSpLocks/>
          </p:cNvCxnSpPr>
          <p:nvPr userDrawn="1"/>
        </p:nvCxnSpPr>
        <p:spPr>
          <a:xfrm>
            <a:off x="1777285" y="6600425"/>
            <a:ext cx="958832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89678A8-E166-104B-C535-49A748ED9CA3}"/>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rgbClr val="FF0000"/>
                </a:solidFill>
                <a:latin typeface="Roboto" panose="02000000000000000000" pitchFamily="2" charset="0"/>
                <a:ea typeface="Roboto" panose="02000000000000000000" pitchFamily="2" charset="0"/>
              </a:rPr>
              <a:t>AKW</a:t>
            </a:r>
          </a:p>
          <a:p>
            <a:r>
              <a:rPr lang="en-GB" sz="1050" b="0" i="0" dirty="0">
                <a:solidFill>
                  <a:schemeClr val="tx1">
                    <a:lumMod val="75000"/>
                    <a:lumOff val="25000"/>
                  </a:schemeClr>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316981427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51" r:id="rId4"/>
    <p:sldLayoutId id="2147483661" r:id="rId5"/>
    <p:sldLayoutId id="2147483662" r:id="rId6"/>
    <p:sldLayoutId id="2147483663" r:id="rId7"/>
    <p:sldLayoutId id="2147483667" r:id="rId8"/>
    <p:sldLayoutId id="2147483664" r:id="rId9"/>
    <p:sldLayoutId id="2147483666" r:id="rId10"/>
    <p:sldLayoutId id="2147483656" r:id="rId11"/>
    <p:sldLayoutId id="2147483657" r:id="rId12"/>
    <p:sldLayoutId id="2147483650" r:id="rId13"/>
    <p:sldLayoutId id="2147483652" r:id="rId14"/>
    <p:sldLayoutId id="2147483654" r:id="rId15"/>
    <p:sldLayoutId id="2147483655" r:id="rId16"/>
    <p:sldLayoutId id="2147483658" r:id="rId17"/>
  </p:sldLayoutIdLst>
  <p:hf hdr="0" ftr="0" dt="0"/>
  <p:txStyles>
    <p:titleStyle>
      <a:lvl1pPr algn="l" defTabSz="914400" rtl="0" eaLnBrk="1" latinLnBrk="0" hangingPunct="1">
        <a:lnSpc>
          <a:spcPct val="90000"/>
        </a:lnSpc>
        <a:spcBef>
          <a:spcPct val="0"/>
        </a:spcBef>
        <a:buNone/>
        <a:defRPr sz="3600" kern="1200">
          <a:solidFill>
            <a:schemeClr val="tx1">
              <a:lumMod val="75000"/>
              <a:lumOff val="25000"/>
            </a:schemeClr>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7446" userDrawn="1">
          <p15:clr>
            <a:srgbClr val="F26B43"/>
          </p15:clr>
        </p15:guide>
        <p15:guide id="3" pos="234" userDrawn="1">
          <p15:clr>
            <a:srgbClr val="F26B43"/>
          </p15:clr>
        </p15:guide>
        <p15:guide id="4"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www.akw-ltd.co.uk/clinical-hub" TargetMode="External"/><Relationship Id="rId7"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396B75-4C2E-B5DF-29E0-630AE47482BD}"/>
              </a:ext>
            </a:extLst>
          </p:cNvPr>
          <p:cNvSpPr>
            <a:spLocks noGrp="1"/>
          </p:cNvSpPr>
          <p:nvPr>
            <p:ph type="body" idx="1"/>
          </p:nvPr>
        </p:nvSpPr>
        <p:spPr/>
        <p:txBody>
          <a:bodyPr/>
          <a:lstStyle/>
          <a:p>
            <a:r>
              <a:rPr lang="en-GB" b="1" dirty="0"/>
              <a:t>CREATING SAFE, ACCESSIBLE SPACES TO SUPPORT INDEPENDENT LIVING</a:t>
            </a:r>
          </a:p>
          <a:p>
            <a:endParaRPr lang="en-GB" b="1" dirty="0"/>
          </a:p>
        </p:txBody>
      </p:sp>
      <p:sp>
        <p:nvSpPr>
          <p:cNvPr id="3" name="Slide Number Placeholder 2">
            <a:extLst>
              <a:ext uri="{FF2B5EF4-FFF2-40B4-BE49-F238E27FC236}">
                <a16:creationId xmlns:a16="http://schemas.microsoft.com/office/drawing/2014/main" id="{7B0B983C-C14C-EAFE-8461-714866D06ED5}"/>
              </a:ext>
            </a:extLst>
          </p:cNvPr>
          <p:cNvSpPr>
            <a:spLocks noGrp="1"/>
          </p:cNvSpPr>
          <p:nvPr>
            <p:ph type="sldNum" sz="quarter" idx="12"/>
          </p:nvPr>
        </p:nvSpPr>
        <p:spPr/>
        <p:txBody>
          <a:bodyPr/>
          <a:lstStyle/>
          <a:p>
            <a:fld id="{EF91B0BD-71BF-8941-96B6-B0EE7EF76AA2}" type="slidenum">
              <a:rPr lang="en-GB" smtClean="0"/>
              <a:t>1</a:t>
            </a:fld>
            <a:endParaRPr lang="en-GB"/>
          </a:p>
        </p:txBody>
      </p:sp>
      <p:pic>
        <p:nvPicPr>
          <p:cNvPr id="8" name="Picture Placeholder 7" descr="A person in a wheelchair in a kitchen&#10;&#10;AI-generated content may be incorrect.">
            <a:extLst>
              <a:ext uri="{FF2B5EF4-FFF2-40B4-BE49-F238E27FC236}">
                <a16:creationId xmlns:a16="http://schemas.microsoft.com/office/drawing/2014/main" id="{8D207AD3-C61C-E1C2-411D-20C2C2BE5937}"/>
              </a:ext>
            </a:extLst>
          </p:cNvPr>
          <p:cNvPicPr>
            <a:picLocks noGrp="1" noChangeAspect="1"/>
          </p:cNvPicPr>
          <p:nvPr>
            <p:ph type="pic" sz="quarter" idx="13"/>
          </p:nvPr>
        </p:nvPicPr>
        <p:blipFill>
          <a:blip r:embed="rId2"/>
          <a:srcRect l="247" r="247"/>
          <a:stretch>
            <a:fillRect/>
          </a:stretch>
        </p:blipFill>
        <p:spPr/>
      </p:pic>
      <p:sp>
        <p:nvSpPr>
          <p:cNvPr id="5" name="Title 4">
            <a:extLst>
              <a:ext uri="{FF2B5EF4-FFF2-40B4-BE49-F238E27FC236}">
                <a16:creationId xmlns:a16="http://schemas.microsoft.com/office/drawing/2014/main" id="{928CC1B4-D124-827D-9BCF-CA9F2BFCD2BF}"/>
              </a:ext>
            </a:extLst>
          </p:cNvPr>
          <p:cNvSpPr>
            <a:spLocks noGrp="1"/>
          </p:cNvSpPr>
          <p:nvPr>
            <p:ph type="title"/>
          </p:nvPr>
        </p:nvSpPr>
        <p:spPr>
          <a:xfrm>
            <a:off x="371474" y="1858297"/>
            <a:ext cx="6505843" cy="3451122"/>
          </a:xfrm>
        </p:spPr>
        <p:txBody>
          <a:bodyPr>
            <a:normAutofit fontScale="90000"/>
          </a:bodyPr>
          <a:lstStyle/>
          <a:p>
            <a:r>
              <a:rPr lang="en-GB" dirty="0">
                <a:ln w="19050">
                  <a:solidFill>
                    <a:schemeClr val="bg1"/>
                  </a:solidFill>
                </a:ln>
              </a:rPr>
              <a:t>INCLUSIVE DESIGN: </a:t>
            </a:r>
            <a:r>
              <a:rPr lang="en-GB" dirty="0">
                <a:solidFill>
                  <a:schemeClr val="bg1"/>
                </a:solidFill>
              </a:rPr>
              <a:t>WHEELCHAIR ACCESSIBLE BATHROOMS &amp; KITCHENS</a:t>
            </a:r>
          </a:p>
        </p:txBody>
      </p:sp>
    </p:spTree>
    <p:extLst>
      <p:ext uri="{BB962C8B-B14F-4D97-AF65-F5344CB8AC3E}">
        <p14:creationId xmlns:p14="http://schemas.microsoft.com/office/powerpoint/2010/main" val="3953047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550A8-4193-6AEB-11A3-FE2BF6D31F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8841C8-D506-4877-C92E-EC9BA2D2EB6C}"/>
              </a:ext>
            </a:extLst>
          </p:cNvPr>
          <p:cNvSpPr>
            <a:spLocks noGrp="1"/>
          </p:cNvSpPr>
          <p:nvPr>
            <p:ph type="title"/>
          </p:nvPr>
        </p:nvSpPr>
        <p:spPr>
          <a:xfrm>
            <a:off x="370804" y="1"/>
            <a:ext cx="9284473" cy="1056068"/>
          </a:xfrm>
        </p:spPr>
        <p:txBody>
          <a:bodyPr>
            <a:normAutofit/>
          </a:bodyPr>
          <a:lstStyle/>
          <a:p>
            <a:r>
              <a:rPr lang="en-GB" dirty="0"/>
              <a:t>KEY CONSIDERATIONS</a:t>
            </a:r>
          </a:p>
        </p:txBody>
      </p:sp>
      <p:sp>
        <p:nvSpPr>
          <p:cNvPr id="5" name="Content Placeholder 4">
            <a:extLst>
              <a:ext uri="{FF2B5EF4-FFF2-40B4-BE49-F238E27FC236}">
                <a16:creationId xmlns:a16="http://schemas.microsoft.com/office/drawing/2014/main" id="{5BBBF27A-2863-CD5D-71F8-71030959A20C}"/>
              </a:ext>
            </a:extLst>
          </p:cNvPr>
          <p:cNvSpPr>
            <a:spLocks noGrp="1"/>
          </p:cNvSpPr>
          <p:nvPr>
            <p:ph idx="1"/>
          </p:nvPr>
        </p:nvSpPr>
        <p:spPr>
          <a:xfrm>
            <a:off x="370804" y="1445342"/>
            <a:ext cx="3847235" cy="3903406"/>
          </a:xfrm>
        </p:spPr>
        <p:txBody>
          <a:bodyPr>
            <a:normAutofit fontScale="92500" lnSpcReduction="10000"/>
          </a:bodyPr>
          <a:lstStyle/>
          <a:p>
            <a:pPr marL="0" indent="0">
              <a:buNone/>
            </a:pPr>
            <a:r>
              <a:rPr lang="en-GB" b="1" dirty="0">
                <a:solidFill>
                  <a:srgbClr val="FF0000"/>
                </a:solidFill>
              </a:rPr>
              <a:t>LAYOUT - BUILDING REGULATIONS ADM </a:t>
            </a:r>
          </a:p>
          <a:p>
            <a:pPr marL="0" indent="0">
              <a:buNone/>
            </a:pPr>
            <a:r>
              <a:rPr lang="en-US" dirty="0">
                <a:cs typeface="Roboto" panose="02000000000000000000" pitchFamily="2" charset="0"/>
              </a:rPr>
              <a:t>The image opposite is an example of a compliant bathroom floor plan.  </a:t>
            </a:r>
          </a:p>
          <a:p>
            <a:pPr marL="0" indent="0">
              <a:buNone/>
            </a:pPr>
            <a:r>
              <a:rPr lang="en-US" dirty="0">
                <a:cs typeface="Roboto" panose="02000000000000000000" pitchFamily="2" charset="0"/>
              </a:rPr>
              <a:t>However, consider that the regulations are based on the minimum standard, and that recent research reflects that this remains inadequate for the majority of wheelchair or mobility aid users.</a:t>
            </a:r>
          </a:p>
          <a:p>
            <a:endParaRPr lang="en-GB" dirty="0"/>
          </a:p>
        </p:txBody>
      </p:sp>
      <p:sp>
        <p:nvSpPr>
          <p:cNvPr id="3" name="Slide Number Placeholder 2">
            <a:extLst>
              <a:ext uri="{FF2B5EF4-FFF2-40B4-BE49-F238E27FC236}">
                <a16:creationId xmlns:a16="http://schemas.microsoft.com/office/drawing/2014/main" id="{4441D923-4D0C-108D-323D-E281E07F085B}"/>
              </a:ext>
            </a:extLst>
          </p:cNvPr>
          <p:cNvSpPr>
            <a:spLocks noGrp="1"/>
          </p:cNvSpPr>
          <p:nvPr>
            <p:ph type="sldNum" sz="quarter" idx="4"/>
          </p:nvPr>
        </p:nvSpPr>
        <p:spPr/>
        <p:txBody>
          <a:bodyPr/>
          <a:lstStyle/>
          <a:p>
            <a:fld id="{EF91B0BD-71BF-8941-96B6-B0EE7EF76AA2}" type="slidenum">
              <a:rPr lang="en-GB" smtClean="0"/>
              <a:pPr/>
              <a:t>10</a:t>
            </a:fld>
            <a:endParaRPr lang="en-GB" dirty="0"/>
          </a:p>
        </p:txBody>
      </p:sp>
      <p:pic>
        <p:nvPicPr>
          <p:cNvPr id="2" name="Picture 1">
            <a:extLst>
              <a:ext uri="{FF2B5EF4-FFF2-40B4-BE49-F238E27FC236}">
                <a16:creationId xmlns:a16="http://schemas.microsoft.com/office/drawing/2014/main" id="{FCDB75CE-EA88-C497-B44A-370710FE3576}"/>
              </a:ext>
            </a:extLst>
          </p:cNvPr>
          <p:cNvPicPr>
            <a:picLocks noChangeAspect="1"/>
          </p:cNvPicPr>
          <p:nvPr/>
        </p:nvPicPr>
        <p:blipFill>
          <a:blip r:embed="rId2"/>
          <a:stretch>
            <a:fillRect/>
          </a:stretch>
        </p:blipFill>
        <p:spPr>
          <a:xfrm>
            <a:off x="4601498" y="1298111"/>
            <a:ext cx="7219028" cy="4689734"/>
          </a:xfrm>
          <a:prstGeom prst="rect">
            <a:avLst/>
          </a:prstGeom>
        </p:spPr>
      </p:pic>
    </p:spTree>
    <p:extLst>
      <p:ext uri="{BB962C8B-B14F-4D97-AF65-F5344CB8AC3E}">
        <p14:creationId xmlns:p14="http://schemas.microsoft.com/office/powerpoint/2010/main" val="372484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0FBB23-45D4-456C-5ADF-FAA513FBCA74}"/>
              </a:ext>
            </a:extLst>
          </p:cNvPr>
          <p:cNvSpPr>
            <a:spLocks noGrp="1"/>
          </p:cNvSpPr>
          <p:nvPr>
            <p:ph type="body" idx="1"/>
          </p:nvPr>
        </p:nvSpPr>
        <p:spPr/>
        <p:txBody>
          <a:bodyPr/>
          <a:lstStyle/>
          <a:p>
            <a:r>
              <a:rPr lang="en-GB" b="1" dirty="0"/>
              <a:t>WHY IS IT SO IMPORTANT?</a:t>
            </a:r>
          </a:p>
        </p:txBody>
      </p:sp>
      <p:sp>
        <p:nvSpPr>
          <p:cNvPr id="3" name="Slide Number Placeholder 2">
            <a:extLst>
              <a:ext uri="{FF2B5EF4-FFF2-40B4-BE49-F238E27FC236}">
                <a16:creationId xmlns:a16="http://schemas.microsoft.com/office/drawing/2014/main" id="{9266B8FB-5B30-B640-75CB-A8291E09077F}"/>
              </a:ext>
            </a:extLst>
          </p:cNvPr>
          <p:cNvSpPr>
            <a:spLocks noGrp="1"/>
          </p:cNvSpPr>
          <p:nvPr>
            <p:ph type="sldNum" sz="quarter" idx="12"/>
          </p:nvPr>
        </p:nvSpPr>
        <p:spPr/>
        <p:txBody>
          <a:bodyPr/>
          <a:lstStyle/>
          <a:p>
            <a:fld id="{EF91B0BD-71BF-8941-96B6-B0EE7EF76AA2}" type="slidenum">
              <a:rPr lang="en-GB" smtClean="0"/>
              <a:pPr/>
              <a:t>11</a:t>
            </a:fld>
            <a:endParaRPr lang="en-GB" dirty="0"/>
          </a:p>
        </p:txBody>
      </p:sp>
      <p:pic>
        <p:nvPicPr>
          <p:cNvPr id="7" name="Picture Placeholder 6" descr="A kitchen with blue cabinets and a wood floor&#10;&#10;AI-generated content may be incorrect.">
            <a:extLst>
              <a:ext uri="{FF2B5EF4-FFF2-40B4-BE49-F238E27FC236}">
                <a16:creationId xmlns:a16="http://schemas.microsoft.com/office/drawing/2014/main" id="{A46B0A75-A377-2772-1719-509E85A9434D}"/>
              </a:ext>
            </a:extLst>
          </p:cNvPr>
          <p:cNvPicPr>
            <a:picLocks noGrp="1" noChangeAspect="1"/>
          </p:cNvPicPr>
          <p:nvPr>
            <p:ph type="pic" sz="quarter" idx="13"/>
          </p:nvPr>
        </p:nvPicPr>
        <p:blipFill>
          <a:blip r:embed="rId2"/>
          <a:srcRect l="24298" r="23284"/>
          <a:stretch>
            <a:fillRect/>
          </a:stretch>
        </p:blipFill>
        <p:spPr>
          <a:xfrm>
            <a:off x="7109138" y="0"/>
            <a:ext cx="5082861" cy="6858000"/>
          </a:xfrm>
        </p:spPr>
      </p:pic>
      <p:sp>
        <p:nvSpPr>
          <p:cNvPr id="4" name="Title 3">
            <a:extLst>
              <a:ext uri="{FF2B5EF4-FFF2-40B4-BE49-F238E27FC236}">
                <a16:creationId xmlns:a16="http://schemas.microsoft.com/office/drawing/2014/main" id="{E5D74B62-02FB-E149-FC3B-E195CDDC3833}"/>
              </a:ext>
            </a:extLst>
          </p:cNvPr>
          <p:cNvSpPr>
            <a:spLocks noGrp="1"/>
          </p:cNvSpPr>
          <p:nvPr>
            <p:ph type="title"/>
          </p:nvPr>
        </p:nvSpPr>
        <p:spPr/>
        <p:txBody>
          <a:bodyPr>
            <a:normAutofit fontScale="90000"/>
          </a:bodyPr>
          <a:lstStyle/>
          <a:p>
            <a:r>
              <a:rPr lang="en-GB" dirty="0">
                <a:solidFill>
                  <a:srgbClr val="FF0000"/>
                </a:solidFill>
              </a:rPr>
              <a:t>WHEELCHAIR ACCESSIBLE KITCHENS</a:t>
            </a:r>
          </a:p>
        </p:txBody>
      </p:sp>
    </p:spTree>
    <p:extLst>
      <p:ext uri="{BB962C8B-B14F-4D97-AF65-F5344CB8AC3E}">
        <p14:creationId xmlns:p14="http://schemas.microsoft.com/office/powerpoint/2010/main" val="1152778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841FB-342E-F628-7D24-5D0B4AEE269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6A49D3-905E-58EF-DA4B-0B7C074922A1}"/>
              </a:ext>
            </a:extLst>
          </p:cNvPr>
          <p:cNvSpPr>
            <a:spLocks noGrp="1"/>
          </p:cNvSpPr>
          <p:nvPr>
            <p:ph type="sldNum" sz="quarter" idx="12"/>
          </p:nvPr>
        </p:nvSpPr>
        <p:spPr/>
        <p:txBody>
          <a:bodyPr/>
          <a:lstStyle/>
          <a:p>
            <a:fld id="{EF91B0BD-71BF-8941-96B6-B0EE7EF76AA2}" type="slidenum">
              <a:rPr lang="en-GB" smtClean="0"/>
              <a:t>12</a:t>
            </a:fld>
            <a:endParaRPr lang="en-GB"/>
          </a:p>
        </p:txBody>
      </p:sp>
      <p:sp>
        <p:nvSpPr>
          <p:cNvPr id="5" name="Title 4">
            <a:extLst>
              <a:ext uri="{FF2B5EF4-FFF2-40B4-BE49-F238E27FC236}">
                <a16:creationId xmlns:a16="http://schemas.microsoft.com/office/drawing/2014/main" id="{4D65A8E0-3BED-6109-9C41-EB290CF2CEA8}"/>
              </a:ext>
            </a:extLst>
          </p:cNvPr>
          <p:cNvSpPr>
            <a:spLocks noGrp="1"/>
          </p:cNvSpPr>
          <p:nvPr>
            <p:ph type="title"/>
          </p:nvPr>
        </p:nvSpPr>
        <p:spPr>
          <a:xfrm>
            <a:off x="505070" y="1307690"/>
            <a:ext cx="6760969" cy="4330318"/>
          </a:xfrm>
        </p:spPr>
        <p:txBody>
          <a:bodyPr>
            <a:noAutofit/>
          </a:bodyPr>
          <a:lstStyle/>
          <a:p>
            <a:r>
              <a:rPr lang="en-GB" sz="3200" dirty="0">
                <a:ln w="12700">
                  <a:noFill/>
                </a:ln>
                <a:solidFill>
                  <a:schemeClr val="tx1">
                    <a:lumMod val="95000"/>
                    <a:lumOff val="5000"/>
                  </a:schemeClr>
                </a:solidFill>
              </a:rPr>
              <a:t>Described as the </a:t>
            </a:r>
            <a:r>
              <a:rPr lang="en-GB" sz="3200" dirty="0">
                <a:ln w="12700">
                  <a:noFill/>
                </a:ln>
                <a:solidFill>
                  <a:srgbClr val="FF0000"/>
                </a:solidFill>
              </a:rPr>
              <a:t>‘hub of the home’, </a:t>
            </a:r>
            <a:r>
              <a:rPr lang="en-GB" sz="3200" dirty="0">
                <a:ln w="12700">
                  <a:noFill/>
                </a:ln>
                <a:solidFill>
                  <a:schemeClr val="tx1">
                    <a:lumMod val="95000"/>
                    <a:lumOff val="5000"/>
                  </a:schemeClr>
                </a:solidFill>
              </a:rPr>
              <a:t>the kitchen is often overlooked in prioritisation of other rooms.  </a:t>
            </a:r>
            <a:br>
              <a:rPr lang="en-GB" sz="3200" dirty="0">
                <a:ln w="12700">
                  <a:noFill/>
                </a:ln>
                <a:solidFill>
                  <a:schemeClr val="tx1">
                    <a:lumMod val="95000"/>
                    <a:lumOff val="5000"/>
                  </a:schemeClr>
                </a:solidFill>
              </a:rPr>
            </a:br>
            <a:br>
              <a:rPr lang="en-GB" sz="3200" dirty="0">
                <a:ln w="12700">
                  <a:noFill/>
                </a:ln>
                <a:solidFill>
                  <a:schemeClr val="tx1">
                    <a:lumMod val="95000"/>
                    <a:lumOff val="5000"/>
                  </a:schemeClr>
                </a:solidFill>
              </a:rPr>
            </a:br>
            <a:r>
              <a:rPr lang="en-GB" sz="3200" dirty="0">
                <a:ln w="12700">
                  <a:noFill/>
                </a:ln>
                <a:solidFill>
                  <a:schemeClr val="tx1">
                    <a:lumMod val="95000"/>
                    <a:lumOff val="5000"/>
                  </a:schemeClr>
                </a:solidFill>
              </a:rPr>
              <a:t>However, as an integral space for necessary functioning, family contact and social interaction, the kitchen should be given the same importance as the bathroom.</a:t>
            </a:r>
          </a:p>
        </p:txBody>
      </p:sp>
      <p:pic>
        <p:nvPicPr>
          <p:cNvPr id="4" name="Picture 3" descr="A kitchen with a blue refrigerator&#10;&#10;AI-generated content may be incorrect.">
            <a:extLst>
              <a:ext uri="{FF2B5EF4-FFF2-40B4-BE49-F238E27FC236}">
                <a16:creationId xmlns:a16="http://schemas.microsoft.com/office/drawing/2014/main" id="{D834AEAA-379C-11C8-6C6A-A4B9E82FBD5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350831" y="1730477"/>
            <a:ext cx="4336099" cy="3907531"/>
          </a:xfrm>
          <a:prstGeom prst="rect">
            <a:avLst/>
          </a:prstGeom>
        </p:spPr>
      </p:pic>
    </p:spTree>
    <p:extLst>
      <p:ext uri="{BB962C8B-B14F-4D97-AF65-F5344CB8AC3E}">
        <p14:creationId xmlns:p14="http://schemas.microsoft.com/office/powerpoint/2010/main" val="2238164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0808A-F3EB-0441-2FBD-7CDCA58B9E6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0B9407-9378-A435-22ED-778E9C85DC29}"/>
              </a:ext>
            </a:extLst>
          </p:cNvPr>
          <p:cNvSpPr>
            <a:spLocks noGrp="1"/>
          </p:cNvSpPr>
          <p:nvPr>
            <p:ph type="title"/>
          </p:nvPr>
        </p:nvSpPr>
        <p:spPr/>
        <p:txBody>
          <a:bodyPr>
            <a:noAutofit/>
          </a:bodyPr>
          <a:lstStyle/>
          <a:p>
            <a:r>
              <a:rPr lang="en-GB" sz="4000" dirty="0"/>
              <a:t>WHEELCHAIR ACCESSIBLE KITCHENS</a:t>
            </a:r>
          </a:p>
        </p:txBody>
      </p:sp>
      <p:sp>
        <p:nvSpPr>
          <p:cNvPr id="7" name="Content Placeholder 6">
            <a:extLst>
              <a:ext uri="{FF2B5EF4-FFF2-40B4-BE49-F238E27FC236}">
                <a16:creationId xmlns:a16="http://schemas.microsoft.com/office/drawing/2014/main" id="{EA41319A-7495-4471-11A5-F38B3A04EA95}"/>
              </a:ext>
            </a:extLst>
          </p:cNvPr>
          <p:cNvSpPr>
            <a:spLocks noGrp="1"/>
          </p:cNvSpPr>
          <p:nvPr>
            <p:ph idx="1"/>
          </p:nvPr>
        </p:nvSpPr>
        <p:spPr>
          <a:xfrm>
            <a:off x="370804" y="1828799"/>
            <a:ext cx="5941506" cy="3624721"/>
          </a:xfrm>
        </p:spPr>
        <p:txBody>
          <a:bodyPr>
            <a:normAutofit fontScale="92500" lnSpcReduction="20000"/>
          </a:bodyPr>
          <a:lstStyle/>
          <a:p>
            <a:pPr marL="0" indent="0">
              <a:buNone/>
            </a:pPr>
            <a:r>
              <a:rPr lang="en-GB" b="1" dirty="0">
                <a:solidFill>
                  <a:srgbClr val="FF0000"/>
                </a:solidFill>
              </a:rPr>
              <a:t>In a domestic kitchen, it’s important to consider some key questions:</a:t>
            </a:r>
          </a:p>
          <a:p>
            <a:pPr>
              <a:buFont typeface="Wingdings" panose="05000000000000000000" pitchFamily="2" charset="2"/>
              <a:buChar char="§"/>
            </a:pPr>
            <a:r>
              <a:rPr lang="en-GB" dirty="0"/>
              <a:t>How is the kitchen used by all family members?</a:t>
            </a:r>
          </a:p>
          <a:p>
            <a:pPr>
              <a:buFont typeface="Wingdings" panose="05000000000000000000" pitchFamily="2" charset="2"/>
              <a:buChar char="§"/>
            </a:pPr>
            <a:r>
              <a:rPr lang="en-GB" dirty="0"/>
              <a:t>Will that use change in the future?</a:t>
            </a:r>
          </a:p>
          <a:p>
            <a:pPr>
              <a:buFont typeface="Wingdings" panose="05000000000000000000" pitchFamily="2" charset="2"/>
              <a:buChar char="§"/>
            </a:pPr>
            <a:r>
              <a:rPr lang="en-GB" dirty="0"/>
              <a:t>What space is required for thoroughfare and turning circles?</a:t>
            </a:r>
          </a:p>
          <a:p>
            <a:pPr>
              <a:buFont typeface="Wingdings" panose="05000000000000000000" pitchFamily="2" charset="2"/>
              <a:buChar char="§"/>
            </a:pPr>
            <a:r>
              <a:rPr lang="en-GB" dirty="0"/>
              <a:t>What appliances are necessary?</a:t>
            </a:r>
          </a:p>
          <a:p>
            <a:pPr>
              <a:buFont typeface="Wingdings" panose="05000000000000000000" pitchFamily="2" charset="2"/>
              <a:buChar char="§"/>
            </a:pPr>
            <a:r>
              <a:rPr lang="en-GB" dirty="0"/>
              <a:t>What type and amount of storage is required?</a:t>
            </a:r>
          </a:p>
          <a:p>
            <a:pPr>
              <a:buFont typeface="Wingdings" panose="05000000000000000000" pitchFamily="2" charset="2"/>
              <a:buChar char="§"/>
            </a:pPr>
            <a:r>
              <a:rPr lang="en-GB" dirty="0"/>
              <a:t>How much workspace is required?</a:t>
            </a:r>
          </a:p>
          <a:p>
            <a:pPr>
              <a:buFont typeface="Wingdings" panose="05000000000000000000" pitchFamily="2" charset="2"/>
              <a:buChar char="§"/>
            </a:pPr>
            <a:endParaRPr lang="en-GB" dirty="0"/>
          </a:p>
        </p:txBody>
      </p:sp>
      <p:sp>
        <p:nvSpPr>
          <p:cNvPr id="3" name="Slide Number Placeholder 2">
            <a:extLst>
              <a:ext uri="{FF2B5EF4-FFF2-40B4-BE49-F238E27FC236}">
                <a16:creationId xmlns:a16="http://schemas.microsoft.com/office/drawing/2014/main" id="{3449D128-4467-1E17-0252-EF2FF57552A1}"/>
              </a:ext>
            </a:extLst>
          </p:cNvPr>
          <p:cNvSpPr>
            <a:spLocks noGrp="1"/>
          </p:cNvSpPr>
          <p:nvPr>
            <p:ph type="sldNum" sz="quarter" idx="4"/>
          </p:nvPr>
        </p:nvSpPr>
        <p:spPr/>
        <p:txBody>
          <a:bodyPr/>
          <a:lstStyle/>
          <a:p>
            <a:fld id="{EF91B0BD-71BF-8941-96B6-B0EE7EF76AA2}" type="slidenum">
              <a:rPr lang="en-GB" smtClean="0"/>
              <a:t>13</a:t>
            </a:fld>
            <a:endParaRPr lang="en-GB"/>
          </a:p>
        </p:txBody>
      </p:sp>
      <p:pic>
        <p:nvPicPr>
          <p:cNvPr id="9" name="Picture 8" descr="A kitchen with white cabinets and a sink&#10;&#10;AI-generated content may be incorrect.">
            <a:extLst>
              <a:ext uri="{FF2B5EF4-FFF2-40B4-BE49-F238E27FC236}">
                <a16:creationId xmlns:a16="http://schemas.microsoft.com/office/drawing/2014/main" id="{291AC974-9125-85F1-9CD0-BB22B41617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1204" y="1828801"/>
            <a:ext cx="5129321" cy="3624720"/>
          </a:xfrm>
          <a:prstGeom prst="rect">
            <a:avLst/>
          </a:prstGeom>
        </p:spPr>
      </p:pic>
    </p:spTree>
    <p:extLst>
      <p:ext uri="{BB962C8B-B14F-4D97-AF65-F5344CB8AC3E}">
        <p14:creationId xmlns:p14="http://schemas.microsoft.com/office/powerpoint/2010/main" val="1579815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0022-1F3A-C8CC-F784-205174387E6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5F8FFE-53AE-CC79-3EEF-3078FF313B2A}"/>
              </a:ext>
            </a:extLst>
          </p:cNvPr>
          <p:cNvSpPr>
            <a:spLocks noGrp="1"/>
          </p:cNvSpPr>
          <p:nvPr>
            <p:ph type="sldNum" sz="quarter" idx="12"/>
          </p:nvPr>
        </p:nvSpPr>
        <p:spPr/>
        <p:txBody>
          <a:bodyPr/>
          <a:lstStyle/>
          <a:p>
            <a:fld id="{EF91B0BD-71BF-8941-96B6-B0EE7EF76AA2}" type="slidenum">
              <a:rPr lang="en-GB" smtClean="0"/>
              <a:pPr/>
              <a:t>14</a:t>
            </a:fld>
            <a:endParaRPr lang="en-GB" dirty="0"/>
          </a:p>
        </p:txBody>
      </p:sp>
      <p:sp>
        <p:nvSpPr>
          <p:cNvPr id="4" name="Title 3">
            <a:extLst>
              <a:ext uri="{FF2B5EF4-FFF2-40B4-BE49-F238E27FC236}">
                <a16:creationId xmlns:a16="http://schemas.microsoft.com/office/drawing/2014/main" id="{7DC323BB-69F2-F5E7-AEE6-B4C13B454558}"/>
              </a:ext>
            </a:extLst>
          </p:cNvPr>
          <p:cNvSpPr>
            <a:spLocks noGrp="1"/>
          </p:cNvSpPr>
          <p:nvPr>
            <p:ph type="title"/>
          </p:nvPr>
        </p:nvSpPr>
        <p:spPr/>
        <p:txBody>
          <a:bodyPr>
            <a:normAutofit/>
          </a:bodyPr>
          <a:lstStyle/>
          <a:p>
            <a:r>
              <a:rPr lang="en-GB" dirty="0"/>
              <a:t>KITCHENS &amp; CHILDREN</a:t>
            </a:r>
          </a:p>
        </p:txBody>
      </p:sp>
      <p:sp>
        <p:nvSpPr>
          <p:cNvPr id="2" name="Text Placeholder 1">
            <a:extLst>
              <a:ext uri="{FF2B5EF4-FFF2-40B4-BE49-F238E27FC236}">
                <a16:creationId xmlns:a16="http://schemas.microsoft.com/office/drawing/2014/main" id="{0BF15E29-B307-68C6-3329-0555CE900AE2}"/>
              </a:ext>
            </a:extLst>
          </p:cNvPr>
          <p:cNvSpPr>
            <a:spLocks noGrp="1"/>
          </p:cNvSpPr>
          <p:nvPr>
            <p:ph idx="1"/>
          </p:nvPr>
        </p:nvSpPr>
        <p:spPr>
          <a:xfrm>
            <a:off x="370804" y="2428970"/>
            <a:ext cx="7770306" cy="2000058"/>
          </a:xfrm>
        </p:spPr>
        <p:txBody>
          <a:bodyPr>
            <a:normAutofit/>
          </a:bodyPr>
          <a:lstStyle/>
          <a:p>
            <a:pPr marL="0" indent="0">
              <a:buNone/>
            </a:pPr>
            <a:r>
              <a:rPr lang="en-GB" dirty="0"/>
              <a:t>Preparing and cooking food is a core skill development from a young age, where children learn through senses.</a:t>
            </a:r>
          </a:p>
          <a:p>
            <a:pPr marL="0" indent="0">
              <a:buNone/>
            </a:pPr>
            <a:r>
              <a:rPr lang="en-GB" dirty="0"/>
              <a:t>The design for a child needs to be flexible enough to enable growth in the space whilst continuing to learn and develop.</a:t>
            </a:r>
          </a:p>
        </p:txBody>
      </p:sp>
      <p:pic>
        <p:nvPicPr>
          <p:cNvPr id="5" name="Picture 4">
            <a:extLst>
              <a:ext uri="{FF2B5EF4-FFF2-40B4-BE49-F238E27FC236}">
                <a16:creationId xmlns:a16="http://schemas.microsoft.com/office/drawing/2014/main" id="{19B18220-10BC-1E31-280D-D7E2E7CD6D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3045" y="1583909"/>
            <a:ext cx="2962419" cy="3690181"/>
          </a:xfrm>
          <a:prstGeom prst="rect">
            <a:avLst/>
          </a:prstGeom>
        </p:spPr>
      </p:pic>
    </p:spTree>
    <p:extLst>
      <p:ext uri="{BB962C8B-B14F-4D97-AF65-F5344CB8AC3E}">
        <p14:creationId xmlns:p14="http://schemas.microsoft.com/office/powerpoint/2010/main" val="782234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2EF4F-6386-7A46-B8D5-56FC3D2423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5544CA-2B34-CDFF-A63C-9DA9076B89D4}"/>
              </a:ext>
            </a:extLst>
          </p:cNvPr>
          <p:cNvSpPr>
            <a:spLocks noGrp="1"/>
          </p:cNvSpPr>
          <p:nvPr>
            <p:ph type="title"/>
          </p:nvPr>
        </p:nvSpPr>
        <p:spPr/>
        <p:txBody>
          <a:bodyPr>
            <a:noAutofit/>
          </a:bodyPr>
          <a:lstStyle/>
          <a:p>
            <a:r>
              <a:rPr lang="en-GB" sz="4000" dirty="0"/>
              <a:t>‘GOOD DESIGN’ PROMOTES SAFETY</a:t>
            </a:r>
          </a:p>
        </p:txBody>
      </p:sp>
      <p:sp>
        <p:nvSpPr>
          <p:cNvPr id="7" name="Content Placeholder 6">
            <a:extLst>
              <a:ext uri="{FF2B5EF4-FFF2-40B4-BE49-F238E27FC236}">
                <a16:creationId xmlns:a16="http://schemas.microsoft.com/office/drawing/2014/main" id="{9F2A0F3A-2082-E7CC-EBEF-8868C0DA5D76}"/>
              </a:ext>
            </a:extLst>
          </p:cNvPr>
          <p:cNvSpPr>
            <a:spLocks noGrp="1"/>
          </p:cNvSpPr>
          <p:nvPr>
            <p:ph idx="1"/>
          </p:nvPr>
        </p:nvSpPr>
        <p:spPr>
          <a:xfrm>
            <a:off x="370804" y="2152577"/>
            <a:ext cx="5980835" cy="2766040"/>
          </a:xfrm>
        </p:spPr>
        <p:txBody>
          <a:bodyPr/>
          <a:lstStyle/>
          <a:p>
            <a:pPr>
              <a:buFont typeface="Wingdings" panose="05000000000000000000" pitchFamily="2" charset="2"/>
              <a:buChar char="§"/>
            </a:pPr>
            <a:r>
              <a:rPr lang="en-GB" dirty="0"/>
              <a:t>Never require a wheelchair user to carry pans, plates or other objects on their lap</a:t>
            </a:r>
          </a:p>
          <a:p>
            <a:pPr>
              <a:buFont typeface="Wingdings" panose="05000000000000000000" pitchFamily="2" charset="2"/>
              <a:buChar char="§"/>
            </a:pPr>
            <a:r>
              <a:rPr lang="en-GB" dirty="0"/>
              <a:t>Never use under bench ovens</a:t>
            </a:r>
          </a:p>
          <a:p>
            <a:pPr>
              <a:buFont typeface="Wingdings" panose="05000000000000000000" pitchFamily="2" charset="2"/>
              <a:buChar char="§"/>
            </a:pPr>
            <a:r>
              <a:rPr lang="en-GB" dirty="0"/>
              <a:t>Never use ovens with pull-down doors that are not Slide &amp; Hide</a:t>
            </a:r>
          </a:p>
          <a:p>
            <a:pPr>
              <a:buFont typeface="Wingdings" panose="05000000000000000000" pitchFamily="2" charset="2"/>
              <a:buChar char="§"/>
            </a:pPr>
            <a:r>
              <a:rPr lang="en-GB" dirty="0"/>
              <a:t>Avoid gas hobs </a:t>
            </a:r>
          </a:p>
          <a:p>
            <a:pPr>
              <a:buFont typeface="Wingdings" panose="05000000000000000000" pitchFamily="2" charset="2"/>
              <a:buChar char="§"/>
            </a:pPr>
            <a:endParaRPr lang="en-GB" dirty="0"/>
          </a:p>
        </p:txBody>
      </p:sp>
      <p:sp>
        <p:nvSpPr>
          <p:cNvPr id="3" name="Slide Number Placeholder 2">
            <a:extLst>
              <a:ext uri="{FF2B5EF4-FFF2-40B4-BE49-F238E27FC236}">
                <a16:creationId xmlns:a16="http://schemas.microsoft.com/office/drawing/2014/main" id="{666F8BF7-9E5E-2D6F-8006-97FBB7E5BBB8}"/>
              </a:ext>
            </a:extLst>
          </p:cNvPr>
          <p:cNvSpPr>
            <a:spLocks noGrp="1"/>
          </p:cNvSpPr>
          <p:nvPr>
            <p:ph type="sldNum" sz="quarter" idx="4"/>
          </p:nvPr>
        </p:nvSpPr>
        <p:spPr/>
        <p:txBody>
          <a:bodyPr/>
          <a:lstStyle/>
          <a:p>
            <a:fld id="{EF91B0BD-71BF-8941-96B6-B0EE7EF76AA2}" type="slidenum">
              <a:rPr lang="en-GB" smtClean="0"/>
              <a:t>15</a:t>
            </a:fld>
            <a:endParaRPr lang="en-GB"/>
          </a:p>
        </p:txBody>
      </p:sp>
      <p:pic>
        <p:nvPicPr>
          <p:cNvPr id="9" name="Picture 8" descr="A white kitchen with a oven&#10;&#10;AI-generated content may be incorrect.">
            <a:extLst>
              <a:ext uri="{FF2B5EF4-FFF2-40B4-BE49-F238E27FC236}">
                <a16:creationId xmlns:a16="http://schemas.microsoft.com/office/drawing/2014/main" id="{6E0E3AEF-3EA3-7242-4E22-87FDE29128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11772" y="2225747"/>
            <a:ext cx="2406503" cy="2406503"/>
          </a:xfrm>
          <a:prstGeom prst="rect">
            <a:avLst/>
          </a:prstGeom>
        </p:spPr>
      </p:pic>
      <p:pic>
        <p:nvPicPr>
          <p:cNvPr id="11" name="Picture 10" descr="A kitchen with a counter top&#10;&#10;AI-generated content may be incorrect.">
            <a:extLst>
              <a:ext uri="{FF2B5EF4-FFF2-40B4-BE49-F238E27FC236}">
                <a16:creationId xmlns:a16="http://schemas.microsoft.com/office/drawing/2014/main" id="{DEA766CE-E8E6-26E8-5A0B-63E02BB81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4108" y="2225747"/>
            <a:ext cx="2406503" cy="2406503"/>
          </a:xfrm>
          <a:prstGeom prst="rect">
            <a:avLst/>
          </a:prstGeom>
        </p:spPr>
      </p:pic>
    </p:spTree>
    <p:extLst>
      <p:ext uri="{BB962C8B-B14F-4D97-AF65-F5344CB8AC3E}">
        <p14:creationId xmlns:p14="http://schemas.microsoft.com/office/powerpoint/2010/main" val="2367357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F9E9F-4A0E-727D-7397-DD157D47B1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5982C20-04EF-3316-266C-6C7D977C163A}"/>
              </a:ext>
            </a:extLst>
          </p:cNvPr>
          <p:cNvSpPr>
            <a:spLocks noGrp="1"/>
          </p:cNvSpPr>
          <p:nvPr>
            <p:ph type="title"/>
          </p:nvPr>
        </p:nvSpPr>
        <p:spPr>
          <a:xfrm>
            <a:off x="370804" y="1"/>
            <a:ext cx="10385686" cy="1056068"/>
          </a:xfrm>
        </p:spPr>
        <p:txBody>
          <a:bodyPr>
            <a:noAutofit/>
          </a:bodyPr>
          <a:lstStyle/>
          <a:p>
            <a:r>
              <a:rPr lang="en-GB" sz="4000" dirty="0"/>
              <a:t>‘GOOD DESIGN’ PROMOTES INDEPENDENCE</a:t>
            </a:r>
          </a:p>
        </p:txBody>
      </p:sp>
      <p:sp>
        <p:nvSpPr>
          <p:cNvPr id="7" name="Content Placeholder 6">
            <a:extLst>
              <a:ext uri="{FF2B5EF4-FFF2-40B4-BE49-F238E27FC236}">
                <a16:creationId xmlns:a16="http://schemas.microsoft.com/office/drawing/2014/main" id="{13663F09-B937-D6B3-28D6-80F5D46AEEB6}"/>
              </a:ext>
            </a:extLst>
          </p:cNvPr>
          <p:cNvSpPr>
            <a:spLocks noGrp="1"/>
          </p:cNvSpPr>
          <p:nvPr>
            <p:ph idx="1"/>
          </p:nvPr>
        </p:nvSpPr>
        <p:spPr>
          <a:xfrm>
            <a:off x="370804" y="1504335"/>
            <a:ext cx="6492112" cy="4572000"/>
          </a:xfrm>
        </p:spPr>
        <p:txBody>
          <a:bodyPr>
            <a:normAutofit/>
          </a:bodyPr>
          <a:lstStyle/>
          <a:p>
            <a:pPr>
              <a:buFont typeface="Wingdings" panose="05000000000000000000" pitchFamily="2" charset="2"/>
              <a:buChar char="§"/>
            </a:pPr>
            <a:r>
              <a:rPr lang="en-GB" sz="2000" dirty="0"/>
              <a:t>Consider whether a fixed or </a:t>
            </a:r>
            <a:r>
              <a:rPr lang="en-GB" sz="2000" b="1" dirty="0">
                <a:solidFill>
                  <a:srgbClr val="FF0000"/>
                </a:solidFill>
              </a:rPr>
              <a:t>adjustable-height worktop </a:t>
            </a:r>
            <a:r>
              <a:rPr lang="en-GB" sz="2000" dirty="0"/>
              <a:t>is required; remember the person could be an ambulant wheelchair user whose needs might fluctuate</a:t>
            </a:r>
          </a:p>
          <a:p>
            <a:pPr>
              <a:buFont typeface="Wingdings" panose="05000000000000000000" pitchFamily="2" charset="2"/>
              <a:buChar char="§"/>
            </a:pPr>
            <a:r>
              <a:rPr lang="en-GB" sz="2000" dirty="0"/>
              <a:t>Ensure </a:t>
            </a:r>
            <a:r>
              <a:rPr lang="en-GB" sz="2000" b="1" dirty="0">
                <a:solidFill>
                  <a:srgbClr val="FF0000"/>
                </a:solidFill>
              </a:rPr>
              <a:t>fascia and kick boards </a:t>
            </a:r>
            <a:r>
              <a:rPr lang="en-GB" sz="2000" dirty="0"/>
              <a:t>are sufficiently recessed to allow close access to the worktop</a:t>
            </a:r>
          </a:p>
          <a:p>
            <a:pPr>
              <a:buFont typeface="Wingdings" panose="05000000000000000000" pitchFamily="2" charset="2"/>
              <a:buChar char="§"/>
            </a:pPr>
            <a:r>
              <a:rPr lang="en-GB" sz="2000" dirty="0"/>
              <a:t>Use an </a:t>
            </a:r>
            <a:r>
              <a:rPr lang="en-GB" sz="2000" b="1" dirty="0">
                <a:solidFill>
                  <a:srgbClr val="FF0000"/>
                </a:solidFill>
              </a:rPr>
              <a:t>oven fitted into a tall housing unit </a:t>
            </a:r>
            <a:r>
              <a:rPr lang="en-GB" sz="2000" dirty="0"/>
              <a:t>at a height suitable for the individual; they should also have </a:t>
            </a:r>
            <a:r>
              <a:rPr lang="en-GB" sz="2000" b="1" dirty="0">
                <a:solidFill>
                  <a:srgbClr val="FF0000"/>
                </a:solidFill>
              </a:rPr>
              <a:t>Slide &amp; Hide or side-opening door </a:t>
            </a:r>
            <a:r>
              <a:rPr lang="en-GB" sz="2000" dirty="0"/>
              <a:t>and be fitted alongside a </a:t>
            </a:r>
            <a:r>
              <a:rPr lang="en-GB" sz="2000" b="1" dirty="0">
                <a:solidFill>
                  <a:srgbClr val="FF0000"/>
                </a:solidFill>
              </a:rPr>
              <a:t>heat-resistant pull-out surface </a:t>
            </a:r>
            <a:r>
              <a:rPr lang="en-GB" sz="2000" dirty="0"/>
              <a:t>where possible. </a:t>
            </a:r>
          </a:p>
          <a:p>
            <a:pPr>
              <a:buFont typeface="Wingdings" panose="05000000000000000000" pitchFamily="2" charset="2"/>
              <a:buChar char="§"/>
            </a:pPr>
            <a:r>
              <a:rPr lang="en-GB" sz="2000" dirty="0"/>
              <a:t>Consider that </a:t>
            </a:r>
            <a:r>
              <a:rPr lang="en-GB" sz="2000" b="1" dirty="0">
                <a:solidFill>
                  <a:srgbClr val="FF0000"/>
                </a:solidFill>
              </a:rPr>
              <a:t>microwaves</a:t>
            </a:r>
            <a:r>
              <a:rPr lang="en-GB" sz="2000" dirty="0"/>
              <a:t> tend to be left-hand hinged</a:t>
            </a:r>
          </a:p>
          <a:p>
            <a:pPr>
              <a:buFont typeface="Wingdings" panose="05000000000000000000" pitchFamily="2" charset="2"/>
              <a:buChar char="§"/>
            </a:pPr>
            <a:r>
              <a:rPr lang="en-GB" sz="2000" dirty="0"/>
              <a:t> </a:t>
            </a:r>
            <a:r>
              <a:rPr lang="en-GB" sz="2000" b="1" dirty="0">
                <a:solidFill>
                  <a:srgbClr val="FF0000"/>
                </a:solidFill>
              </a:rPr>
              <a:t>Induction hobs </a:t>
            </a:r>
            <a:r>
              <a:rPr lang="en-GB" sz="2000" dirty="0"/>
              <a:t>are the most suitable option</a:t>
            </a:r>
          </a:p>
        </p:txBody>
      </p:sp>
      <p:sp>
        <p:nvSpPr>
          <p:cNvPr id="3" name="Slide Number Placeholder 2">
            <a:extLst>
              <a:ext uri="{FF2B5EF4-FFF2-40B4-BE49-F238E27FC236}">
                <a16:creationId xmlns:a16="http://schemas.microsoft.com/office/drawing/2014/main" id="{A1BCF55D-2A58-8F43-26D8-0D6783F75E64}"/>
              </a:ext>
            </a:extLst>
          </p:cNvPr>
          <p:cNvSpPr>
            <a:spLocks noGrp="1"/>
          </p:cNvSpPr>
          <p:nvPr>
            <p:ph type="sldNum" sz="quarter" idx="4"/>
          </p:nvPr>
        </p:nvSpPr>
        <p:spPr/>
        <p:txBody>
          <a:bodyPr/>
          <a:lstStyle/>
          <a:p>
            <a:fld id="{EF91B0BD-71BF-8941-96B6-B0EE7EF76AA2}" type="slidenum">
              <a:rPr lang="en-GB" smtClean="0"/>
              <a:t>16</a:t>
            </a:fld>
            <a:endParaRPr lang="en-GB"/>
          </a:p>
        </p:txBody>
      </p:sp>
      <p:pic>
        <p:nvPicPr>
          <p:cNvPr id="9" name="Picture 8" descr="A kitchen with a sink and a sink&#10;&#10;AI-generated content may be incorrect.">
            <a:extLst>
              <a:ext uri="{FF2B5EF4-FFF2-40B4-BE49-F238E27FC236}">
                <a16:creationId xmlns:a16="http://schemas.microsoft.com/office/drawing/2014/main" id="{EFC800F1-0A2B-28C0-B951-F1CC0EE3D7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5141" y="1322438"/>
            <a:ext cx="4213123" cy="4213123"/>
          </a:xfrm>
          <a:prstGeom prst="rect">
            <a:avLst/>
          </a:prstGeom>
        </p:spPr>
      </p:pic>
    </p:spTree>
    <p:extLst>
      <p:ext uri="{BB962C8B-B14F-4D97-AF65-F5344CB8AC3E}">
        <p14:creationId xmlns:p14="http://schemas.microsoft.com/office/powerpoint/2010/main" val="1557938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C3D30-9D5F-D150-EFA8-20EF87E4F9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ED9B82-7D07-3F96-3986-65595119CA94}"/>
              </a:ext>
            </a:extLst>
          </p:cNvPr>
          <p:cNvSpPr>
            <a:spLocks noGrp="1"/>
          </p:cNvSpPr>
          <p:nvPr>
            <p:ph type="title"/>
          </p:nvPr>
        </p:nvSpPr>
        <p:spPr/>
        <p:txBody>
          <a:bodyPr>
            <a:normAutofit/>
          </a:bodyPr>
          <a:lstStyle/>
          <a:p>
            <a:r>
              <a:rPr lang="en-GB" dirty="0"/>
              <a:t>KEY CONSIDERATIONS</a:t>
            </a:r>
          </a:p>
        </p:txBody>
      </p:sp>
      <p:sp>
        <p:nvSpPr>
          <p:cNvPr id="5" name="Content Placeholder 4">
            <a:extLst>
              <a:ext uri="{FF2B5EF4-FFF2-40B4-BE49-F238E27FC236}">
                <a16:creationId xmlns:a16="http://schemas.microsoft.com/office/drawing/2014/main" id="{C4860C6B-611A-9D3A-FB35-969EB2C4F3B9}"/>
              </a:ext>
            </a:extLst>
          </p:cNvPr>
          <p:cNvSpPr>
            <a:spLocks noGrp="1"/>
          </p:cNvSpPr>
          <p:nvPr>
            <p:ph idx="1"/>
          </p:nvPr>
        </p:nvSpPr>
        <p:spPr>
          <a:xfrm>
            <a:off x="370804" y="2202426"/>
            <a:ext cx="5872680" cy="2782530"/>
          </a:xfrm>
        </p:spPr>
        <p:txBody>
          <a:bodyPr/>
          <a:lstStyle/>
          <a:p>
            <a:pPr marL="0" indent="0">
              <a:buNone/>
            </a:pPr>
            <a:r>
              <a:rPr lang="en-US" b="1" dirty="0">
                <a:solidFill>
                  <a:srgbClr val="FF0000"/>
                </a:solidFill>
                <a:cs typeface="Roboto" panose="02000000000000000000" pitchFamily="2" charset="0"/>
              </a:rPr>
              <a:t>LAYOUTS</a:t>
            </a:r>
          </a:p>
          <a:p>
            <a:pPr marL="0" indent="0">
              <a:buNone/>
            </a:pPr>
            <a:r>
              <a:rPr lang="en-US" dirty="0">
                <a:cs typeface="Roboto" panose="02000000000000000000" pitchFamily="2" charset="0"/>
              </a:rPr>
              <a:t>The layout should be designed to allow for continuous flow with no/limited turning involved as indicated in the illustration opposite.</a:t>
            </a:r>
          </a:p>
          <a:p>
            <a:endParaRPr lang="en-GB" dirty="0"/>
          </a:p>
        </p:txBody>
      </p:sp>
      <p:sp>
        <p:nvSpPr>
          <p:cNvPr id="3" name="Slide Number Placeholder 2">
            <a:extLst>
              <a:ext uri="{FF2B5EF4-FFF2-40B4-BE49-F238E27FC236}">
                <a16:creationId xmlns:a16="http://schemas.microsoft.com/office/drawing/2014/main" id="{7FF47C4E-1AE5-83E8-F2FA-7DE34DB81BE9}"/>
              </a:ext>
            </a:extLst>
          </p:cNvPr>
          <p:cNvSpPr>
            <a:spLocks noGrp="1"/>
          </p:cNvSpPr>
          <p:nvPr>
            <p:ph type="sldNum" sz="quarter" idx="4"/>
          </p:nvPr>
        </p:nvSpPr>
        <p:spPr/>
        <p:txBody>
          <a:bodyPr/>
          <a:lstStyle/>
          <a:p>
            <a:fld id="{EF91B0BD-71BF-8941-96B6-B0EE7EF76AA2}" type="slidenum">
              <a:rPr lang="en-GB" smtClean="0"/>
              <a:pPr/>
              <a:t>17</a:t>
            </a:fld>
            <a:endParaRPr lang="en-GB" dirty="0"/>
          </a:p>
        </p:txBody>
      </p:sp>
      <p:pic>
        <p:nvPicPr>
          <p:cNvPr id="2" name="Picture 1">
            <a:extLst>
              <a:ext uri="{FF2B5EF4-FFF2-40B4-BE49-F238E27FC236}">
                <a16:creationId xmlns:a16="http://schemas.microsoft.com/office/drawing/2014/main" id="{B733A1BF-426E-1982-FE5D-49A25B2C730C}"/>
              </a:ext>
            </a:extLst>
          </p:cNvPr>
          <p:cNvPicPr>
            <a:picLocks noChangeAspect="1"/>
          </p:cNvPicPr>
          <p:nvPr/>
        </p:nvPicPr>
        <p:blipFill>
          <a:blip r:embed="rId2"/>
          <a:stretch>
            <a:fillRect/>
          </a:stretch>
        </p:blipFill>
        <p:spPr>
          <a:xfrm>
            <a:off x="6465324" y="2082570"/>
            <a:ext cx="5219700" cy="3365500"/>
          </a:xfrm>
          <a:prstGeom prst="rect">
            <a:avLst/>
          </a:prstGeom>
        </p:spPr>
      </p:pic>
    </p:spTree>
    <p:extLst>
      <p:ext uri="{BB962C8B-B14F-4D97-AF65-F5344CB8AC3E}">
        <p14:creationId xmlns:p14="http://schemas.microsoft.com/office/powerpoint/2010/main" val="120148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490A7-7CE2-F89F-178A-4D1053EEE0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AFC155-A3D5-F3E0-4AF4-B0554311D320}"/>
              </a:ext>
            </a:extLst>
          </p:cNvPr>
          <p:cNvSpPr>
            <a:spLocks noGrp="1"/>
          </p:cNvSpPr>
          <p:nvPr>
            <p:ph type="title"/>
          </p:nvPr>
        </p:nvSpPr>
        <p:spPr/>
        <p:txBody>
          <a:bodyPr>
            <a:normAutofit/>
          </a:bodyPr>
          <a:lstStyle/>
          <a:p>
            <a:r>
              <a:rPr lang="en-GB" dirty="0"/>
              <a:t>KEY CONSIDERATIONS</a:t>
            </a:r>
          </a:p>
        </p:txBody>
      </p:sp>
      <p:sp>
        <p:nvSpPr>
          <p:cNvPr id="5" name="Content Placeholder 4">
            <a:extLst>
              <a:ext uri="{FF2B5EF4-FFF2-40B4-BE49-F238E27FC236}">
                <a16:creationId xmlns:a16="http://schemas.microsoft.com/office/drawing/2014/main" id="{E3341B80-E1B9-BFF0-B4D8-8D01B22256D4}"/>
              </a:ext>
            </a:extLst>
          </p:cNvPr>
          <p:cNvSpPr>
            <a:spLocks noGrp="1"/>
          </p:cNvSpPr>
          <p:nvPr>
            <p:ph idx="1"/>
          </p:nvPr>
        </p:nvSpPr>
        <p:spPr>
          <a:xfrm>
            <a:off x="370803" y="1425678"/>
            <a:ext cx="11339415" cy="501445"/>
          </a:xfrm>
        </p:spPr>
        <p:txBody>
          <a:bodyPr/>
          <a:lstStyle/>
          <a:p>
            <a:pPr marL="0" indent="0">
              <a:buNone/>
            </a:pPr>
            <a:r>
              <a:rPr lang="en-US" b="1" dirty="0">
                <a:solidFill>
                  <a:srgbClr val="FF0000"/>
                </a:solidFill>
                <a:cs typeface="Roboto" panose="02000000000000000000" pitchFamily="2" charset="0"/>
              </a:rPr>
              <a:t>COMMON LAYOUT EXAMPLES</a:t>
            </a:r>
          </a:p>
          <a:p>
            <a:pPr marL="0" indent="0">
              <a:buNone/>
            </a:pPr>
            <a:endParaRPr lang="en-GB" dirty="0"/>
          </a:p>
        </p:txBody>
      </p:sp>
      <p:sp>
        <p:nvSpPr>
          <p:cNvPr id="3" name="Slide Number Placeholder 2">
            <a:extLst>
              <a:ext uri="{FF2B5EF4-FFF2-40B4-BE49-F238E27FC236}">
                <a16:creationId xmlns:a16="http://schemas.microsoft.com/office/drawing/2014/main" id="{7FBC76D4-4FE8-C2AE-5C30-FF9C1435E0B7}"/>
              </a:ext>
            </a:extLst>
          </p:cNvPr>
          <p:cNvSpPr>
            <a:spLocks noGrp="1"/>
          </p:cNvSpPr>
          <p:nvPr>
            <p:ph type="sldNum" sz="quarter" idx="4"/>
          </p:nvPr>
        </p:nvSpPr>
        <p:spPr/>
        <p:txBody>
          <a:bodyPr/>
          <a:lstStyle/>
          <a:p>
            <a:fld id="{EF91B0BD-71BF-8941-96B6-B0EE7EF76AA2}" type="slidenum">
              <a:rPr lang="en-GB" smtClean="0"/>
              <a:pPr/>
              <a:t>18</a:t>
            </a:fld>
            <a:endParaRPr lang="en-GB" dirty="0"/>
          </a:p>
        </p:txBody>
      </p:sp>
      <p:pic>
        <p:nvPicPr>
          <p:cNvPr id="6" name="Picture 5">
            <a:extLst>
              <a:ext uri="{FF2B5EF4-FFF2-40B4-BE49-F238E27FC236}">
                <a16:creationId xmlns:a16="http://schemas.microsoft.com/office/drawing/2014/main" id="{1F282895-A034-6D56-BC1F-B1AC830016E3}"/>
              </a:ext>
            </a:extLst>
          </p:cNvPr>
          <p:cNvPicPr>
            <a:picLocks noChangeAspect="1"/>
          </p:cNvPicPr>
          <p:nvPr/>
        </p:nvPicPr>
        <p:blipFill>
          <a:blip r:embed="rId2"/>
          <a:srcRect r="5443" b="53223"/>
          <a:stretch>
            <a:fillRect/>
          </a:stretch>
        </p:blipFill>
        <p:spPr>
          <a:xfrm>
            <a:off x="6151492" y="2202399"/>
            <a:ext cx="5220907" cy="3789437"/>
          </a:xfrm>
          <a:prstGeom prst="rect">
            <a:avLst/>
          </a:prstGeom>
        </p:spPr>
      </p:pic>
      <p:pic>
        <p:nvPicPr>
          <p:cNvPr id="7" name="Picture 6">
            <a:extLst>
              <a:ext uri="{FF2B5EF4-FFF2-40B4-BE49-F238E27FC236}">
                <a16:creationId xmlns:a16="http://schemas.microsoft.com/office/drawing/2014/main" id="{0B8BB0DB-5B38-F853-21C5-67858ED3069F}"/>
              </a:ext>
            </a:extLst>
          </p:cNvPr>
          <p:cNvPicPr>
            <a:picLocks noChangeAspect="1"/>
          </p:cNvPicPr>
          <p:nvPr/>
        </p:nvPicPr>
        <p:blipFill>
          <a:blip r:embed="rId2"/>
          <a:srcRect t="47161" r="5951"/>
          <a:stretch>
            <a:fillRect/>
          </a:stretch>
        </p:blipFill>
        <p:spPr>
          <a:xfrm>
            <a:off x="927402" y="2202400"/>
            <a:ext cx="5113108" cy="3789436"/>
          </a:xfrm>
          <a:prstGeom prst="rect">
            <a:avLst/>
          </a:prstGeom>
        </p:spPr>
      </p:pic>
    </p:spTree>
    <p:extLst>
      <p:ext uri="{BB962C8B-B14F-4D97-AF65-F5344CB8AC3E}">
        <p14:creationId xmlns:p14="http://schemas.microsoft.com/office/powerpoint/2010/main" val="4147741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5B0645-8DDD-F9CB-CB4C-CFC29B87DFE0}"/>
              </a:ext>
            </a:extLst>
          </p:cNvPr>
          <p:cNvSpPr>
            <a:spLocks noGrp="1"/>
          </p:cNvSpPr>
          <p:nvPr>
            <p:ph type="sldNum" sz="quarter" idx="12"/>
          </p:nvPr>
        </p:nvSpPr>
        <p:spPr/>
        <p:txBody>
          <a:bodyPr/>
          <a:lstStyle/>
          <a:p>
            <a:fld id="{EF91B0BD-71BF-8941-96B6-B0EE7EF76AA2}" type="slidenum">
              <a:rPr lang="en-GB" smtClean="0"/>
              <a:t>19</a:t>
            </a:fld>
            <a:endParaRPr lang="en-GB"/>
          </a:p>
        </p:txBody>
      </p:sp>
      <p:sp>
        <p:nvSpPr>
          <p:cNvPr id="3" name="Title 2">
            <a:extLst>
              <a:ext uri="{FF2B5EF4-FFF2-40B4-BE49-F238E27FC236}">
                <a16:creationId xmlns:a16="http://schemas.microsoft.com/office/drawing/2014/main" id="{F2E67E29-71D1-D5AE-9124-4E7289343465}"/>
              </a:ext>
            </a:extLst>
          </p:cNvPr>
          <p:cNvSpPr>
            <a:spLocks noGrp="1"/>
          </p:cNvSpPr>
          <p:nvPr>
            <p:ph type="title"/>
          </p:nvPr>
        </p:nvSpPr>
        <p:spPr>
          <a:xfrm>
            <a:off x="370804" y="1"/>
            <a:ext cx="5027106" cy="1056068"/>
          </a:xfrm>
        </p:spPr>
        <p:txBody>
          <a:bodyPr/>
          <a:lstStyle/>
          <a:p>
            <a:r>
              <a:rPr lang="en-GB" dirty="0"/>
              <a:t>KEY CONSIDERATIONS</a:t>
            </a:r>
          </a:p>
        </p:txBody>
      </p:sp>
      <p:sp>
        <p:nvSpPr>
          <p:cNvPr id="4" name="Content Placeholder 3">
            <a:extLst>
              <a:ext uri="{FF2B5EF4-FFF2-40B4-BE49-F238E27FC236}">
                <a16:creationId xmlns:a16="http://schemas.microsoft.com/office/drawing/2014/main" id="{BE67DD98-7480-D7AB-A0F4-F3E7107D6729}"/>
              </a:ext>
            </a:extLst>
          </p:cNvPr>
          <p:cNvSpPr>
            <a:spLocks noGrp="1"/>
          </p:cNvSpPr>
          <p:nvPr>
            <p:ph idx="1"/>
          </p:nvPr>
        </p:nvSpPr>
        <p:spPr>
          <a:xfrm>
            <a:off x="370804" y="1931079"/>
            <a:ext cx="6602784" cy="3091356"/>
          </a:xfrm>
        </p:spPr>
        <p:txBody>
          <a:bodyPr>
            <a:normAutofit fontScale="92500" lnSpcReduction="20000"/>
          </a:bodyPr>
          <a:lstStyle/>
          <a:p>
            <a:pPr marL="0" indent="0">
              <a:buNone/>
            </a:pPr>
            <a:r>
              <a:rPr lang="en-GB" b="1" dirty="0">
                <a:solidFill>
                  <a:srgbClr val="FF0000"/>
                </a:solidFill>
              </a:rPr>
              <a:t>CIRCULATION SPACE</a:t>
            </a:r>
          </a:p>
          <a:p>
            <a:pPr marL="0" indent="0">
              <a:buNone/>
            </a:pPr>
            <a:r>
              <a:rPr lang="en-GB" dirty="0"/>
              <a:t>The kitchen should have a clear circulation space of 1500 x 1500mm between facing vertical surfaces (wall or cupboard fascia).</a:t>
            </a:r>
          </a:p>
          <a:p>
            <a:pPr marL="0" indent="0">
              <a:buNone/>
            </a:pPr>
            <a:endParaRPr lang="en-GB" dirty="0"/>
          </a:p>
          <a:p>
            <a:pPr marL="0" indent="0">
              <a:buNone/>
            </a:pPr>
            <a:r>
              <a:rPr lang="en-GB" dirty="0"/>
              <a:t>Do not forget that raised-height, deep recess plinths (1500mm from front of the cabinet) can be included in the turning area calculations and do significantly increase the turning area as footplates and feet can safely pass under the units. </a:t>
            </a:r>
          </a:p>
        </p:txBody>
      </p:sp>
      <p:grpSp>
        <p:nvGrpSpPr>
          <p:cNvPr id="14" name="Group 13">
            <a:extLst>
              <a:ext uri="{FF2B5EF4-FFF2-40B4-BE49-F238E27FC236}">
                <a16:creationId xmlns:a16="http://schemas.microsoft.com/office/drawing/2014/main" id="{A0E16841-F988-BC20-A58A-8A7E1DCAAA93}"/>
              </a:ext>
            </a:extLst>
          </p:cNvPr>
          <p:cNvGrpSpPr/>
          <p:nvPr/>
        </p:nvGrpSpPr>
        <p:grpSpPr>
          <a:xfrm>
            <a:off x="7103881" y="409037"/>
            <a:ext cx="4870385" cy="5782818"/>
            <a:chOff x="6346797" y="595850"/>
            <a:chExt cx="4870385" cy="5782818"/>
          </a:xfrm>
        </p:grpSpPr>
        <p:grpSp>
          <p:nvGrpSpPr>
            <p:cNvPr id="13" name="Group 12">
              <a:extLst>
                <a:ext uri="{FF2B5EF4-FFF2-40B4-BE49-F238E27FC236}">
                  <a16:creationId xmlns:a16="http://schemas.microsoft.com/office/drawing/2014/main" id="{F58BD180-5898-8D06-2294-AE54F404653A}"/>
                </a:ext>
              </a:extLst>
            </p:cNvPr>
            <p:cNvGrpSpPr/>
            <p:nvPr/>
          </p:nvGrpSpPr>
          <p:grpSpPr>
            <a:xfrm>
              <a:off x="6346798" y="595850"/>
              <a:ext cx="2387255" cy="2833150"/>
              <a:chOff x="6346798" y="595850"/>
              <a:chExt cx="2387255" cy="2833150"/>
            </a:xfrm>
          </p:grpSpPr>
          <p:pic>
            <p:nvPicPr>
              <p:cNvPr id="6" name="Picture 5">
                <a:extLst>
                  <a:ext uri="{FF2B5EF4-FFF2-40B4-BE49-F238E27FC236}">
                    <a16:creationId xmlns:a16="http://schemas.microsoft.com/office/drawing/2014/main" id="{241AB8D0-BE04-7CB9-8DEC-B8BA591AB79B}"/>
                  </a:ext>
                </a:extLst>
              </p:cNvPr>
              <p:cNvPicPr>
                <a:picLocks noChangeAspect="1"/>
              </p:cNvPicPr>
              <p:nvPr/>
            </p:nvPicPr>
            <p:blipFill>
              <a:blip r:embed="rId2"/>
              <a:stretch>
                <a:fillRect/>
              </a:stretch>
            </p:blipFill>
            <p:spPr>
              <a:xfrm>
                <a:off x="6346798" y="595850"/>
                <a:ext cx="2387255" cy="2833150"/>
              </a:xfrm>
              <a:prstGeom prst="rect">
                <a:avLst/>
              </a:prstGeom>
            </p:spPr>
          </p:pic>
          <p:cxnSp>
            <p:nvCxnSpPr>
              <p:cNvPr id="11" name="Straight Arrow Connector 10">
                <a:extLst>
                  <a:ext uri="{FF2B5EF4-FFF2-40B4-BE49-F238E27FC236}">
                    <a16:creationId xmlns:a16="http://schemas.microsoft.com/office/drawing/2014/main" id="{8E69D30C-B762-643F-072E-0FCBED52B41D}"/>
                  </a:ext>
                </a:extLst>
              </p:cNvPr>
              <p:cNvCxnSpPr/>
              <p:nvPr/>
            </p:nvCxnSpPr>
            <p:spPr>
              <a:xfrm flipV="1">
                <a:off x="7524696" y="1602425"/>
                <a:ext cx="0" cy="223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C67D20F-04B5-039B-A924-73BF276AE25D}"/>
                  </a:ext>
                </a:extLst>
              </p:cNvPr>
              <p:cNvCxnSpPr>
                <a:cxnSpLocks/>
              </p:cNvCxnSpPr>
              <p:nvPr/>
            </p:nvCxnSpPr>
            <p:spPr>
              <a:xfrm>
                <a:off x="7819200" y="2212448"/>
                <a:ext cx="237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43B7C85-0D74-B58A-806E-759659F282CB}"/>
                  </a:ext>
                </a:extLst>
              </p:cNvPr>
              <p:cNvCxnSpPr>
                <a:cxnSpLocks/>
              </p:cNvCxnSpPr>
              <p:nvPr/>
            </p:nvCxnSpPr>
            <p:spPr>
              <a:xfrm flipH="1">
                <a:off x="7012800" y="2212448"/>
                <a:ext cx="253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8CDC019-7D13-CE2B-0E09-6930B505EB0F}"/>
                  </a:ext>
                </a:extLst>
              </p:cNvPr>
              <p:cNvSpPr txBox="1"/>
              <p:nvPr/>
            </p:nvSpPr>
            <p:spPr>
              <a:xfrm>
                <a:off x="7277968" y="2038988"/>
                <a:ext cx="553200" cy="338554"/>
              </a:xfrm>
              <a:prstGeom prst="rect">
                <a:avLst/>
              </a:prstGeom>
              <a:noFill/>
            </p:spPr>
            <p:txBody>
              <a:bodyPr wrap="square" rtlCol="0">
                <a:spAutoFit/>
              </a:bodyPr>
              <a:lstStyle/>
              <a:p>
                <a:pPr algn="ctr"/>
                <a:r>
                  <a:rPr lang="en-US" sz="800" dirty="0">
                    <a:latin typeface="Roboto" panose="02000000000000000000" pitchFamily="2" charset="0"/>
                    <a:ea typeface="Roboto" panose="02000000000000000000" pitchFamily="2" charset="0"/>
                    <a:cs typeface="Roboto" panose="02000000000000000000" pitchFamily="2" charset="0"/>
                  </a:rPr>
                  <a:t>1500 x 1500</a:t>
                </a:r>
              </a:p>
            </p:txBody>
          </p:sp>
          <p:cxnSp>
            <p:nvCxnSpPr>
              <p:cNvPr id="18" name="Straight Arrow Connector 17">
                <a:extLst>
                  <a:ext uri="{FF2B5EF4-FFF2-40B4-BE49-F238E27FC236}">
                    <a16:creationId xmlns:a16="http://schemas.microsoft.com/office/drawing/2014/main" id="{64D5EBC3-63DA-FAB7-4A02-78E125CC7463}"/>
                  </a:ext>
                </a:extLst>
              </p:cNvPr>
              <p:cNvCxnSpPr>
                <a:cxnSpLocks/>
              </p:cNvCxnSpPr>
              <p:nvPr/>
            </p:nvCxnSpPr>
            <p:spPr>
              <a:xfrm>
                <a:off x="7540424" y="2440800"/>
                <a:ext cx="0" cy="367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9D5B7DD1-782B-CF56-FEEC-76FDDBEC8D08}"/>
                </a:ext>
              </a:extLst>
            </p:cNvPr>
            <p:cNvGrpSpPr/>
            <p:nvPr/>
          </p:nvGrpSpPr>
          <p:grpSpPr>
            <a:xfrm>
              <a:off x="6346797" y="3537353"/>
              <a:ext cx="2387255" cy="2841315"/>
              <a:chOff x="6346797" y="3537353"/>
              <a:chExt cx="2387255" cy="2841315"/>
            </a:xfrm>
          </p:grpSpPr>
          <p:pic>
            <p:nvPicPr>
              <p:cNvPr id="7" name="Picture 6">
                <a:extLst>
                  <a:ext uri="{FF2B5EF4-FFF2-40B4-BE49-F238E27FC236}">
                    <a16:creationId xmlns:a16="http://schemas.microsoft.com/office/drawing/2014/main" id="{590ECBCA-D72A-D564-E897-F5586EA64FC8}"/>
                  </a:ext>
                </a:extLst>
              </p:cNvPr>
              <p:cNvPicPr>
                <a:picLocks noChangeAspect="1"/>
              </p:cNvPicPr>
              <p:nvPr/>
            </p:nvPicPr>
            <p:blipFill>
              <a:blip r:embed="rId3"/>
              <a:stretch>
                <a:fillRect/>
              </a:stretch>
            </p:blipFill>
            <p:spPr>
              <a:xfrm>
                <a:off x="6346797" y="3537353"/>
                <a:ext cx="2387255" cy="2841315"/>
              </a:xfrm>
              <a:prstGeom prst="rect">
                <a:avLst/>
              </a:prstGeom>
            </p:spPr>
          </p:pic>
          <p:sp>
            <p:nvSpPr>
              <p:cNvPr id="25" name="TextBox 24">
                <a:extLst>
                  <a:ext uri="{FF2B5EF4-FFF2-40B4-BE49-F238E27FC236}">
                    <a16:creationId xmlns:a16="http://schemas.microsoft.com/office/drawing/2014/main" id="{4C4394FC-BEEE-2234-15E3-80870558C26D}"/>
                  </a:ext>
                </a:extLst>
              </p:cNvPr>
              <p:cNvSpPr txBox="1"/>
              <p:nvPr/>
            </p:nvSpPr>
            <p:spPr>
              <a:xfrm>
                <a:off x="7133944" y="4845556"/>
                <a:ext cx="820832" cy="215444"/>
              </a:xfrm>
              <a:prstGeom prst="rect">
                <a:avLst/>
              </a:prstGeom>
              <a:noFill/>
            </p:spPr>
            <p:txBody>
              <a:bodyPr wrap="square" rtlCol="0">
                <a:spAutoFit/>
              </a:bodyPr>
              <a:lstStyle/>
              <a:p>
                <a:r>
                  <a:rPr lang="en-US" sz="800" dirty="0">
                    <a:latin typeface="Roboto" panose="02000000000000000000" pitchFamily="2" charset="0"/>
                    <a:ea typeface="Roboto" panose="02000000000000000000" pitchFamily="2" charset="0"/>
                    <a:cs typeface="Roboto" panose="02000000000000000000" pitchFamily="2" charset="0"/>
                  </a:rPr>
                  <a:t>1500 x 1500</a:t>
                </a:r>
              </a:p>
            </p:txBody>
          </p:sp>
          <p:cxnSp>
            <p:nvCxnSpPr>
              <p:cNvPr id="26" name="Straight Arrow Connector 25">
                <a:extLst>
                  <a:ext uri="{FF2B5EF4-FFF2-40B4-BE49-F238E27FC236}">
                    <a16:creationId xmlns:a16="http://schemas.microsoft.com/office/drawing/2014/main" id="{7B83D1F0-124F-C953-DF22-568974168992}"/>
                  </a:ext>
                </a:extLst>
              </p:cNvPr>
              <p:cNvCxnSpPr>
                <a:cxnSpLocks/>
              </p:cNvCxnSpPr>
              <p:nvPr/>
            </p:nvCxnSpPr>
            <p:spPr>
              <a:xfrm flipV="1">
                <a:off x="7495200" y="4528800"/>
                <a:ext cx="0" cy="291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4B79CFD2-5FB3-D856-8BCE-7C43B96FFC7F}"/>
                  </a:ext>
                </a:extLst>
              </p:cNvPr>
              <p:cNvCxnSpPr>
                <a:cxnSpLocks/>
              </p:cNvCxnSpPr>
              <p:nvPr/>
            </p:nvCxnSpPr>
            <p:spPr>
              <a:xfrm>
                <a:off x="7495200" y="5090496"/>
                <a:ext cx="0" cy="2375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6FE74E8D-84D3-F490-7FCC-6831AD16A2DC}"/>
                </a:ext>
              </a:extLst>
            </p:cNvPr>
            <p:cNvGrpSpPr/>
            <p:nvPr/>
          </p:nvGrpSpPr>
          <p:grpSpPr>
            <a:xfrm>
              <a:off x="8836786" y="2058652"/>
              <a:ext cx="2380396" cy="2833151"/>
              <a:chOff x="9157598" y="2149623"/>
              <a:chExt cx="2380396" cy="2833151"/>
            </a:xfrm>
          </p:grpSpPr>
          <p:pic>
            <p:nvPicPr>
              <p:cNvPr id="8" name="Picture 7">
                <a:extLst>
                  <a:ext uri="{FF2B5EF4-FFF2-40B4-BE49-F238E27FC236}">
                    <a16:creationId xmlns:a16="http://schemas.microsoft.com/office/drawing/2014/main" id="{FF41241A-1FFB-E862-9379-2F632687F211}"/>
                  </a:ext>
                </a:extLst>
              </p:cNvPr>
              <p:cNvPicPr>
                <a:picLocks noChangeAspect="1"/>
              </p:cNvPicPr>
              <p:nvPr/>
            </p:nvPicPr>
            <p:blipFill>
              <a:blip r:embed="rId4"/>
              <a:stretch>
                <a:fillRect/>
              </a:stretch>
            </p:blipFill>
            <p:spPr>
              <a:xfrm>
                <a:off x="9157598" y="2149623"/>
                <a:ext cx="2380396" cy="2833151"/>
              </a:xfrm>
              <a:prstGeom prst="rect">
                <a:avLst/>
              </a:prstGeom>
            </p:spPr>
          </p:pic>
          <p:cxnSp>
            <p:nvCxnSpPr>
              <p:cNvPr id="30" name="Straight Arrow Connector 29">
                <a:extLst>
                  <a:ext uri="{FF2B5EF4-FFF2-40B4-BE49-F238E27FC236}">
                    <a16:creationId xmlns:a16="http://schemas.microsoft.com/office/drawing/2014/main" id="{6B9419B3-237E-A75E-E06E-8B7E68B86937}"/>
                  </a:ext>
                </a:extLst>
              </p:cNvPr>
              <p:cNvCxnSpPr>
                <a:cxnSpLocks/>
              </p:cNvCxnSpPr>
              <p:nvPr/>
            </p:nvCxnSpPr>
            <p:spPr>
              <a:xfrm flipV="1">
                <a:off x="10347796" y="2808000"/>
                <a:ext cx="0" cy="388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14D532D-932F-73B0-72F6-9CB6E204C445}"/>
                  </a:ext>
                </a:extLst>
              </p:cNvPr>
              <p:cNvCxnSpPr>
                <a:cxnSpLocks/>
              </p:cNvCxnSpPr>
              <p:nvPr/>
            </p:nvCxnSpPr>
            <p:spPr>
              <a:xfrm>
                <a:off x="10528996" y="3537353"/>
                <a:ext cx="3574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C304F0B-A981-1C0E-2E70-723AA6750A3A}"/>
                  </a:ext>
                </a:extLst>
              </p:cNvPr>
              <p:cNvCxnSpPr>
                <a:cxnSpLocks/>
              </p:cNvCxnSpPr>
              <p:nvPr/>
            </p:nvCxnSpPr>
            <p:spPr>
              <a:xfrm flipH="1">
                <a:off x="9856800" y="3537353"/>
                <a:ext cx="30499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96DC7EE-93C3-9B5D-8194-4EB6C12AEE39}"/>
                  </a:ext>
                </a:extLst>
              </p:cNvPr>
              <p:cNvCxnSpPr>
                <a:cxnSpLocks/>
              </p:cNvCxnSpPr>
              <p:nvPr/>
            </p:nvCxnSpPr>
            <p:spPr>
              <a:xfrm>
                <a:off x="10343192" y="3926153"/>
                <a:ext cx="0" cy="3866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D0C9CC3F-8B11-FBE7-0808-205572539E6C}"/>
                  </a:ext>
                </a:extLst>
              </p:cNvPr>
              <p:cNvSpPr txBox="1"/>
              <p:nvPr/>
            </p:nvSpPr>
            <p:spPr>
              <a:xfrm>
                <a:off x="10104796" y="3396921"/>
                <a:ext cx="424197" cy="461665"/>
              </a:xfrm>
              <a:prstGeom prst="rect">
                <a:avLst/>
              </a:prstGeom>
              <a:noFill/>
            </p:spPr>
            <p:txBody>
              <a:bodyPr wrap="square" rtlCol="0">
                <a:spAutoFit/>
              </a:bodyPr>
              <a:lstStyle/>
              <a:p>
                <a:pPr algn="ctr"/>
                <a:r>
                  <a:rPr lang="en-US" sz="800" dirty="0">
                    <a:latin typeface="Roboto" panose="02000000000000000000" pitchFamily="2" charset="0"/>
                    <a:ea typeface="Roboto" panose="02000000000000000000" pitchFamily="2" charset="0"/>
                    <a:cs typeface="Roboto" panose="02000000000000000000" pitchFamily="2" charset="0"/>
                  </a:rPr>
                  <a:t>1500 x 1500</a:t>
                </a:r>
              </a:p>
            </p:txBody>
          </p:sp>
        </p:grpSp>
      </p:grpSp>
    </p:spTree>
    <p:extLst>
      <p:ext uri="{BB962C8B-B14F-4D97-AF65-F5344CB8AC3E}">
        <p14:creationId xmlns:p14="http://schemas.microsoft.com/office/powerpoint/2010/main" val="46381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7F6F7-2B88-70BC-3536-782A25057414}"/>
              </a:ext>
            </a:extLst>
          </p:cNvPr>
          <p:cNvSpPr>
            <a:spLocks noGrp="1"/>
          </p:cNvSpPr>
          <p:nvPr>
            <p:ph type="title"/>
          </p:nvPr>
        </p:nvSpPr>
        <p:spPr/>
        <p:txBody>
          <a:bodyPr/>
          <a:lstStyle/>
          <a:p>
            <a:r>
              <a:rPr lang="en-GB" dirty="0"/>
              <a:t>INTRODUCTION</a:t>
            </a:r>
          </a:p>
        </p:txBody>
      </p:sp>
      <p:sp>
        <p:nvSpPr>
          <p:cNvPr id="4" name="Picture Placeholder 3">
            <a:extLst>
              <a:ext uri="{FF2B5EF4-FFF2-40B4-BE49-F238E27FC236}">
                <a16:creationId xmlns:a16="http://schemas.microsoft.com/office/drawing/2014/main" id="{27C1EC4E-3B12-D93F-BC94-CB5627E25962}"/>
              </a:ext>
            </a:extLst>
          </p:cNvPr>
          <p:cNvSpPr>
            <a:spLocks noGrp="1"/>
          </p:cNvSpPr>
          <p:nvPr>
            <p:ph idx="1"/>
          </p:nvPr>
        </p:nvSpPr>
        <p:spPr>
          <a:xfrm>
            <a:off x="370803" y="1553497"/>
            <a:ext cx="7377015" cy="4168877"/>
          </a:xfrm>
        </p:spPr>
        <p:txBody>
          <a:bodyPr>
            <a:normAutofit lnSpcReduction="10000"/>
          </a:bodyPr>
          <a:lstStyle/>
          <a:p>
            <a:pPr>
              <a:buFont typeface="Wingdings" panose="05000000000000000000" pitchFamily="2" charset="2"/>
              <a:buChar char="§"/>
            </a:pPr>
            <a:r>
              <a:rPr lang="en-GB" dirty="0"/>
              <a:t>Inclusive design supports independence, dignity and safety</a:t>
            </a:r>
          </a:p>
          <a:p>
            <a:pPr marL="0" indent="0">
              <a:buNone/>
            </a:pPr>
            <a:endParaRPr lang="en-GB" sz="1800" dirty="0"/>
          </a:p>
          <a:p>
            <a:pPr>
              <a:buFont typeface="Wingdings" panose="05000000000000000000" pitchFamily="2" charset="2"/>
              <a:buChar char="§"/>
            </a:pPr>
            <a:r>
              <a:rPr lang="en-GB" dirty="0"/>
              <a:t>Bathrooms and kitchens are critical to daily living yet often pose the most barriers</a:t>
            </a:r>
          </a:p>
          <a:p>
            <a:pPr>
              <a:buFont typeface="Wingdings" panose="05000000000000000000" pitchFamily="2" charset="2"/>
              <a:buChar char="§"/>
            </a:pPr>
            <a:endParaRPr lang="en-GB" sz="1800" dirty="0"/>
          </a:p>
          <a:p>
            <a:pPr>
              <a:buFont typeface="Wingdings" panose="05000000000000000000" pitchFamily="2" charset="2"/>
              <a:buChar char="§"/>
            </a:pPr>
            <a:r>
              <a:rPr lang="en-GB" dirty="0"/>
              <a:t>Good accessible design eliminates barriers, creating enabling rather than disabling spaces</a:t>
            </a:r>
          </a:p>
          <a:p>
            <a:pPr>
              <a:buFont typeface="Wingdings" panose="05000000000000000000" pitchFamily="2" charset="2"/>
              <a:buChar char="§"/>
            </a:pPr>
            <a:endParaRPr lang="en-GB" sz="1800" dirty="0"/>
          </a:p>
          <a:p>
            <a:pPr>
              <a:buFont typeface="Wingdings" panose="05000000000000000000" pitchFamily="2" charset="2"/>
              <a:buChar char="§"/>
            </a:pPr>
            <a:r>
              <a:rPr lang="en-GB" dirty="0"/>
              <a:t>The goal is to produce spaces where everyone can function, enjoy and control</a:t>
            </a:r>
          </a:p>
        </p:txBody>
      </p:sp>
      <p:sp>
        <p:nvSpPr>
          <p:cNvPr id="3" name="Slide Number Placeholder 2">
            <a:extLst>
              <a:ext uri="{FF2B5EF4-FFF2-40B4-BE49-F238E27FC236}">
                <a16:creationId xmlns:a16="http://schemas.microsoft.com/office/drawing/2014/main" id="{4C346B08-1B3D-CB3D-ECC7-0BCDC3E0595E}"/>
              </a:ext>
            </a:extLst>
          </p:cNvPr>
          <p:cNvSpPr>
            <a:spLocks noGrp="1"/>
          </p:cNvSpPr>
          <p:nvPr>
            <p:ph type="sldNum" sz="quarter" idx="4"/>
          </p:nvPr>
        </p:nvSpPr>
        <p:spPr/>
        <p:txBody>
          <a:bodyPr/>
          <a:lstStyle/>
          <a:p>
            <a:fld id="{EF91B0BD-71BF-8941-96B6-B0EE7EF76AA2}" type="slidenum">
              <a:rPr lang="en-GB" smtClean="0"/>
              <a:t>2</a:t>
            </a:fld>
            <a:endParaRPr lang="en-GB"/>
          </a:p>
        </p:txBody>
      </p:sp>
      <p:pic>
        <p:nvPicPr>
          <p:cNvPr id="9" name="Picture 8" descr="A bathroom with a shower and toilet&#10;&#10;AI-generated content may be incorrect.">
            <a:extLst>
              <a:ext uri="{FF2B5EF4-FFF2-40B4-BE49-F238E27FC236}">
                <a16:creationId xmlns:a16="http://schemas.microsoft.com/office/drawing/2014/main" id="{C493608C-51AA-EB99-2435-4BEF2DC402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27256" y="1423219"/>
            <a:ext cx="3185114" cy="4429432"/>
          </a:xfrm>
          <a:prstGeom prst="rect">
            <a:avLst/>
          </a:prstGeom>
        </p:spPr>
      </p:pic>
    </p:spTree>
    <p:extLst>
      <p:ext uri="{BB962C8B-B14F-4D97-AF65-F5344CB8AC3E}">
        <p14:creationId xmlns:p14="http://schemas.microsoft.com/office/powerpoint/2010/main" val="3011414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B227-D467-296B-D092-1F35BBF48F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740A41-B144-A0BD-71BA-BAF8994362FA}"/>
              </a:ext>
            </a:extLst>
          </p:cNvPr>
          <p:cNvSpPr>
            <a:spLocks noGrp="1"/>
          </p:cNvSpPr>
          <p:nvPr>
            <p:ph type="sldNum" sz="quarter" idx="12"/>
          </p:nvPr>
        </p:nvSpPr>
        <p:spPr/>
        <p:txBody>
          <a:bodyPr/>
          <a:lstStyle/>
          <a:p>
            <a:fld id="{EF91B0BD-71BF-8941-96B6-B0EE7EF76AA2}" type="slidenum">
              <a:rPr lang="en-GB" smtClean="0"/>
              <a:t>20</a:t>
            </a:fld>
            <a:endParaRPr lang="en-GB"/>
          </a:p>
        </p:txBody>
      </p:sp>
      <p:sp>
        <p:nvSpPr>
          <p:cNvPr id="3" name="Title 2">
            <a:extLst>
              <a:ext uri="{FF2B5EF4-FFF2-40B4-BE49-F238E27FC236}">
                <a16:creationId xmlns:a16="http://schemas.microsoft.com/office/drawing/2014/main" id="{40B1B9B2-2868-4251-8715-B841DD69AFFB}"/>
              </a:ext>
            </a:extLst>
          </p:cNvPr>
          <p:cNvSpPr>
            <a:spLocks noGrp="1"/>
          </p:cNvSpPr>
          <p:nvPr>
            <p:ph type="title"/>
          </p:nvPr>
        </p:nvSpPr>
        <p:spPr/>
        <p:txBody>
          <a:bodyPr/>
          <a:lstStyle/>
          <a:p>
            <a:r>
              <a:rPr lang="en-GB" dirty="0"/>
              <a:t>KEY CONSIDERATIONS	</a:t>
            </a:r>
          </a:p>
        </p:txBody>
      </p:sp>
      <p:sp>
        <p:nvSpPr>
          <p:cNvPr id="4" name="Content Placeholder 3">
            <a:extLst>
              <a:ext uri="{FF2B5EF4-FFF2-40B4-BE49-F238E27FC236}">
                <a16:creationId xmlns:a16="http://schemas.microsoft.com/office/drawing/2014/main" id="{36D9A7CE-FD79-AD79-6B89-1D57ECDF3FF3}"/>
              </a:ext>
            </a:extLst>
          </p:cNvPr>
          <p:cNvSpPr>
            <a:spLocks noGrp="1"/>
          </p:cNvSpPr>
          <p:nvPr>
            <p:ph idx="1"/>
          </p:nvPr>
        </p:nvSpPr>
        <p:spPr>
          <a:xfrm>
            <a:off x="370804" y="1397001"/>
            <a:ext cx="5990667" cy="4472858"/>
          </a:xfrm>
        </p:spPr>
        <p:txBody>
          <a:bodyPr>
            <a:normAutofit fontScale="85000" lnSpcReduction="10000"/>
          </a:bodyPr>
          <a:lstStyle/>
          <a:p>
            <a:pPr marL="0" indent="0">
              <a:buNone/>
            </a:pPr>
            <a:r>
              <a:rPr lang="en-GB" b="1" dirty="0">
                <a:solidFill>
                  <a:srgbClr val="FF0000"/>
                </a:solidFill>
              </a:rPr>
              <a:t>UNITS &amp; STORAGE</a:t>
            </a:r>
          </a:p>
          <a:p>
            <a:pPr>
              <a:buFont typeface="Wingdings" panose="05000000000000000000" pitchFamily="2" charset="2"/>
              <a:buChar char="§"/>
            </a:pPr>
            <a:r>
              <a:rPr lang="en-GB" dirty="0"/>
              <a:t>It’s important to be creative with the available space as all homes are not like a showroom and internal space is lost to increase turning circles</a:t>
            </a:r>
          </a:p>
          <a:p>
            <a:pPr>
              <a:buFont typeface="Wingdings" panose="05000000000000000000" pitchFamily="2" charset="2"/>
              <a:buChar char="§"/>
            </a:pPr>
            <a:r>
              <a:rPr lang="en-GB" dirty="0"/>
              <a:t>Use the area under the oven for a pan drawer</a:t>
            </a:r>
          </a:p>
          <a:p>
            <a:pPr>
              <a:buFont typeface="Wingdings" panose="05000000000000000000" pitchFamily="2" charset="2"/>
              <a:buChar char="§"/>
            </a:pPr>
            <a:r>
              <a:rPr lang="en-GB" dirty="0"/>
              <a:t>If space allows for more base units, prioritise drawers over cupboards and incorporate a tall pull-out larder cupboard with access to wire shelves from both sides</a:t>
            </a:r>
          </a:p>
          <a:p>
            <a:pPr>
              <a:buFont typeface="Wingdings" panose="05000000000000000000" pitchFamily="2" charset="2"/>
              <a:buChar char="§"/>
            </a:pPr>
            <a:r>
              <a:rPr lang="en-GB" dirty="0"/>
              <a:t>Corner units can be fitted with a carousel or wire work</a:t>
            </a:r>
          </a:p>
          <a:p>
            <a:pPr>
              <a:buFont typeface="Wingdings" panose="05000000000000000000" pitchFamily="2" charset="2"/>
              <a:buChar char="§"/>
            </a:pPr>
            <a:r>
              <a:rPr lang="en-GB" dirty="0"/>
              <a:t>Wall units should be installed no more than 350mm above the worktop and can be fitted with pull-down baskets or </a:t>
            </a:r>
            <a:r>
              <a:rPr lang="en-GB" dirty="0" err="1"/>
              <a:t>ActivMotion</a:t>
            </a:r>
            <a:r>
              <a:rPr lang="en-GB" dirty="0"/>
              <a:t> Glide shelving inserts (opposite)</a:t>
            </a:r>
          </a:p>
        </p:txBody>
      </p:sp>
      <p:pic>
        <p:nvPicPr>
          <p:cNvPr id="5" name="Picture 4">
            <a:extLst>
              <a:ext uri="{FF2B5EF4-FFF2-40B4-BE49-F238E27FC236}">
                <a16:creationId xmlns:a16="http://schemas.microsoft.com/office/drawing/2014/main" id="{98EC83E9-479F-46F6-B883-CDBA8D554D98}"/>
              </a:ext>
            </a:extLst>
          </p:cNvPr>
          <p:cNvPicPr>
            <a:picLocks noChangeAspect="1"/>
          </p:cNvPicPr>
          <p:nvPr/>
        </p:nvPicPr>
        <p:blipFill>
          <a:blip r:embed="rId2"/>
          <a:stretch>
            <a:fillRect/>
          </a:stretch>
        </p:blipFill>
        <p:spPr>
          <a:xfrm>
            <a:off x="6785582" y="1397000"/>
            <a:ext cx="4752412" cy="4472858"/>
          </a:xfrm>
          <a:prstGeom prst="rect">
            <a:avLst/>
          </a:prstGeom>
        </p:spPr>
      </p:pic>
    </p:spTree>
    <p:extLst>
      <p:ext uri="{BB962C8B-B14F-4D97-AF65-F5344CB8AC3E}">
        <p14:creationId xmlns:p14="http://schemas.microsoft.com/office/powerpoint/2010/main" val="40426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F3E88-4510-9E96-03FA-6645738942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D0B30F-7A7C-F88E-59F8-2AA8E9660C3C}"/>
              </a:ext>
            </a:extLst>
          </p:cNvPr>
          <p:cNvSpPr>
            <a:spLocks noGrp="1"/>
          </p:cNvSpPr>
          <p:nvPr>
            <p:ph type="sldNum" sz="quarter" idx="12"/>
          </p:nvPr>
        </p:nvSpPr>
        <p:spPr/>
        <p:txBody>
          <a:bodyPr/>
          <a:lstStyle/>
          <a:p>
            <a:fld id="{EF91B0BD-71BF-8941-96B6-B0EE7EF76AA2}" type="slidenum">
              <a:rPr lang="en-GB" smtClean="0"/>
              <a:t>21</a:t>
            </a:fld>
            <a:endParaRPr lang="en-GB"/>
          </a:p>
        </p:txBody>
      </p:sp>
      <p:sp>
        <p:nvSpPr>
          <p:cNvPr id="3" name="Title 2">
            <a:extLst>
              <a:ext uri="{FF2B5EF4-FFF2-40B4-BE49-F238E27FC236}">
                <a16:creationId xmlns:a16="http://schemas.microsoft.com/office/drawing/2014/main" id="{65EB2774-0EF4-A3D7-E7AC-F8C76A694857}"/>
              </a:ext>
            </a:extLst>
          </p:cNvPr>
          <p:cNvSpPr>
            <a:spLocks noGrp="1"/>
          </p:cNvSpPr>
          <p:nvPr>
            <p:ph type="title"/>
          </p:nvPr>
        </p:nvSpPr>
        <p:spPr/>
        <p:txBody>
          <a:bodyPr/>
          <a:lstStyle/>
          <a:p>
            <a:r>
              <a:rPr lang="en-GB" dirty="0"/>
              <a:t>KEY CONSIDERATIONS	</a:t>
            </a:r>
          </a:p>
        </p:txBody>
      </p:sp>
      <p:sp>
        <p:nvSpPr>
          <p:cNvPr id="4" name="Content Placeholder 3">
            <a:extLst>
              <a:ext uri="{FF2B5EF4-FFF2-40B4-BE49-F238E27FC236}">
                <a16:creationId xmlns:a16="http://schemas.microsoft.com/office/drawing/2014/main" id="{BB07EFC3-8C42-DE24-E82A-92C88A2D5970}"/>
              </a:ext>
            </a:extLst>
          </p:cNvPr>
          <p:cNvSpPr>
            <a:spLocks noGrp="1"/>
          </p:cNvSpPr>
          <p:nvPr>
            <p:ph idx="1"/>
          </p:nvPr>
        </p:nvSpPr>
        <p:spPr>
          <a:xfrm>
            <a:off x="370804" y="1348843"/>
            <a:ext cx="5831835" cy="4625497"/>
          </a:xfrm>
        </p:spPr>
        <p:txBody>
          <a:bodyPr>
            <a:normAutofit lnSpcReduction="10000"/>
          </a:bodyPr>
          <a:lstStyle/>
          <a:p>
            <a:pPr marL="0" indent="0">
              <a:buNone/>
            </a:pPr>
            <a:r>
              <a:rPr lang="en-GB" sz="2000" b="1" dirty="0">
                <a:solidFill>
                  <a:srgbClr val="FF0000"/>
                </a:solidFill>
              </a:rPr>
              <a:t>SOCKETS, SWITCHES, RAILS &amp; CONTROLS</a:t>
            </a:r>
          </a:p>
          <a:p>
            <a:pPr>
              <a:buFont typeface="Wingdings" panose="05000000000000000000" pitchFamily="2" charset="2"/>
              <a:buChar char="§"/>
            </a:pPr>
            <a:r>
              <a:rPr lang="en-GB" sz="2000" dirty="0"/>
              <a:t>A minimum of 8 double sockets should be provided in the kitchen (over and above those needed for appliances) </a:t>
            </a:r>
          </a:p>
          <a:p>
            <a:pPr>
              <a:buFont typeface="Wingdings" panose="05000000000000000000" pitchFamily="2" charset="2"/>
              <a:buChar char="§"/>
            </a:pPr>
            <a:r>
              <a:rPr lang="en-GB" sz="2000" dirty="0"/>
              <a:t>All sockets should be positioned to allow easy access by wheelchair users (see max. measurements in illustrations), with light switches no more than 1000mm, and sockets no more than 900mm where there is no intervening worktop</a:t>
            </a:r>
          </a:p>
          <a:p>
            <a:pPr>
              <a:buFont typeface="Wingdings" panose="05000000000000000000" pitchFamily="2" charset="2"/>
              <a:buChar char="§"/>
            </a:pPr>
            <a:r>
              <a:rPr lang="en-GB" sz="2000" dirty="0"/>
              <a:t>Using a Grab-a-Rail can support an ambulant wheelchair user when standing to the worktop</a:t>
            </a:r>
          </a:p>
          <a:p>
            <a:pPr>
              <a:buFont typeface="Wingdings" panose="05000000000000000000" pitchFamily="2" charset="2"/>
              <a:buChar char="§"/>
            </a:pPr>
            <a:r>
              <a:rPr lang="en-GB" sz="2000" dirty="0"/>
              <a:t>Controls need to be accessible, including for extractors; remote extractor controls are available or position the spur in an accessible position which is also a cost-effective solution</a:t>
            </a:r>
          </a:p>
        </p:txBody>
      </p:sp>
      <p:grpSp>
        <p:nvGrpSpPr>
          <p:cNvPr id="8" name="Group 7">
            <a:extLst>
              <a:ext uri="{FF2B5EF4-FFF2-40B4-BE49-F238E27FC236}">
                <a16:creationId xmlns:a16="http://schemas.microsoft.com/office/drawing/2014/main" id="{4649B962-6043-D000-8F42-33F66056EFB4}"/>
              </a:ext>
            </a:extLst>
          </p:cNvPr>
          <p:cNvGrpSpPr/>
          <p:nvPr/>
        </p:nvGrpSpPr>
        <p:grpSpPr>
          <a:xfrm>
            <a:off x="6723687" y="1297224"/>
            <a:ext cx="5275420" cy="4894524"/>
            <a:chOff x="6802345" y="1299799"/>
            <a:chExt cx="5275420" cy="4894524"/>
          </a:xfrm>
        </p:grpSpPr>
        <p:grpSp>
          <p:nvGrpSpPr>
            <p:cNvPr id="6" name="Group 5">
              <a:extLst>
                <a:ext uri="{FF2B5EF4-FFF2-40B4-BE49-F238E27FC236}">
                  <a16:creationId xmlns:a16="http://schemas.microsoft.com/office/drawing/2014/main" id="{BA092FDD-E172-206A-8756-9B80D0777DF9}"/>
                </a:ext>
              </a:extLst>
            </p:cNvPr>
            <p:cNvGrpSpPr/>
            <p:nvPr/>
          </p:nvGrpSpPr>
          <p:grpSpPr>
            <a:xfrm>
              <a:off x="6802345" y="2466625"/>
              <a:ext cx="2350957" cy="2159600"/>
              <a:chOff x="6527042" y="1195200"/>
              <a:chExt cx="2350957" cy="2159600"/>
            </a:xfrm>
          </p:grpSpPr>
          <p:pic>
            <p:nvPicPr>
              <p:cNvPr id="7" name="Picture 6">
                <a:extLst>
                  <a:ext uri="{FF2B5EF4-FFF2-40B4-BE49-F238E27FC236}">
                    <a16:creationId xmlns:a16="http://schemas.microsoft.com/office/drawing/2014/main" id="{6477D04B-EF7E-4D39-66C9-DEFB87DA9C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7042" y="1195200"/>
                <a:ext cx="2350957" cy="2159600"/>
              </a:xfrm>
              <a:prstGeom prst="rect">
                <a:avLst/>
              </a:prstGeom>
            </p:spPr>
          </p:pic>
          <p:cxnSp>
            <p:nvCxnSpPr>
              <p:cNvPr id="9" name="Straight Arrow Connector 8">
                <a:extLst>
                  <a:ext uri="{FF2B5EF4-FFF2-40B4-BE49-F238E27FC236}">
                    <a16:creationId xmlns:a16="http://schemas.microsoft.com/office/drawing/2014/main" id="{A4A777B9-CB87-761F-76CB-37B1ECF5AD7E}"/>
                  </a:ext>
                </a:extLst>
              </p:cNvPr>
              <p:cNvCxnSpPr/>
              <p:nvPr/>
            </p:nvCxnSpPr>
            <p:spPr>
              <a:xfrm>
                <a:off x="7329600" y="1569600"/>
                <a:ext cx="0" cy="16200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EC0FD1C-261D-0C5B-7551-316D5C9A257A}"/>
                  </a:ext>
                </a:extLst>
              </p:cNvPr>
              <p:cNvSpPr txBox="1"/>
              <p:nvPr/>
            </p:nvSpPr>
            <p:spPr>
              <a:xfrm>
                <a:off x="7387199" y="2059556"/>
                <a:ext cx="1166397" cy="215444"/>
              </a:xfrm>
              <a:prstGeom prst="rect">
                <a:avLst/>
              </a:prstGeom>
              <a:noFill/>
            </p:spPr>
            <p:txBody>
              <a:bodyPr wrap="square" rtlCol="0">
                <a:spAutoFit/>
              </a:bodyPr>
              <a:lstStyle/>
              <a:p>
                <a:r>
                  <a:rPr lang="en-US" sz="800" dirty="0"/>
                  <a:t>1000mm</a:t>
                </a:r>
              </a:p>
            </p:txBody>
          </p:sp>
        </p:grpSp>
        <p:pic>
          <p:nvPicPr>
            <p:cNvPr id="11" name="Picture 10">
              <a:extLst>
                <a:ext uri="{FF2B5EF4-FFF2-40B4-BE49-F238E27FC236}">
                  <a16:creationId xmlns:a16="http://schemas.microsoft.com/office/drawing/2014/main" id="{F88919F8-5F94-F731-6243-4C19DDF993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2678" y="1299799"/>
              <a:ext cx="2537848" cy="2333653"/>
            </a:xfrm>
            <a:prstGeom prst="rect">
              <a:avLst/>
            </a:prstGeom>
          </p:spPr>
        </p:pic>
        <p:grpSp>
          <p:nvGrpSpPr>
            <p:cNvPr id="5" name="Group 4">
              <a:extLst>
                <a:ext uri="{FF2B5EF4-FFF2-40B4-BE49-F238E27FC236}">
                  <a16:creationId xmlns:a16="http://schemas.microsoft.com/office/drawing/2014/main" id="{B145A0C7-040A-644F-3B1D-B2D69F6D0180}"/>
                </a:ext>
              </a:extLst>
            </p:cNvPr>
            <p:cNvGrpSpPr/>
            <p:nvPr/>
          </p:nvGrpSpPr>
          <p:grpSpPr>
            <a:xfrm>
              <a:off x="9282678" y="3788363"/>
              <a:ext cx="2795087" cy="2405960"/>
              <a:chOff x="7970397" y="3803531"/>
              <a:chExt cx="2593200" cy="2185977"/>
            </a:xfrm>
          </p:grpSpPr>
          <p:pic>
            <p:nvPicPr>
              <p:cNvPr id="12" name="Picture 11">
                <a:extLst>
                  <a:ext uri="{FF2B5EF4-FFF2-40B4-BE49-F238E27FC236}">
                    <a16:creationId xmlns:a16="http://schemas.microsoft.com/office/drawing/2014/main" id="{9BE1773B-E32C-C39A-0FCC-72FE0F308D6E}"/>
                  </a:ext>
                </a:extLst>
              </p:cNvPr>
              <p:cNvPicPr>
                <a:picLocks noChangeAspect="1"/>
              </p:cNvPicPr>
              <p:nvPr/>
            </p:nvPicPr>
            <p:blipFill>
              <a:blip r:embed="rId5"/>
              <a:stretch>
                <a:fillRect/>
              </a:stretch>
            </p:blipFill>
            <p:spPr>
              <a:xfrm>
                <a:off x="7970397" y="3803531"/>
                <a:ext cx="2350957" cy="2185977"/>
              </a:xfrm>
              <a:prstGeom prst="rect">
                <a:avLst/>
              </a:prstGeom>
            </p:spPr>
          </p:pic>
          <p:cxnSp>
            <p:nvCxnSpPr>
              <p:cNvPr id="13" name="Straight Arrow Connector 12">
                <a:extLst>
                  <a:ext uri="{FF2B5EF4-FFF2-40B4-BE49-F238E27FC236}">
                    <a16:creationId xmlns:a16="http://schemas.microsoft.com/office/drawing/2014/main" id="{6E91BC1A-3639-FC5D-9396-605C947609A0}"/>
                  </a:ext>
                </a:extLst>
              </p:cNvPr>
              <p:cNvCxnSpPr>
                <a:cxnSpLocks/>
              </p:cNvCxnSpPr>
              <p:nvPr/>
            </p:nvCxnSpPr>
            <p:spPr>
              <a:xfrm>
                <a:off x="9397200" y="5032800"/>
                <a:ext cx="0" cy="5556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7EB772B-CD5B-19B4-D18A-DBD8ED29EDF0}"/>
                  </a:ext>
                </a:extLst>
              </p:cNvPr>
              <p:cNvSpPr txBox="1"/>
              <p:nvPr/>
            </p:nvSpPr>
            <p:spPr>
              <a:xfrm>
                <a:off x="9397200" y="5202878"/>
                <a:ext cx="1166397" cy="215444"/>
              </a:xfrm>
              <a:prstGeom prst="rect">
                <a:avLst/>
              </a:prstGeom>
              <a:noFill/>
            </p:spPr>
            <p:txBody>
              <a:bodyPr wrap="square" rtlCol="0">
                <a:spAutoFit/>
              </a:bodyPr>
              <a:lstStyle/>
              <a:p>
                <a:r>
                  <a:rPr lang="en-US" sz="800" dirty="0"/>
                  <a:t>100mm</a:t>
                </a:r>
              </a:p>
            </p:txBody>
          </p:sp>
        </p:grpSp>
      </p:grpSp>
    </p:spTree>
    <p:extLst>
      <p:ext uri="{BB962C8B-B14F-4D97-AF65-F5344CB8AC3E}">
        <p14:creationId xmlns:p14="http://schemas.microsoft.com/office/powerpoint/2010/main" val="4146923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9F5AE-F6CA-B73F-AFE9-FDD70462FD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D5536DE-375B-9A34-8F69-61C1C77F0B2F}"/>
              </a:ext>
            </a:extLst>
          </p:cNvPr>
          <p:cNvSpPr>
            <a:spLocks noGrp="1"/>
          </p:cNvSpPr>
          <p:nvPr>
            <p:ph type="body" idx="1"/>
          </p:nvPr>
        </p:nvSpPr>
        <p:spPr/>
        <p:txBody>
          <a:bodyPr/>
          <a:lstStyle/>
          <a:p>
            <a:r>
              <a:rPr lang="en-GB" b="1" dirty="0"/>
              <a:t>DESIGNED FOR INDEPENDENCE &amp; DIGNITY</a:t>
            </a:r>
          </a:p>
        </p:txBody>
      </p:sp>
      <p:sp>
        <p:nvSpPr>
          <p:cNvPr id="3" name="Slide Number Placeholder 2">
            <a:extLst>
              <a:ext uri="{FF2B5EF4-FFF2-40B4-BE49-F238E27FC236}">
                <a16:creationId xmlns:a16="http://schemas.microsoft.com/office/drawing/2014/main" id="{2CD43E0C-DE6D-924A-874E-681D7326214C}"/>
              </a:ext>
            </a:extLst>
          </p:cNvPr>
          <p:cNvSpPr>
            <a:spLocks noGrp="1"/>
          </p:cNvSpPr>
          <p:nvPr>
            <p:ph type="sldNum" sz="quarter" idx="12"/>
          </p:nvPr>
        </p:nvSpPr>
        <p:spPr/>
        <p:txBody>
          <a:bodyPr/>
          <a:lstStyle/>
          <a:p>
            <a:fld id="{EF91B0BD-71BF-8941-96B6-B0EE7EF76AA2}" type="slidenum">
              <a:rPr lang="en-GB" smtClean="0"/>
              <a:pPr/>
              <a:t>22</a:t>
            </a:fld>
            <a:endParaRPr lang="en-GB" dirty="0"/>
          </a:p>
        </p:txBody>
      </p:sp>
      <p:sp>
        <p:nvSpPr>
          <p:cNvPr id="4" name="Title 3">
            <a:extLst>
              <a:ext uri="{FF2B5EF4-FFF2-40B4-BE49-F238E27FC236}">
                <a16:creationId xmlns:a16="http://schemas.microsoft.com/office/drawing/2014/main" id="{61E5E687-3071-2738-3337-471F12DB6F21}"/>
              </a:ext>
            </a:extLst>
          </p:cNvPr>
          <p:cNvSpPr>
            <a:spLocks noGrp="1"/>
          </p:cNvSpPr>
          <p:nvPr>
            <p:ph type="title"/>
          </p:nvPr>
        </p:nvSpPr>
        <p:spPr/>
        <p:txBody>
          <a:bodyPr>
            <a:normAutofit/>
          </a:bodyPr>
          <a:lstStyle/>
          <a:p>
            <a:r>
              <a:rPr lang="en-GB" dirty="0">
                <a:solidFill>
                  <a:srgbClr val="FF0000"/>
                </a:solidFill>
              </a:rPr>
              <a:t>AKW SOLUTIONS</a:t>
            </a:r>
          </a:p>
        </p:txBody>
      </p:sp>
      <p:pic>
        <p:nvPicPr>
          <p:cNvPr id="9" name="Picture Placeholder 8" descr="A toilet with a seat open&#10;&#10;AI-generated content may be incorrect.">
            <a:extLst>
              <a:ext uri="{FF2B5EF4-FFF2-40B4-BE49-F238E27FC236}">
                <a16:creationId xmlns:a16="http://schemas.microsoft.com/office/drawing/2014/main" id="{974B32FB-2CD0-1DA4-DCD2-2F1805F6A7C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49898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1A79B-FEF6-F17A-55C8-6E69F83B5C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5B2145-1BCF-2FAF-4DBF-D042C608CC8F}"/>
              </a:ext>
            </a:extLst>
          </p:cNvPr>
          <p:cNvSpPr>
            <a:spLocks noGrp="1"/>
          </p:cNvSpPr>
          <p:nvPr>
            <p:ph type="sldNum" sz="quarter" idx="12"/>
          </p:nvPr>
        </p:nvSpPr>
        <p:spPr/>
        <p:txBody>
          <a:bodyPr/>
          <a:lstStyle/>
          <a:p>
            <a:fld id="{EF91B0BD-71BF-8941-96B6-B0EE7EF76AA2}" type="slidenum">
              <a:rPr lang="en-GB" smtClean="0"/>
              <a:t>23</a:t>
            </a:fld>
            <a:endParaRPr lang="en-GB"/>
          </a:p>
        </p:txBody>
      </p:sp>
      <p:sp>
        <p:nvSpPr>
          <p:cNvPr id="3" name="Title 2">
            <a:extLst>
              <a:ext uri="{FF2B5EF4-FFF2-40B4-BE49-F238E27FC236}">
                <a16:creationId xmlns:a16="http://schemas.microsoft.com/office/drawing/2014/main" id="{3AF94693-2FA1-49A6-D3EA-70868C9BB1FA}"/>
              </a:ext>
            </a:extLst>
          </p:cNvPr>
          <p:cNvSpPr>
            <a:spLocks noGrp="1"/>
          </p:cNvSpPr>
          <p:nvPr>
            <p:ph type="title"/>
          </p:nvPr>
        </p:nvSpPr>
        <p:spPr/>
        <p:txBody>
          <a:bodyPr>
            <a:normAutofit/>
          </a:bodyPr>
          <a:lstStyle/>
          <a:p>
            <a:r>
              <a:rPr lang="en-GB" dirty="0"/>
              <a:t>AKW SOLUTIONS – BATHROOM</a:t>
            </a:r>
          </a:p>
        </p:txBody>
      </p:sp>
      <p:sp>
        <p:nvSpPr>
          <p:cNvPr id="4" name="Content Placeholder 3">
            <a:extLst>
              <a:ext uri="{FF2B5EF4-FFF2-40B4-BE49-F238E27FC236}">
                <a16:creationId xmlns:a16="http://schemas.microsoft.com/office/drawing/2014/main" id="{C1A3CBBA-EA68-840F-22BC-5D9A8058CC3D}"/>
              </a:ext>
            </a:extLst>
          </p:cNvPr>
          <p:cNvSpPr>
            <a:spLocks noGrp="1"/>
          </p:cNvSpPr>
          <p:nvPr>
            <p:ph idx="1"/>
          </p:nvPr>
        </p:nvSpPr>
        <p:spPr>
          <a:xfrm>
            <a:off x="370805" y="1209368"/>
            <a:ext cx="6403622" cy="4960051"/>
          </a:xfrm>
        </p:spPr>
        <p:txBody>
          <a:bodyPr>
            <a:normAutofit fontScale="92500" lnSpcReduction="10000"/>
          </a:bodyPr>
          <a:lstStyle/>
          <a:p>
            <a:pPr>
              <a:lnSpc>
                <a:spcPct val="120000"/>
              </a:lnSpc>
              <a:buFont typeface="Wingdings" panose="05000000000000000000" pitchFamily="2" charset="2"/>
              <a:buChar char="§"/>
            </a:pPr>
            <a:r>
              <a:rPr lang="en-GB" sz="2000" b="1" dirty="0">
                <a:solidFill>
                  <a:srgbClr val="FF0000"/>
                </a:solidFill>
              </a:rPr>
              <a:t>AKW SMARTCARE PLUS ELECTRIC SHOWER </a:t>
            </a:r>
            <a:r>
              <a:rPr lang="en-GB" sz="2000" dirty="0"/>
              <a:t>can be operated via a remote, is easy to use and includes a load-bearing riser rail and 2m hose as standard</a:t>
            </a:r>
          </a:p>
          <a:p>
            <a:pPr>
              <a:lnSpc>
                <a:spcPct val="120000"/>
              </a:lnSpc>
              <a:buFont typeface="Wingdings" panose="05000000000000000000" pitchFamily="2" charset="2"/>
              <a:buChar char="§"/>
            </a:pPr>
            <a:r>
              <a:rPr lang="en-GB" sz="2000" b="1" dirty="0">
                <a:solidFill>
                  <a:srgbClr val="FF0000"/>
                </a:solidFill>
              </a:rPr>
              <a:t>AKW BIDET COLLECTION </a:t>
            </a:r>
            <a:r>
              <a:rPr lang="en-GB" sz="2000" dirty="0"/>
              <a:t>offers wash/dry toileting with several solutions that can be installed on a variety of toilet pans</a:t>
            </a:r>
          </a:p>
          <a:p>
            <a:pPr>
              <a:lnSpc>
                <a:spcPct val="120000"/>
              </a:lnSpc>
              <a:buFont typeface="Wingdings" panose="05000000000000000000" pitchFamily="2" charset="2"/>
              <a:buChar char="§"/>
            </a:pPr>
            <a:r>
              <a:rPr lang="en-GB" sz="2000" b="1" dirty="0">
                <a:solidFill>
                  <a:srgbClr val="FF0000"/>
                </a:solidFill>
              </a:rPr>
              <a:t>FOLD-UP SHOWER SEATS </a:t>
            </a:r>
            <a:r>
              <a:rPr lang="en-GB" sz="2000" dirty="0"/>
              <a:t>tuck away when not in use</a:t>
            </a:r>
          </a:p>
          <a:p>
            <a:pPr>
              <a:lnSpc>
                <a:spcPct val="120000"/>
              </a:lnSpc>
              <a:buFont typeface="Wingdings" panose="05000000000000000000" pitchFamily="2" charset="2"/>
              <a:buChar char="§"/>
            </a:pPr>
            <a:r>
              <a:rPr lang="en-GB" sz="2000" dirty="0"/>
              <a:t>Level-access wet floor showers are easily achieved with</a:t>
            </a:r>
            <a:r>
              <a:rPr lang="en-GB" sz="2000" b="1" dirty="0">
                <a:solidFill>
                  <a:srgbClr val="FF0000"/>
                </a:solidFill>
              </a:rPr>
              <a:t> TUFF FORM WET ROOM FORMERS </a:t>
            </a:r>
          </a:p>
          <a:p>
            <a:pPr>
              <a:lnSpc>
                <a:spcPct val="120000"/>
              </a:lnSpc>
              <a:buFont typeface="Wingdings" panose="05000000000000000000" pitchFamily="2" charset="2"/>
              <a:buChar char="§"/>
            </a:pPr>
            <a:r>
              <a:rPr lang="en-GB" sz="2000" b="1" dirty="0">
                <a:solidFill>
                  <a:srgbClr val="FF0000"/>
                </a:solidFill>
              </a:rPr>
              <a:t>DOC M RANGE </a:t>
            </a:r>
            <a:r>
              <a:rPr lang="en-GB" sz="2000" dirty="0"/>
              <a:t>includes raised-height pans, ergonomic seats, grab rails and accessories for different needs</a:t>
            </a:r>
          </a:p>
          <a:p>
            <a:pPr>
              <a:lnSpc>
                <a:spcPct val="120000"/>
              </a:lnSpc>
              <a:buFont typeface="Wingdings" panose="05000000000000000000" pitchFamily="2" charset="2"/>
              <a:buChar char="§"/>
            </a:pPr>
            <a:r>
              <a:rPr lang="en-GB" sz="2000" b="1" dirty="0">
                <a:solidFill>
                  <a:srgbClr val="FF0000"/>
                </a:solidFill>
              </a:rPr>
              <a:t>CONCAVE WASH BASINS </a:t>
            </a:r>
            <a:r>
              <a:rPr lang="en-GB" sz="2000" dirty="0"/>
              <a:t>enable closer access to the sink and tap with a concave front</a:t>
            </a:r>
          </a:p>
        </p:txBody>
      </p:sp>
      <p:pic>
        <p:nvPicPr>
          <p:cNvPr id="8" name="Picture 7">
            <a:extLst>
              <a:ext uri="{FF2B5EF4-FFF2-40B4-BE49-F238E27FC236}">
                <a16:creationId xmlns:a16="http://schemas.microsoft.com/office/drawing/2014/main" id="{9604664D-E18F-2E0F-C4D7-6E0DEDCB4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0" y="4517592"/>
            <a:ext cx="2406611" cy="1651828"/>
          </a:xfrm>
          <a:prstGeom prst="rect">
            <a:avLst/>
          </a:prstGeom>
        </p:spPr>
      </p:pic>
      <p:pic>
        <p:nvPicPr>
          <p:cNvPr id="10" name="Picture 9" descr="A bathroom with a shower and toilet&#10;&#10;AI-generated content may be incorrect.">
            <a:extLst>
              <a:ext uri="{FF2B5EF4-FFF2-40B4-BE49-F238E27FC236}">
                <a16:creationId xmlns:a16="http://schemas.microsoft.com/office/drawing/2014/main" id="{6B94D9F9-6061-AF00-6D7E-DCDEDA7F23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7961" y="1056069"/>
            <a:ext cx="2415230" cy="3363830"/>
          </a:xfrm>
          <a:prstGeom prst="rect">
            <a:avLst/>
          </a:prstGeom>
        </p:spPr>
      </p:pic>
      <p:pic>
        <p:nvPicPr>
          <p:cNvPr id="13" name="Picture 12" descr="A toilet with a seat open&#10;&#10;AI-generated content may be incorrect.">
            <a:extLst>
              <a:ext uri="{FF2B5EF4-FFF2-40B4-BE49-F238E27FC236}">
                <a16:creationId xmlns:a16="http://schemas.microsoft.com/office/drawing/2014/main" id="{7EA955B3-3220-065C-3727-FB032DEB3A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88422" y="2805590"/>
            <a:ext cx="2418113" cy="3363830"/>
          </a:xfrm>
          <a:prstGeom prst="rect">
            <a:avLst/>
          </a:prstGeom>
        </p:spPr>
      </p:pic>
      <p:pic>
        <p:nvPicPr>
          <p:cNvPr id="15" name="Picture 14" descr="A bathroom with a shower and sink&#10;&#10;AI-generated content may be incorrect.">
            <a:extLst>
              <a:ext uri="{FF2B5EF4-FFF2-40B4-BE49-F238E27FC236}">
                <a16:creationId xmlns:a16="http://schemas.microsoft.com/office/drawing/2014/main" id="{EC25FFFD-617E-67C6-A707-AC6C4A5845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87853" y="1056069"/>
            <a:ext cx="2418113" cy="1651829"/>
          </a:xfrm>
          <a:prstGeom prst="rect">
            <a:avLst/>
          </a:prstGeom>
        </p:spPr>
      </p:pic>
    </p:spTree>
    <p:extLst>
      <p:ext uri="{BB962C8B-B14F-4D97-AF65-F5344CB8AC3E}">
        <p14:creationId xmlns:p14="http://schemas.microsoft.com/office/powerpoint/2010/main" val="799932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9EE0B-E946-D998-AE61-76FAF15E093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F89781-C57E-841E-0FA2-8E8C85DC67CC}"/>
              </a:ext>
            </a:extLst>
          </p:cNvPr>
          <p:cNvSpPr>
            <a:spLocks noGrp="1"/>
          </p:cNvSpPr>
          <p:nvPr>
            <p:ph type="sldNum" sz="quarter" idx="12"/>
          </p:nvPr>
        </p:nvSpPr>
        <p:spPr/>
        <p:txBody>
          <a:bodyPr/>
          <a:lstStyle/>
          <a:p>
            <a:fld id="{EF91B0BD-71BF-8941-96B6-B0EE7EF76AA2}" type="slidenum">
              <a:rPr lang="en-GB" smtClean="0"/>
              <a:t>24</a:t>
            </a:fld>
            <a:endParaRPr lang="en-GB"/>
          </a:p>
        </p:txBody>
      </p:sp>
      <p:sp>
        <p:nvSpPr>
          <p:cNvPr id="3" name="Title 2">
            <a:extLst>
              <a:ext uri="{FF2B5EF4-FFF2-40B4-BE49-F238E27FC236}">
                <a16:creationId xmlns:a16="http://schemas.microsoft.com/office/drawing/2014/main" id="{B8F95868-8334-6FC3-B314-00101C2659C7}"/>
              </a:ext>
            </a:extLst>
          </p:cNvPr>
          <p:cNvSpPr>
            <a:spLocks noGrp="1"/>
          </p:cNvSpPr>
          <p:nvPr>
            <p:ph type="title"/>
          </p:nvPr>
        </p:nvSpPr>
        <p:spPr/>
        <p:txBody>
          <a:bodyPr>
            <a:normAutofit/>
          </a:bodyPr>
          <a:lstStyle/>
          <a:p>
            <a:r>
              <a:rPr lang="en-GB" dirty="0"/>
              <a:t>AKW SOLUTIONS – KITCHEN</a:t>
            </a:r>
          </a:p>
        </p:txBody>
      </p:sp>
      <p:sp>
        <p:nvSpPr>
          <p:cNvPr id="4" name="Content Placeholder 3">
            <a:extLst>
              <a:ext uri="{FF2B5EF4-FFF2-40B4-BE49-F238E27FC236}">
                <a16:creationId xmlns:a16="http://schemas.microsoft.com/office/drawing/2014/main" id="{B38B74B1-335B-A964-EB18-55A33649974E}"/>
              </a:ext>
            </a:extLst>
          </p:cNvPr>
          <p:cNvSpPr>
            <a:spLocks noGrp="1"/>
          </p:cNvSpPr>
          <p:nvPr>
            <p:ph idx="1"/>
          </p:nvPr>
        </p:nvSpPr>
        <p:spPr>
          <a:xfrm>
            <a:off x="370804" y="1327354"/>
            <a:ext cx="6925312" cy="4827639"/>
          </a:xfrm>
        </p:spPr>
        <p:txBody>
          <a:bodyPr>
            <a:normAutofit/>
          </a:bodyPr>
          <a:lstStyle/>
          <a:p>
            <a:pPr>
              <a:lnSpc>
                <a:spcPct val="120000"/>
              </a:lnSpc>
              <a:buFont typeface="Wingdings" panose="05000000000000000000" pitchFamily="2" charset="2"/>
              <a:buChar char="§"/>
            </a:pPr>
            <a:r>
              <a:rPr lang="en-GB" sz="1800" dirty="0"/>
              <a:t>The height of </a:t>
            </a:r>
            <a:r>
              <a:rPr lang="en-GB" sz="1800" b="1" dirty="0">
                <a:solidFill>
                  <a:srgbClr val="FF0000"/>
                </a:solidFill>
              </a:rPr>
              <a:t>ACTIVMOTION RISE &amp; FALL WORKTOPS </a:t>
            </a:r>
            <a:r>
              <a:rPr lang="en-GB" sz="1800" dirty="0"/>
              <a:t>can be easily adjusted at the push of a button and offer greater access to hobs and sinks</a:t>
            </a:r>
          </a:p>
          <a:p>
            <a:pPr>
              <a:lnSpc>
                <a:spcPct val="120000"/>
              </a:lnSpc>
              <a:buFont typeface="Wingdings" panose="05000000000000000000" pitchFamily="2" charset="2"/>
              <a:buChar char="§"/>
            </a:pPr>
            <a:r>
              <a:rPr lang="en-GB" sz="1800" dirty="0"/>
              <a:t>For wall cupboard storage, </a:t>
            </a:r>
            <a:r>
              <a:rPr lang="en-GB" sz="1800" b="1" dirty="0">
                <a:solidFill>
                  <a:srgbClr val="FF0000"/>
                </a:solidFill>
              </a:rPr>
              <a:t>ACTIVMOTION GLIDE WALL UNITS </a:t>
            </a:r>
            <a:r>
              <a:rPr lang="en-GB" sz="1800" dirty="0"/>
              <a:t>safely descend bringing contents down and outwards</a:t>
            </a:r>
          </a:p>
          <a:p>
            <a:pPr>
              <a:lnSpc>
                <a:spcPct val="120000"/>
              </a:lnSpc>
              <a:buFont typeface="Wingdings" panose="05000000000000000000" pitchFamily="2" charset="2"/>
              <a:buChar char="§"/>
            </a:pPr>
            <a:r>
              <a:rPr lang="en-GB" sz="1800" dirty="0"/>
              <a:t>A </a:t>
            </a:r>
            <a:r>
              <a:rPr lang="en-GB" sz="1800" b="1" dirty="0">
                <a:solidFill>
                  <a:srgbClr val="FF0000"/>
                </a:solidFill>
              </a:rPr>
              <a:t>PULL-OUT HEAT-RESISTANT DRAWER </a:t>
            </a:r>
            <a:r>
              <a:rPr lang="en-GB" sz="1800" dirty="0"/>
              <a:t>is ideal for transferring hot items from the oven</a:t>
            </a:r>
          </a:p>
          <a:p>
            <a:pPr>
              <a:lnSpc>
                <a:spcPct val="120000"/>
              </a:lnSpc>
              <a:buFont typeface="Wingdings" panose="05000000000000000000" pitchFamily="2" charset="2"/>
              <a:buChar char="§"/>
            </a:pPr>
            <a:r>
              <a:rPr lang="en-GB" sz="1800" b="1" dirty="0">
                <a:solidFill>
                  <a:srgbClr val="FF0000"/>
                </a:solidFill>
              </a:rPr>
              <a:t>GRAB-A-RAIL</a:t>
            </a:r>
            <a:r>
              <a:rPr lang="en-GB" sz="1800" dirty="0"/>
              <a:t> can be installed to offer support when needed</a:t>
            </a:r>
          </a:p>
          <a:p>
            <a:pPr>
              <a:lnSpc>
                <a:spcPct val="120000"/>
              </a:lnSpc>
              <a:buFont typeface="Wingdings" panose="05000000000000000000" pitchFamily="2" charset="2"/>
              <a:buChar char="§"/>
            </a:pPr>
            <a:r>
              <a:rPr lang="en-GB" sz="1800" b="1" dirty="0">
                <a:solidFill>
                  <a:srgbClr val="FF0000"/>
                </a:solidFill>
              </a:rPr>
              <a:t>PULL-DOWN OR SWING-OUT BASKETS </a:t>
            </a:r>
            <a:r>
              <a:rPr lang="en-GB" sz="1800" dirty="0"/>
              <a:t>increase access to storage and can be installed in wall, base and larder units</a:t>
            </a:r>
          </a:p>
          <a:p>
            <a:pPr>
              <a:lnSpc>
                <a:spcPct val="120000"/>
              </a:lnSpc>
              <a:buFont typeface="Wingdings" panose="05000000000000000000" pitchFamily="2" charset="2"/>
              <a:buChar char="§"/>
            </a:pPr>
            <a:r>
              <a:rPr lang="en-GB" sz="1800" b="1" dirty="0">
                <a:solidFill>
                  <a:srgbClr val="FF0000"/>
                </a:solidFill>
              </a:rPr>
              <a:t>CORNER CAROUSEL UNITS </a:t>
            </a:r>
            <a:r>
              <a:rPr lang="en-GB" sz="1800" dirty="0"/>
              <a:t>brings the contents of the cupboard to within much easier reach, utilising often a large space</a:t>
            </a:r>
          </a:p>
        </p:txBody>
      </p:sp>
      <p:grpSp>
        <p:nvGrpSpPr>
          <p:cNvPr id="8" name="Group 7">
            <a:extLst>
              <a:ext uri="{FF2B5EF4-FFF2-40B4-BE49-F238E27FC236}">
                <a16:creationId xmlns:a16="http://schemas.microsoft.com/office/drawing/2014/main" id="{866B56FC-FFF4-42A6-C5D6-F3C7C01C86B1}"/>
              </a:ext>
            </a:extLst>
          </p:cNvPr>
          <p:cNvGrpSpPr/>
          <p:nvPr/>
        </p:nvGrpSpPr>
        <p:grpSpPr>
          <a:xfrm>
            <a:off x="7476190" y="1539078"/>
            <a:ext cx="4242920" cy="4245027"/>
            <a:chOff x="7397532" y="1236068"/>
            <a:chExt cx="4242920" cy="4245027"/>
          </a:xfrm>
        </p:grpSpPr>
        <p:pic>
          <p:nvPicPr>
            <p:cNvPr id="9" name="Picture 8">
              <a:extLst>
                <a:ext uri="{FF2B5EF4-FFF2-40B4-BE49-F238E27FC236}">
                  <a16:creationId xmlns:a16="http://schemas.microsoft.com/office/drawing/2014/main" id="{7F503F62-7A8F-0202-2400-E635CD0E17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9605" y="1236068"/>
              <a:ext cx="2030846" cy="2032000"/>
            </a:xfrm>
            <a:prstGeom prst="rect">
              <a:avLst/>
            </a:prstGeom>
          </p:spPr>
        </p:pic>
        <p:pic>
          <p:nvPicPr>
            <p:cNvPr id="11" name="Picture 10">
              <a:extLst>
                <a:ext uri="{FF2B5EF4-FFF2-40B4-BE49-F238E27FC236}">
                  <a16:creationId xmlns:a16="http://schemas.microsoft.com/office/drawing/2014/main" id="{F08D434A-5C36-9867-700E-7F3EF28A94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7533" y="1236068"/>
              <a:ext cx="2032000" cy="2032000"/>
            </a:xfrm>
            <a:prstGeom prst="rect">
              <a:avLst/>
            </a:prstGeom>
          </p:spPr>
        </p:pic>
        <p:pic>
          <p:nvPicPr>
            <p:cNvPr id="13" name="Picture 12">
              <a:extLst>
                <a:ext uri="{FF2B5EF4-FFF2-40B4-BE49-F238E27FC236}">
                  <a16:creationId xmlns:a16="http://schemas.microsoft.com/office/drawing/2014/main" id="{F9237AF0-9AAA-2E8B-0F30-C41981462F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9606" y="3449095"/>
              <a:ext cx="2030846" cy="2032000"/>
            </a:xfrm>
            <a:prstGeom prst="rect">
              <a:avLst/>
            </a:prstGeom>
          </p:spPr>
        </p:pic>
        <p:pic>
          <p:nvPicPr>
            <p:cNvPr id="7" name="Picture 6" descr="A kitchen with a cabinet door&#10;&#10;AI-generated content may be incorrect.">
              <a:extLst>
                <a:ext uri="{FF2B5EF4-FFF2-40B4-BE49-F238E27FC236}">
                  <a16:creationId xmlns:a16="http://schemas.microsoft.com/office/drawing/2014/main" id="{27A5143D-9066-F5AE-3E40-EA64EDA44D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97532" y="3448068"/>
              <a:ext cx="2032000" cy="2032000"/>
            </a:xfrm>
            <a:prstGeom prst="rect">
              <a:avLst/>
            </a:prstGeom>
          </p:spPr>
        </p:pic>
      </p:grpSp>
    </p:spTree>
    <p:extLst>
      <p:ext uri="{BB962C8B-B14F-4D97-AF65-F5344CB8AC3E}">
        <p14:creationId xmlns:p14="http://schemas.microsoft.com/office/powerpoint/2010/main" val="994655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1B30-D3AE-480A-78A1-F91470B81F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85201-9CCE-3786-F344-B5E7B5113240}"/>
              </a:ext>
            </a:extLst>
          </p:cNvPr>
          <p:cNvSpPr>
            <a:spLocks noGrp="1"/>
          </p:cNvSpPr>
          <p:nvPr>
            <p:ph type="sldNum" sz="quarter" idx="12"/>
          </p:nvPr>
        </p:nvSpPr>
        <p:spPr/>
        <p:txBody>
          <a:bodyPr/>
          <a:lstStyle/>
          <a:p>
            <a:fld id="{EF91B0BD-71BF-8941-96B6-B0EE7EF76AA2}" type="slidenum">
              <a:rPr lang="en-GB" smtClean="0"/>
              <a:t>25</a:t>
            </a:fld>
            <a:endParaRPr lang="en-GB"/>
          </a:p>
        </p:txBody>
      </p:sp>
      <p:sp>
        <p:nvSpPr>
          <p:cNvPr id="3" name="Title 2">
            <a:extLst>
              <a:ext uri="{FF2B5EF4-FFF2-40B4-BE49-F238E27FC236}">
                <a16:creationId xmlns:a16="http://schemas.microsoft.com/office/drawing/2014/main" id="{1FAA648B-57C5-4F6A-DC34-54442B67E59B}"/>
              </a:ext>
            </a:extLst>
          </p:cNvPr>
          <p:cNvSpPr>
            <a:spLocks noGrp="1"/>
          </p:cNvSpPr>
          <p:nvPr>
            <p:ph type="title"/>
          </p:nvPr>
        </p:nvSpPr>
        <p:spPr/>
        <p:txBody>
          <a:bodyPr/>
          <a:lstStyle/>
          <a:p>
            <a:r>
              <a:rPr lang="en-GB" dirty="0"/>
              <a:t>LIFE MADE BETTER</a:t>
            </a:r>
          </a:p>
        </p:txBody>
      </p:sp>
      <p:sp>
        <p:nvSpPr>
          <p:cNvPr id="4" name="Content Placeholder 3">
            <a:extLst>
              <a:ext uri="{FF2B5EF4-FFF2-40B4-BE49-F238E27FC236}">
                <a16:creationId xmlns:a16="http://schemas.microsoft.com/office/drawing/2014/main" id="{4D5F1935-7A44-803B-591C-D5109F1FDD1B}"/>
              </a:ext>
            </a:extLst>
          </p:cNvPr>
          <p:cNvSpPr>
            <a:spLocks noGrp="1"/>
          </p:cNvSpPr>
          <p:nvPr>
            <p:ph idx="1"/>
          </p:nvPr>
        </p:nvSpPr>
        <p:spPr>
          <a:xfrm>
            <a:off x="370804" y="1696256"/>
            <a:ext cx="7773071" cy="4167446"/>
          </a:xfrm>
        </p:spPr>
        <p:txBody>
          <a:bodyPr>
            <a:normAutofit/>
          </a:bodyPr>
          <a:lstStyle/>
          <a:p>
            <a:pPr marL="0" indent="0">
              <a:lnSpc>
                <a:spcPct val="120000"/>
              </a:lnSpc>
              <a:buNone/>
            </a:pPr>
            <a:r>
              <a:rPr lang="en-GB" sz="2000" dirty="0"/>
              <a:t>From a small Worcestershire business, AKW has grown into a market-leading international operation:</a:t>
            </a:r>
          </a:p>
          <a:p>
            <a:pPr>
              <a:lnSpc>
                <a:spcPct val="120000"/>
              </a:lnSpc>
              <a:buFont typeface="Wingdings" panose="05000000000000000000" pitchFamily="2" charset="2"/>
              <a:buChar char="§"/>
            </a:pPr>
            <a:r>
              <a:rPr lang="en-GB" sz="2000" dirty="0"/>
              <a:t>200+ UK-based colleagues</a:t>
            </a:r>
          </a:p>
          <a:p>
            <a:pPr>
              <a:lnSpc>
                <a:spcPct val="120000"/>
              </a:lnSpc>
              <a:buFont typeface="Wingdings" panose="05000000000000000000" pitchFamily="2" charset="2"/>
              <a:buChar char="§"/>
            </a:pPr>
            <a:r>
              <a:rPr lang="en-GB" sz="2000" dirty="0"/>
              <a:t>Over 1 million satisfied customers</a:t>
            </a:r>
          </a:p>
          <a:p>
            <a:pPr>
              <a:lnSpc>
                <a:spcPct val="120000"/>
              </a:lnSpc>
              <a:buFont typeface="Wingdings" panose="05000000000000000000" pitchFamily="2" charset="2"/>
              <a:buChar char="§"/>
            </a:pPr>
            <a:r>
              <a:rPr lang="en-GB" sz="2000" dirty="0"/>
              <a:t>World-class manufacturing facilities</a:t>
            </a:r>
          </a:p>
          <a:p>
            <a:pPr>
              <a:lnSpc>
                <a:spcPct val="120000"/>
              </a:lnSpc>
              <a:buFont typeface="Wingdings" panose="05000000000000000000" pitchFamily="2" charset="2"/>
              <a:buChar char="§"/>
            </a:pPr>
            <a:r>
              <a:rPr lang="en-GB" sz="2000" dirty="0"/>
              <a:t>Dedicated 30+ vehicle fleet providing door-to-door service</a:t>
            </a:r>
          </a:p>
          <a:p>
            <a:pPr>
              <a:lnSpc>
                <a:spcPct val="120000"/>
              </a:lnSpc>
              <a:buFont typeface="Wingdings" panose="05000000000000000000" pitchFamily="2" charset="2"/>
              <a:buChar char="§"/>
            </a:pPr>
            <a:r>
              <a:rPr lang="en-GB" sz="2000" dirty="0"/>
              <a:t>3 national distribution warehouses covering over 3.5m sq. feet</a:t>
            </a:r>
          </a:p>
          <a:p>
            <a:pPr>
              <a:lnSpc>
                <a:spcPct val="120000"/>
              </a:lnSpc>
              <a:buFont typeface="Wingdings" panose="05000000000000000000" pitchFamily="2" charset="2"/>
              <a:buChar char="§"/>
            </a:pPr>
            <a:r>
              <a:rPr lang="en-GB" sz="2000" dirty="0"/>
              <a:t>60+ sales and surveying experts nationwide</a:t>
            </a:r>
          </a:p>
        </p:txBody>
      </p:sp>
      <p:pic>
        <p:nvPicPr>
          <p:cNvPr id="7" name="Picture 6" descr="A person working on a computer&#10;&#10;Description automatically generated">
            <a:extLst>
              <a:ext uri="{FF2B5EF4-FFF2-40B4-BE49-F238E27FC236}">
                <a16:creationId xmlns:a16="http://schemas.microsoft.com/office/drawing/2014/main" id="{8B4D3293-DA48-9C19-529B-01687A659C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540" y="1696256"/>
            <a:ext cx="3143250" cy="2096548"/>
          </a:xfrm>
          <a:prstGeom prst="rect">
            <a:avLst/>
          </a:prstGeom>
        </p:spPr>
      </p:pic>
      <p:pic>
        <p:nvPicPr>
          <p:cNvPr id="9" name="Picture 8" descr="A person sitting at a desk with a headset on&#10;&#10;Description automatically generated">
            <a:extLst>
              <a:ext uri="{FF2B5EF4-FFF2-40B4-BE49-F238E27FC236}">
                <a16:creationId xmlns:a16="http://schemas.microsoft.com/office/drawing/2014/main" id="{43AA7A2F-F1EF-2B2F-F8D6-988DCD45F5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15056" y="3981685"/>
            <a:ext cx="3126734" cy="2096548"/>
          </a:xfrm>
          <a:prstGeom prst="rect">
            <a:avLst/>
          </a:prstGeom>
        </p:spPr>
      </p:pic>
      <p:sp>
        <p:nvSpPr>
          <p:cNvPr id="10" name="Rectangle 9">
            <a:extLst>
              <a:ext uri="{FF2B5EF4-FFF2-40B4-BE49-F238E27FC236}">
                <a16:creationId xmlns:a16="http://schemas.microsoft.com/office/drawing/2014/main" id="{C898ACB2-E0F5-A738-F42F-7D1E45720377}"/>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6677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2D2DD-D263-EDF3-B150-61B29881E25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9F070D-17D1-795B-1F5F-E91786413940}"/>
              </a:ext>
            </a:extLst>
          </p:cNvPr>
          <p:cNvSpPr>
            <a:spLocks noGrp="1"/>
          </p:cNvSpPr>
          <p:nvPr>
            <p:ph type="sldNum" sz="quarter" idx="12"/>
          </p:nvPr>
        </p:nvSpPr>
        <p:spPr/>
        <p:txBody>
          <a:bodyPr/>
          <a:lstStyle/>
          <a:p>
            <a:fld id="{EF91B0BD-71BF-8941-96B6-B0EE7EF76AA2}" type="slidenum">
              <a:rPr lang="en-GB" smtClean="0"/>
              <a:t>26</a:t>
            </a:fld>
            <a:endParaRPr lang="en-GB"/>
          </a:p>
        </p:txBody>
      </p:sp>
      <p:sp>
        <p:nvSpPr>
          <p:cNvPr id="3" name="Title 2">
            <a:extLst>
              <a:ext uri="{FF2B5EF4-FFF2-40B4-BE49-F238E27FC236}">
                <a16:creationId xmlns:a16="http://schemas.microsoft.com/office/drawing/2014/main" id="{7CD7FE5B-E930-8948-3738-DC6F345DA6B6}"/>
              </a:ext>
            </a:extLst>
          </p:cNvPr>
          <p:cNvSpPr>
            <a:spLocks noGrp="1"/>
          </p:cNvSpPr>
          <p:nvPr>
            <p:ph type="title"/>
          </p:nvPr>
        </p:nvSpPr>
        <p:spPr/>
        <p:txBody>
          <a:bodyPr/>
          <a:lstStyle/>
          <a:p>
            <a:r>
              <a:rPr lang="en-GB" dirty="0"/>
              <a:t>OUR STORY</a:t>
            </a:r>
          </a:p>
        </p:txBody>
      </p:sp>
      <p:sp>
        <p:nvSpPr>
          <p:cNvPr id="4" name="Content Placeholder 3">
            <a:extLst>
              <a:ext uri="{FF2B5EF4-FFF2-40B4-BE49-F238E27FC236}">
                <a16:creationId xmlns:a16="http://schemas.microsoft.com/office/drawing/2014/main" id="{776D483E-F509-3B97-D08E-3F34BF1A34A4}"/>
              </a:ext>
            </a:extLst>
          </p:cNvPr>
          <p:cNvSpPr>
            <a:spLocks noGrp="1"/>
          </p:cNvSpPr>
          <p:nvPr>
            <p:ph idx="1"/>
          </p:nvPr>
        </p:nvSpPr>
        <p:spPr>
          <a:xfrm>
            <a:off x="370804" y="1696256"/>
            <a:ext cx="7773071" cy="4167446"/>
          </a:xfrm>
        </p:spPr>
        <p:txBody>
          <a:bodyPr>
            <a:normAutofit lnSpcReduction="10000"/>
          </a:bodyPr>
          <a:lstStyle/>
          <a:p>
            <a:pPr marL="0" indent="0">
              <a:lnSpc>
                <a:spcPct val="120000"/>
              </a:lnSpc>
              <a:buNone/>
            </a:pPr>
            <a:r>
              <a:rPr lang="en-GB" sz="2000" b="1" dirty="0">
                <a:solidFill>
                  <a:srgbClr val="FF0000"/>
                </a:solidFill>
              </a:rPr>
              <a:t>1982 | </a:t>
            </a:r>
            <a:r>
              <a:rPr lang="en-GB" sz="2000" dirty="0"/>
              <a:t>Founded by Anthony Keith Webb in Worcester, UK</a:t>
            </a:r>
          </a:p>
          <a:p>
            <a:pPr marL="0" indent="0">
              <a:lnSpc>
                <a:spcPct val="120000"/>
              </a:lnSpc>
              <a:buNone/>
            </a:pPr>
            <a:r>
              <a:rPr lang="en-GB" sz="2000" b="1" dirty="0">
                <a:solidFill>
                  <a:srgbClr val="FF0000"/>
                </a:solidFill>
              </a:rPr>
              <a:t>1996 | </a:t>
            </a:r>
            <a:r>
              <a:rPr lang="en-GB" sz="2000" dirty="0"/>
              <a:t>Began manufacturing accessible kitchens</a:t>
            </a:r>
          </a:p>
          <a:p>
            <a:pPr marL="0" indent="0">
              <a:lnSpc>
                <a:spcPct val="120000"/>
              </a:lnSpc>
              <a:buNone/>
            </a:pPr>
            <a:r>
              <a:rPr lang="en-GB" sz="2000" b="1" dirty="0">
                <a:solidFill>
                  <a:srgbClr val="FF0000"/>
                </a:solidFill>
              </a:rPr>
              <a:t>2002 | </a:t>
            </a:r>
            <a:r>
              <a:rPr lang="en-GB" sz="2000" dirty="0"/>
              <a:t>Launched own range of grab rails and shower seats</a:t>
            </a:r>
          </a:p>
          <a:p>
            <a:pPr marL="0" indent="0">
              <a:lnSpc>
                <a:spcPct val="120000"/>
              </a:lnSpc>
              <a:buNone/>
            </a:pPr>
            <a:r>
              <a:rPr lang="en-GB" sz="2000" b="1" dirty="0">
                <a:solidFill>
                  <a:srgbClr val="FF0000"/>
                </a:solidFill>
              </a:rPr>
              <a:t>2014 | </a:t>
            </a:r>
            <a:r>
              <a:rPr lang="en-GB" sz="2000" dirty="0"/>
              <a:t>Released dementia-friendly bathroom design guide</a:t>
            </a:r>
          </a:p>
          <a:p>
            <a:pPr marL="0" indent="0">
              <a:lnSpc>
                <a:spcPct val="120000"/>
              </a:lnSpc>
              <a:buNone/>
            </a:pPr>
            <a:r>
              <a:rPr lang="en-GB" sz="2000" b="1" dirty="0">
                <a:solidFill>
                  <a:srgbClr val="FF0000"/>
                </a:solidFill>
              </a:rPr>
              <a:t>2015 | </a:t>
            </a:r>
            <a:r>
              <a:rPr lang="en-GB" sz="2000" dirty="0"/>
              <a:t>Introduced AKW electric showers and wet room formers</a:t>
            </a:r>
          </a:p>
          <a:p>
            <a:pPr marL="0" indent="0">
              <a:lnSpc>
                <a:spcPct val="120000"/>
              </a:lnSpc>
              <a:buNone/>
            </a:pPr>
            <a:r>
              <a:rPr lang="en-GB" sz="2000" b="1" dirty="0">
                <a:solidFill>
                  <a:srgbClr val="FF0000"/>
                </a:solidFill>
              </a:rPr>
              <a:t>2022 | </a:t>
            </a:r>
            <a:r>
              <a:rPr lang="en-GB" sz="2000" dirty="0"/>
              <a:t>Contour Showers Ltd acquired</a:t>
            </a:r>
          </a:p>
          <a:p>
            <a:pPr marL="0" indent="0">
              <a:lnSpc>
                <a:spcPct val="120000"/>
              </a:lnSpc>
              <a:buNone/>
            </a:pPr>
            <a:r>
              <a:rPr lang="en-GB" sz="2000" b="1" dirty="0">
                <a:solidFill>
                  <a:srgbClr val="FF0000"/>
                </a:solidFill>
              </a:rPr>
              <a:t>2024 | </a:t>
            </a:r>
            <a:r>
              <a:rPr lang="en-GB" sz="2000" dirty="0"/>
              <a:t>Opened manufacturing facility, showroom and distribution centre in Middlewich, UK</a:t>
            </a:r>
          </a:p>
          <a:p>
            <a:pPr marL="0" indent="0">
              <a:lnSpc>
                <a:spcPct val="120000"/>
              </a:lnSpc>
              <a:buNone/>
            </a:pPr>
            <a:r>
              <a:rPr lang="en-GB" sz="2000" b="1" dirty="0">
                <a:solidFill>
                  <a:srgbClr val="FF0000"/>
                </a:solidFill>
              </a:rPr>
              <a:t>2025 | </a:t>
            </a:r>
            <a:r>
              <a:rPr lang="en-GB" sz="2000" dirty="0"/>
              <a:t>Launched AKW Virtual Showroom and Clinical Hub</a:t>
            </a:r>
          </a:p>
        </p:txBody>
      </p:sp>
      <p:pic>
        <p:nvPicPr>
          <p:cNvPr id="7" name="Picture 6" descr="A person working on a computer&#10;&#10;Description automatically generated">
            <a:extLst>
              <a:ext uri="{FF2B5EF4-FFF2-40B4-BE49-F238E27FC236}">
                <a16:creationId xmlns:a16="http://schemas.microsoft.com/office/drawing/2014/main" id="{384FBC0A-C5D5-5F0A-EF8F-94F8C6D539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540" y="1696256"/>
            <a:ext cx="3143250" cy="2096548"/>
          </a:xfrm>
          <a:prstGeom prst="rect">
            <a:avLst/>
          </a:prstGeom>
        </p:spPr>
      </p:pic>
      <p:pic>
        <p:nvPicPr>
          <p:cNvPr id="9" name="Picture 8" descr="A person sitting at a desk with a headset on&#10;&#10;Description automatically generated">
            <a:extLst>
              <a:ext uri="{FF2B5EF4-FFF2-40B4-BE49-F238E27FC236}">
                <a16:creationId xmlns:a16="http://schemas.microsoft.com/office/drawing/2014/main" id="{239A2483-6B11-29D9-FEAE-F14776E2D9F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15056" y="3981685"/>
            <a:ext cx="3126734" cy="2096548"/>
          </a:xfrm>
          <a:prstGeom prst="rect">
            <a:avLst/>
          </a:prstGeom>
        </p:spPr>
      </p:pic>
      <p:sp>
        <p:nvSpPr>
          <p:cNvPr id="10" name="Rectangle 9">
            <a:extLst>
              <a:ext uri="{FF2B5EF4-FFF2-40B4-BE49-F238E27FC236}">
                <a16:creationId xmlns:a16="http://schemas.microsoft.com/office/drawing/2014/main" id="{E7C95982-353F-8862-1F39-7849F525CC4C}"/>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5526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08A753-4E05-833F-0D01-E7ECEFDC5B15}"/>
              </a:ext>
            </a:extLst>
          </p:cNvPr>
          <p:cNvSpPr>
            <a:spLocks noGrp="1"/>
          </p:cNvSpPr>
          <p:nvPr>
            <p:ph type="sldNum" sz="quarter" idx="12"/>
          </p:nvPr>
        </p:nvSpPr>
        <p:spPr/>
        <p:txBody>
          <a:bodyPr/>
          <a:lstStyle/>
          <a:p>
            <a:fld id="{EF91B0BD-71BF-8941-96B6-B0EE7EF76AA2}" type="slidenum">
              <a:rPr lang="en-GB" smtClean="0"/>
              <a:t>27</a:t>
            </a:fld>
            <a:endParaRPr lang="en-GB"/>
          </a:p>
        </p:txBody>
      </p:sp>
    </p:spTree>
    <p:extLst>
      <p:ext uri="{BB962C8B-B14F-4D97-AF65-F5344CB8AC3E}">
        <p14:creationId xmlns:p14="http://schemas.microsoft.com/office/powerpoint/2010/main" val="2663310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ED09-BDE5-1B6E-A52B-D072EF8050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292D84-941B-CD2D-6D79-79441D0BD139}"/>
              </a:ext>
            </a:extLst>
          </p:cNvPr>
          <p:cNvSpPr>
            <a:spLocks noGrp="1"/>
          </p:cNvSpPr>
          <p:nvPr>
            <p:ph type="sldNum" sz="quarter" idx="12"/>
          </p:nvPr>
        </p:nvSpPr>
        <p:spPr/>
        <p:txBody>
          <a:bodyPr/>
          <a:lstStyle/>
          <a:p>
            <a:fld id="{EF91B0BD-71BF-8941-96B6-B0EE7EF76AA2}" type="slidenum">
              <a:rPr lang="en-GB" smtClean="0"/>
              <a:t>28</a:t>
            </a:fld>
            <a:endParaRPr lang="en-GB"/>
          </a:p>
        </p:txBody>
      </p:sp>
      <p:sp>
        <p:nvSpPr>
          <p:cNvPr id="3" name="Title 2">
            <a:extLst>
              <a:ext uri="{FF2B5EF4-FFF2-40B4-BE49-F238E27FC236}">
                <a16:creationId xmlns:a16="http://schemas.microsoft.com/office/drawing/2014/main" id="{C02C3D85-A8B7-7F95-CF77-3484393636D4}"/>
              </a:ext>
            </a:extLst>
          </p:cNvPr>
          <p:cNvSpPr>
            <a:spLocks noGrp="1"/>
          </p:cNvSpPr>
          <p:nvPr>
            <p:ph type="title"/>
          </p:nvPr>
        </p:nvSpPr>
        <p:spPr/>
        <p:txBody>
          <a:bodyPr/>
          <a:lstStyle/>
          <a:p>
            <a:r>
              <a:rPr lang="en-GB" dirty="0"/>
              <a:t>FINAL THOUGHTS</a:t>
            </a:r>
          </a:p>
        </p:txBody>
      </p:sp>
      <p:sp>
        <p:nvSpPr>
          <p:cNvPr id="4" name="Content Placeholder 3">
            <a:extLst>
              <a:ext uri="{FF2B5EF4-FFF2-40B4-BE49-F238E27FC236}">
                <a16:creationId xmlns:a16="http://schemas.microsoft.com/office/drawing/2014/main" id="{503FF9BF-C9EE-39DF-7AC2-F9347826126A}"/>
              </a:ext>
            </a:extLst>
          </p:cNvPr>
          <p:cNvSpPr>
            <a:spLocks noGrp="1"/>
          </p:cNvSpPr>
          <p:nvPr>
            <p:ph idx="1"/>
          </p:nvPr>
        </p:nvSpPr>
        <p:spPr>
          <a:xfrm>
            <a:off x="370805" y="1546032"/>
            <a:ext cx="5499054" cy="4437303"/>
          </a:xfrm>
        </p:spPr>
        <p:txBody>
          <a:bodyPr>
            <a:normAutofit lnSpcReduction="10000"/>
          </a:bodyPr>
          <a:lstStyle/>
          <a:p>
            <a:pPr>
              <a:lnSpc>
                <a:spcPct val="120000"/>
              </a:lnSpc>
              <a:buFont typeface="Wingdings" panose="05000000000000000000" pitchFamily="2" charset="2"/>
              <a:buChar char="§"/>
            </a:pPr>
            <a:r>
              <a:rPr lang="en-GB" sz="2000" dirty="0">
                <a:solidFill>
                  <a:schemeClr val="tx1">
                    <a:lumMod val="85000"/>
                    <a:lumOff val="15000"/>
                  </a:schemeClr>
                </a:solidFill>
              </a:rPr>
              <a:t>Inclusive design transforms lives, promoting dignity, safety and self-reliance</a:t>
            </a:r>
          </a:p>
          <a:p>
            <a:pPr>
              <a:lnSpc>
                <a:spcPct val="120000"/>
              </a:lnSpc>
              <a:buFont typeface="Wingdings" panose="05000000000000000000" pitchFamily="2" charset="2"/>
              <a:buChar char="§"/>
            </a:pPr>
            <a:r>
              <a:rPr lang="en-GB" sz="2000" dirty="0">
                <a:solidFill>
                  <a:schemeClr val="tx1">
                    <a:lumMod val="85000"/>
                    <a:lumOff val="15000"/>
                  </a:schemeClr>
                </a:solidFill>
              </a:rPr>
              <a:t>Accessible spaces should feel homely, not clinical</a:t>
            </a:r>
          </a:p>
          <a:p>
            <a:pPr>
              <a:lnSpc>
                <a:spcPct val="120000"/>
              </a:lnSpc>
              <a:buFont typeface="Wingdings" panose="05000000000000000000" pitchFamily="2" charset="2"/>
              <a:buChar char="§"/>
            </a:pPr>
            <a:r>
              <a:rPr lang="en-GB" sz="2000" dirty="0">
                <a:solidFill>
                  <a:schemeClr val="tx1">
                    <a:lumMod val="85000"/>
                    <a:lumOff val="15000"/>
                  </a:schemeClr>
                </a:solidFill>
              </a:rPr>
              <a:t>Good design doesn’t cost more; it just requires foresight and empathy</a:t>
            </a:r>
          </a:p>
          <a:p>
            <a:pPr>
              <a:lnSpc>
                <a:spcPct val="120000"/>
              </a:lnSpc>
              <a:buFont typeface="Wingdings" panose="05000000000000000000" pitchFamily="2" charset="2"/>
              <a:buChar char="§"/>
            </a:pPr>
            <a:r>
              <a:rPr lang="en-GB" sz="2000" dirty="0">
                <a:solidFill>
                  <a:schemeClr val="tx1">
                    <a:lumMod val="85000"/>
                    <a:lumOff val="15000"/>
                  </a:schemeClr>
                </a:solidFill>
              </a:rPr>
              <a:t>When accessibility is built in, independence follows naturally</a:t>
            </a:r>
          </a:p>
          <a:p>
            <a:pPr>
              <a:lnSpc>
                <a:spcPct val="120000"/>
              </a:lnSpc>
              <a:buFont typeface="Wingdings" panose="05000000000000000000" pitchFamily="2" charset="2"/>
              <a:buChar char="§"/>
            </a:pPr>
            <a:endParaRPr lang="en-GB" sz="2000" dirty="0">
              <a:solidFill>
                <a:schemeClr val="tx1">
                  <a:lumMod val="85000"/>
                  <a:lumOff val="15000"/>
                </a:schemeClr>
              </a:solidFill>
            </a:endParaRPr>
          </a:p>
          <a:p>
            <a:pPr marL="0" indent="0">
              <a:lnSpc>
                <a:spcPct val="120000"/>
              </a:lnSpc>
              <a:buNone/>
            </a:pPr>
            <a:r>
              <a:rPr lang="en-GB" sz="2000" b="1" dirty="0">
                <a:solidFill>
                  <a:schemeClr val="tx1">
                    <a:lumMod val="85000"/>
                    <a:lumOff val="15000"/>
                  </a:schemeClr>
                </a:solidFill>
              </a:rPr>
              <a:t>Two design guides are also available to download for free on the AKW website.</a:t>
            </a:r>
          </a:p>
          <a:p>
            <a:pPr>
              <a:lnSpc>
                <a:spcPct val="120000"/>
              </a:lnSpc>
              <a:buFont typeface="Wingdings" panose="05000000000000000000" pitchFamily="2" charset="2"/>
              <a:buChar char="§"/>
            </a:pPr>
            <a:endParaRPr lang="en-GB" sz="2000" dirty="0">
              <a:solidFill>
                <a:schemeClr val="tx1">
                  <a:lumMod val="85000"/>
                  <a:lumOff val="15000"/>
                </a:schemeClr>
              </a:solidFill>
            </a:endParaRPr>
          </a:p>
        </p:txBody>
      </p:sp>
      <p:pic>
        <p:nvPicPr>
          <p:cNvPr id="7" name="Picture 6">
            <a:extLst>
              <a:ext uri="{FF2B5EF4-FFF2-40B4-BE49-F238E27FC236}">
                <a16:creationId xmlns:a16="http://schemas.microsoft.com/office/drawing/2014/main" id="{ADCF64E9-5B9D-2984-0C8E-A3B29C145FDB}"/>
              </a:ext>
            </a:extLst>
          </p:cNvPr>
          <p:cNvPicPr>
            <a:picLocks noChangeAspect="1"/>
          </p:cNvPicPr>
          <p:nvPr/>
        </p:nvPicPr>
        <p:blipFill>
          <a:blip r:embed="rId3"/>
          <a:srcRect t="784"/>
          <a:stretch>
            <a:fillRect/>
          </a:stretch>
        </p:blipFill>
        <p:spPr>
          <a:xfrm>
            <a:off x="6322143" y="1546032"/>
            <a:ext cx="2640010" cy="3744943"/>
          </a:xfrm>
          <a:prstGeom prst="rect">
            <a:avLst/>
          </a:prstGeom>
          <a:ln>
            <a:solidFill>
              <a:schemeClr val="tx1">
                <a:lumMod val="50000"/>
                <a:lumOff val="50000"/>
              </a:schemeClr>
            </a:solidFill>
          </a:ln>
        </p:spPr>
      </p:pic>
      <p:pic>
        <p:nvPicPr>
          <p:cNvPr id="9" name="Picture 8">
            <a:extLst>
              <a:ext uri="{FF2B5EF4-FFF2-40B4-BE49-F238E27FC236}">
                <a16:creationId xmlns:a16="http://schemas.microsoft.com/office/drawing/2014/main" id="{22662033-12D3-CF4F-561E-0A72A956B599}"/>
              </a:ext>
            </a:extLst>
          </p:cNvPr>
          <p:cNvPicPr>
            <a:picLocks noChangeAspect="1"/>
          </p:cNvPicPr>
          <p:nvPr/>
        </p:nvPicPr>
        <p:blipFill>
          <a:blip r:embed="rId4"/>
          <a:srcRect t="630" b="-30"/>
          <a:stretch>
            <a:fillRect/>
          </a:stretch>
        </p:blipFill>
        <p:spPr>
          <a:xfrm>
            <a:off x="9085603" y="1546032"/>
            <a:ext cx="2625212" cy="3741453"/>
          </a:xfrm>
          <a:prstGeom prst="rect">
            <a:avLst/>
          </a:prstGeom>
          <a:ln>
            <a:solidFill>
              <a:schemeClr val="tx1">
                <a:lumMod val="50000"/>
                <a:lumOff val="50000"/>
              </a:schemeClr>
            </a:solidFill>
          </a:ln>
        </p:spPr>
      </p:pic>
    </p:spTree>
    <p:extLst>
      <p:ext uri="{BB962C8B-B14F-4D97-AF65-F5344CB8AC3E}">
        <p14:creationId xmlns:p14="http://schemas.microsoft.com/office/powerpoint/2010/main" val="305570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1B30-D3AE-480A-78A1-F91470B81F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85201-9CCE-3786-F344-B5E7B5113240}"/>
              </a:ext>
            </a:extLst>
          </p:cNvPr>
          <p:cNvSpPr>
            <a:spLocks noGrp="1"/>
          </p:cNvSpPr>
          <p:nvPr>
            <p:ph type="sldNum" sz="quarter" idx="12"/>
          </p:nvPr>
        </p:nvSpPr>
        <p:spPr/>
        <p:txBody>
          <a:bodyPr/>
          <a:lstStyle/>
          <a:p>
            <a:fld id="{EF91B0BD-71BF-8941-96B6-B0EE7EF76AA2}" type="slidenum">
              <a:rPr lang="en-GB" smtClean="0"/>
              <a:t>29</a:t>
            </a:fld>
            <a:endParaRPr lang="en-GB"/>
          </a:p>
        </p:txBody>
      </p:sp>
      <p:sp>
        <p:nvSpPr>
          <p:cNvPr id="3" name="Title 2">
            <a:extLst>
              <a:ext uri="{FF2B5EF4-FFF2-40B4-BE49-F238E27FC236}">
                <a16:creationId xmlns:a16="http://schemas.microsoft.com/office/drawing/2014/main" id="{1FAA648B-57C5-4F6A-DC34-54442B67E59B}"/>
              </a:ext>
            </a:extLst>
          </p:cNvPr>
          <p:cNvSpPr>
            <a:spLocks noGrp="1"/>
          </p:cNvSpPr>
          <p:nvPr>
            <p:ph type="title"/>
          </p:nvPr>
        </p:nvSpPr>
        <p:spPr/>
        <p:txBody>
          <a:bodyPr/>
          <a:lstStyle/>
          <a:p>
            <a:r>
              <a:rPr lang="en-GB" dirty="0"/>
              <a:t>AKW CLINICAL HUB</a:t>
            </a:r>
          </a:p>
        </p:txBody>
      </p:sp>
      <p:sp>
        <p:nvSpPr>
          <p:cNvPr id="4" name="Content Placeholder 3">
            <a:extLst>
              <a:ext uri="{FF2B5EF4-FFF2-40B4-BE49-F238E27FC236}">
                <a16:creationId xmlns:a16="http://schemas.microsoft.com/office/drawing/2014/main" id="{4D5F1935-7A44-803B-591C-D5109F1FDD1B}"/>
              </a:ext>
            </a:extLst>
          </p:cNvPr>
          <p:cNvSpPr>
            <a:spLocks noGrp="1"/>
          </p:cNvSpPr>
          <p:nvPr>
            <p:ph idx="1"/>
          </p:nvPr>
        </p:nvSpPr>
        <p:spPr>
          <a:xfrm>
            <a:off x="370804" y="1277109"/>
            <a:ext cx="11293372" cy="1056068"/>
          </a:xfrm>
        </p:spPr>
        <p:txBody>
          <a:bodyPr>
            <a:normAutofit/>
          </a:bodyPr>
          <a:lstStyle/>
          <a:p>
            <a:pPr marL="0" indent="0">
              <a:lnSpc>
                <a:spcPct val="120000"/>
              </a:lnSpc>
              <a:buNone/>
            </a:pPr>
            <a:r>
              <a:rPr lang="en-GB" sz="2000" dirty="0"/>
              <a:t>The AKW Clinical Hub is home to a collection of digital resources designed to offer condition-specific information to support occupational therapists – </a:t>
            </a:r>
            <a:r>
              <a:rPr lang="en-GB" sz="2000" dirty="0">
                <a:solidFill>
                  <a:srgbClr val="FF0000"/>
                </a:solidFill>
                <a:hlinkClick r:id="rId3">
                  <a:extLst>
                    <a:ext uri="{A12FA001-AC4F-418D-AE19-62706E023703}">
                      <ahyp:hlinkClr xmlns:ahyp="http://schemas.microsoft.com/office/drawing/2018/hyperlinkcolor" val="tx"/>
                    </a:ext>
                  </a:extLst>
                </a:hlinkClick>
              </a:rPr>
              <a:t>www.akw-ltd.co.uk/clinical-hub</a:t>
            </a:r>
            <a:r>
              <a:rPr lang="en-GB" sz="2000" dirty="0">
                <a:solidFill>
                  <a:srgbClr val="FF0000"/>
                </a:solidFill>
              </a:rPr>
              <a:t> </a:t>
            </a:r>
          </a:p>
        </p:txBody>
      </p:sp>
      <p:grpSp>
        <p:nvGrpSpPr>
          <p:cNvPr id="18" name="Group 17">
            <a:extLst>
              <a:ext uri="{FF2B5EF4-FFF2-40B4-BE49-F238E27FC236}">
                <a16:creationId xmlns:a16="http://schemas.microsoft.com/office/drawing/2014/main" id="{9B74DDB7-53C8-9AF7-DA3E-26BF77F2D2C8}"/>
              </a:ext>
            </a:extLst>
          </p:cNvPr>
          <p:cNvGrpSpPr/>
          <p:nvPr/>
        </p:nvGrpSpPr>
        <p:grpSpPr>
          <a:xfrm>
            <a:off x="490130" y="2317736"/>
            <a:ext cx="11211740" cy="2804964"/>
            <a:chOff x="490130" y="2317736"/>
            <a:chExt cx="11211740" cy="2804964"/>
          </a:xfrm>
        </p:grpSpPr>
        <p:pic>
          <p:nvPicPr>
            <p:cNvPr id="7" name="Picture 6" descr="A hand holding a hose to a water heater&#10;&#10;AI-generated content may be incorrect.">
              <a:extLst>
                <a:ext uri="{FF2B5EF4-FFF2-40B4-BE49-F238E27FC236}">
                  <a16:creationId xmlns:a16="http://schemas.microsoft.com/office/drawing/2014/main" id="{0D54A3CA-1DCA-D451-4C7D-5200E30D9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9593" y="2339947"/>
              <a:ext cx="2072814" cy="2782753"/>
            </a:xfrm>
            <a:prstGeom prst="rect">
              <a:avLst/>
            </a:prstGeom>
          </p:spPr>
        </p:pic>
        <p:pic>
          <p:nvPicPr>
            <p:cNvPr id="9" name="Picture 8" descr="A head with a brain and a flower&#10;&#10;AI-generated content may be incorrect.">
              <a:extLst>
                <a:ext uri="{FF2B5EF4-FFF2-40B4-BE49-F238E27FC236}">
                  <a16:creationId xmlns:a16="http://schemas.microsoft.com/office/drawing/2014/main" id="{B6AF19B0-AF5F-4026-8EA7-A0ECFC4B6C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0412" y="2333177"/>
              <a:ext cx="2077857" cy="2789523"/>
            </a:xfrm>
            <a:prstGeom prst="rect">
              <a:avLst/>
            </a:prstGeom>
          </p:spPr>
        </p:pic>
        <p:pic>
          <p:nvPicPr>
            <p:cNvPr id="11" name="Picture 10" descr="A puzzle pieces in the brain&#10;&#10;AI-generated content may be incorrect.">
              <a:extLst>
                <a:ext uri="{FF2B5EF4-FFF2-40B4-BE49-F238E27FC236}">
                  <a16:creationId xmlns:a16="http://schemas.microsoft.com/office/drawing/2014/main" id="{7BBF0547-4F21-C0DF-AA16-75564B9CED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3730" y="2333178"/>
              <a:ext cx="2077856" cy="2789522"/>
            </a:xfrm>
            <a:prstGeom prst="rect">
              <a:avLst/>
            </a:prstGeom>
          </p:spPr>
        </p:pic>
        <p:pic>
          <p:nvPicPr>
            <p:cNvPr id="15" name="Picture 14" descr="A toilet with a handle&#10;&#10;AI-generated content may be incorrect.">
              <a:extLst>
                <a:ext uri="{FF2B5EF4-FFF2-40B4-BE49-F238E27FC236}">
                  <a16:creationId xmlns:a16="http://schemas.microsoft.com/office/drawing/2014/main" id="{CCE0DCDC-31C2-6CE7-BA0E-F3EF5BD560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130" y="2333177"/>
              <a:ext cx="2072814" cy="2782753"/>
            </a:xfrm>
            <a:prstGeom prst="rect">
              <a:avLst/>
            </a:prstGeom>
          </p:spPr>
        </p:pic>
        <p:pic>
          <p:nvPicPr>
            <p:cNvPr id="17" name="Picture 16" descr="A person in a wheelchair in a kitchen&#10;&#10;AI-generated content may be incorrect.">
              <a:extLst>
                <a:ext uri="{FF2B5EF4-FFF2-40B4-BE49-F238E27FC236}">
                  <a16:creationId xmlns:a16="http://schemas.microsoft.com/office/drawing/2014/main" id="{A7178220-5590-9BF2-1686-AD378C0205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29055" y="2317736"/>
              <a:ext cx="2072815" cy="2782754"/>
            </a:xfrm>
            <a:prstGeom prst="rect">
              <a:avLst/>
            </a:prstGeom>
          </p:spPr>
        </p:pic>
      </p:grpSp>
      <p:sp>
        <p:nvSpPr>
          <p:cNvPr id="19" name="TextBox 18">
            <a:extLst>
              <a:ext uri="{FF2B5EF4-FFF2-40B4-BE49-F238E27FC236}">
                <a16:creationId xmlns:a16="http://schemas.microsoft.com/office/drawing/2014/main" id="{34AED029-43F9-5ACB-8CE5-CCEBDA461320}"/>
              </a:ext>
            </a:extLst>
          </p:cNvPr>
          <p:cNvSpPr txBox="1"/>
          <p:nvPr/>
        </p:nvSpPr>
        <p:spPr>
          <a:xfrm>
            <a:off x="490130" y="5285678"/>
            <a:ext cx="2072814" cy="646331"/>
          </a:xfrm>
          <a:prstGeom prst="rect">
            <a:avLst/>
          </a:prstGeom>
          <a:noFill/>
        </p:spPr>
        <p:txBody>
          <a:bodyPr wrap="square" rtlCol="0">
            <a:spAutoFit/>
          </a:bodyPr>
          <a:lstStyle/>
          <a:p>
            <a:pPr algn="ctr"/>
            <a:r>
              <a:rPr lang="en-GB" b="1" dirty="0">
                <a:solidFill>
                  <a:srgbClr val="FF0000"/>
                </a:solidFill>
              </a:rPr>
              <a:t>VISUAL IMPAIRMENT</a:t>
            </a:r>
          </a:p>
        </p:txBody>
      </p:sp>
      <p:sp>
        <p:nvSpPr>
          <p:cNvPr id="20" name="TextBox 19">
            <a:extLst>
              <a:ext uri="{FF2B5EF4-FFF2-40B4-BE49-F238E27FC236}">
                <a16:creationId xmlns:a16="http://schemas.microsoft.com/office/drawing/2014/main" id="{560D9F9F-35FF-4DAB-18C8-31A8C659EDFD}"/>
              </a:ext>
            </a:extLst>
          </p:cNvPr>
          <p:cNvSpPr txBox="1"/>
          <p:nvPr/>
        </p:nvSpPr>
        <p:spPr>
          <a:xfrm>
            <a:off x="2783730" y="5285678"/>
            <a:ext cx="2072814" cy="369332"/>
          </a:xfrm>
          <a:prstGeom prst="rect">
            <a:avLst/>
          </a:prstGeom>
          <a:noFill/>
        </p:spPr>
        <p:txBody>
          <a:bodyPr wrap="square" rtlCol="0">
            <a:spAutoFit/>
          </a:bodyPr>
          <a:lstStyle/>
          <a:p>
            <a:pPr algn="ctr"/>
            <a:r>
              <a:rPr lang="en-GB" b="1" dirty="0">
                <a:solidFill>
                  <a:srgbClr val="FF0000"/>
                </a:solidFill>
              </a:rPr>
              <a:t>DEMENTIA</a:t>
            </a:r>
          </a:p>
        </p:txBody>
      </p:sp>
      <p:sp>
        <p:nvSpPr>
          <p:cNvPr id="21" name="TextBox 20">
            <a:extLst>
              <a:ext uri="{FF2B5EF4-FFF2-40B4-BE49-F238E27FC236}">
                <a16:creationId xmlns:a16="http://schemas.microsoft.com/office/drawing/2014/main" id="{025EE319-B710-5EDB-1841-2C1AB2FE040E}"/>
              </a:ext>
            </a:extLst>
          </p:cNvPr>
          <p:cNvSpPr txBox="1"/>
          <p:nvPr/>
        </p:nvSpPr>
        <p:spPr>
          <a:xfrm>
            <a:off x="5059593" y="5285678"/>
            <a:ext cx="2072814" cy="369332"/>
          </a:xfrm>
          <a:prstGeom prst="rect">
            <a:avLst/>
          </a:prstGeom>
          <a:noFill/>
        </p:spPr>
        <p:txBody>
          <a:bodyPr wrap="square" rtlCol="0">
            <a:spAutoFit/>
          </a:bodyPr>
          <a:lstStyle/>
          <a:p>
            <a:pPr algn="ctr"/>
            <a:r>
              <a:rPr lang="en-GB" b="1" dirty="0">
                <a:solidFill>
                  <a:srgbClr val="FF0000"/>
                </a:solidFill>
              </a:rPr>
              <a:t>ARTHRITIS</a:t>
            </a:r>
          </a:p>
        </p:txBody>
      </p:sp>
      <p:sp>
        <p:nvSpPr>
          <p:cNvPr id="22" name="TextBox 21">
            <a:extLst>
              <a:ext uri="{FF2B5EF4-FFF2-40B4-BE49-F238E27FC236}">
                <a16:creationId xmlns:a16="http://schemas.microsoft.com/office/drawing/2014/main" id="{DD2B93EF-176C-6703-BAC3-E86011EC0BE2}"/>
              </a:ext>
            </a:extLst>
          </p:cNvPr>
          <p:cNvSpPr txBox="1"/>
          <p:nvPr/>
        </p:nvSpPr>
        <p:spPr>
          <a:xfrm>
            <a:off x="7335455" y="5285678"/>
            <a:ext cx="2072814" cy="369332"/>
          </a:xfrm>
          <a:prstGeom prst="rect">
            <a:avLst/>
          </a:prstGeom>
          <a:noFill/>
        </p:spPr>
        <p:txBody>
          <a:bodyPr wrap="square" rtlCol="0">
            <a:spAutoFit/>
          </a:bodyPr>
          <a:lstStyle/>
          <a:p>
            <a:pPr algn="ctr"/>
            <a:r>
              <a:rPr lang="en-GB" b="1" dirty="0">
                <a:solidFill>
                  <a:srgbClr val="FF0000"/>
                </a:solidFill>
              </a:rPr>
              <a:t>STROKE</a:t>
            </a:r>
          </a:p>
        </p:txBody>
      </p:sp>
      <p:sp>
        <p:nvSpPr>
          <p:cNvPr id="23" name="TextBox 22">
            <a:extLst>
              <a:ext uri="{FF2B5EF4-FFF2-40B4-BE49-F238E27FC236}">
                <a16:creationId xmlns:a16="http://schemas.microsoft.com/office/drawing/2014/main" id="{37280249-6BD3-362F-C4CE-0AE6F109C05F}"/>
              </a:ext>
            </a:extLst>
          </p:cNvPr>
          <p:cNvSpPr txBox="1"/>
          <p:nvPr/>
        </p:nvSpPr>
        <p:spPr>
          <a:xfrm>
            <a:off x="9629056" y="5285677"/>
            <a:ext cx="2072814" cy="646331"/>
          </a:xfrm>
          <a:prstGeom prst="rect">
            <a:avLst/>
          </a:prstGeom>
          <a:noFill/>
        </p:spPr>
        <p:txBody>
          <a:bodyPr wrap="square" rtlCol="0">
            <a:spAutoFit/>
          </a:bodyPr>
          <a:lstStyle/>
          <a:p>
            <a:pPr algn="ctr"/>
            <a:r>
              <a:rPr lang="en-GB" b="1" dirty="0">
                <a:solidFill>
                  <a:srgbClr val="FF0000"/>
                </a:solidFill>
              </a:rPr>
              <a:t>WHEELCHAIR ACCESSIBILITY</a:t>
            </a:r>
          </a:p>
        </p:txBody>
      </p:sp>
    </p:spTree>
    <p:extLst>
      <p:ext uri="{BB962C8B-B14F-4D97-AF65-F5344CB8AC3E}">
        <p14:creationId xmlns:p14="http://schemas.microsoft.com/office/powerpoint/2010/main" val="73471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7263F-CD45-87A0-04D0-D8F5215004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9D06551-EFB4-C368-DD97-42A15159DFAF}"/>
              </a:ext>
            </a:extLst>
          </p:cNvPr>
          <p:cNvSpPr>
            <a:spLocks noGrp="1"/>
          </p:cNvSpPr>
          <p:nvPr>
            <p:ph type="title"/>
          </p:nvPr>
        </p:nvSpPr>
        <p:spPr/>
        <p:txBody>
          <a:bodyPr/>
          <a:lstStyle/>
          <a:p>
            <a:r>
              <a:rPr lang="en-GB" dirty="0"/>
              <a:t>KEY STATISTICS</a:t>
            </a:r>
          </a:p>
        </p:txBody>
      </p:sp>
      <p:sp>
        <p:nvSpPr>
          <p:cNvPr id="4" name="Picture Placeholder 3">
            <a:extLst>
              <a:ext uri="{FF2B5EF4-FFF2-40B4-BE49-F238E27FC236}">
                <a16:creationId xmlns:a16="http://schemas.microsoft.com/office/drawing/2014/main" id="{C5A12451-6A0D-E7DD-5F84-79D261ACF29F}"/>
              </a:ext>
            </a:extLst>
          </p:cNvPr>
          <p:cNvSpPr>
            <a:spLocks noGrp="1"/>
          </p:cNvSpPr>
          <p:nvPr>
            <p:ph idx="1"/>
          </p:nvPr>
        </p:nvSpPr>
        <p:spPr>
          <a:xfrm>
            <a:off x="370803" y="1543665"/>
            <a:ext cx="7023055" cy="4178709"/>
          </a:xfrm>
        </p:spPr>
        <p:txBody>
          <a:bodyPr>
            <a:normAutofit lnSpcReduction="10000"/>
          </a:bodyPr>
          <a:lstStyle/>
          <a:p>
            <a:pPr>
              <a:buFont typeface="Wingdings" panose="05000000000000000000" pitchFamily="2" charset="2"/>
              <a:buChar char="§"/>
            </a:pPr>
            <a:r>
              <a:rPr lang="en-GB" dirty="0"/>
              <a:t>There are an estimated 1.2 million wheelchair users in the UK</a:t>
            </a:r>
          </a:p>
          <a:p>
            <a:pPr>
              <a:buFont typeface="Wingdings" panose="05000000000000000000" pitchFamily="2" charset="2"/>
              <a:buChar char="§"/>
            </a:pPr>
            <a:endParaRPr lang="en-GB" sz="1800" dirty="0"/>
          </a:p>
          <a:p>
            <a:pPr>
              <a:buFont typeface="Wingdings" panose="05000000000000000000" pitchFamily="2" charset="2"/>
              <a:buChar char="§"/>
            </a:pPr>
            <a:r>
              <a:rPr lang="en-GB" dirty="0"/>
              <a:t>Approximately 1:3 are described as ‘ambulatory wheelchair users’</a:t>
            </a:r>
          </a:p>
          <a:p>
            <a:pPr>
              <a:buFont typeface="Wingdings" panose="05000000000000000000" pitchFamily="2" charset="2"/>
              <a:buChar char="§"/>
            </a:pPr>
            <a:endParaRPr lang="en-GB" sz="1800" dirty="0"/>
          </a:p>
          <a:p>
            <a:pPr>
              <a:buFont typeface="Wingdings" panose="05000000000000000000" pitchFamily="2" charset="2"/>
              <a:buChar char="§"/>
            </a:pPr>
            <a:r>
              <a:rPr lang="en-GB" dirty="0"/>
              <a:t>In the 2021-22 period (last large scale NHS data collection) 586,000 people were registered with NHS wheelchair services</a:t>
            </a:r>
          </a:p>
          <a:p>
            <a:pPr>
              <a:buFont typeface="Wingdings" panose="05000000000000000000" pitchFamily="2" charset="2"/>
              <a:buChar char="§"/>
            </a:pPr>
            <a:endParaRPr lang="en-GB" sz="1800" dirty="0"/>
          </a:p>
          <a:p>
            <a:pPr>
              <a:buFont typeface="Wingdings" panose="05000000000000000000" pitchFamily="2" charset="2"/>
              <a:buChar char="§"/>
            </a:pPr>
            <a:r>
              <a:rPr lang="en-GB" dirty="0"/>
              <a:t>Of those, 90% were adults, 10% were children</a:t>
            </a:r>
          </a:p>
        </p:txBody>
      </p:sp>
      <p:sp>
        <p:nvSpPr>
          <p:cNvPr id="3" name="Slide Number Placeholder 2">
            <a:extLst>
              <a:ext uri="{FF2B5EF4-FFF2-40B4-BE49-F238E27FC236}">
                <a16:creationId xmlns:a16="http://schemas.microsoft.com/office/drawing/2014/main" id="{032B94D8-8F17-EEBB-220C-82DC04740CE9}"/>
              </a:ext>
            </a:extLst>
          </p:cNvPr>
          <p:cNvSpPr>
            <a:spLocks noGrp="1"/>
          </p:cNvSpPr>
          <p:nvPr>
            <p:ph type="sldNum" sz="quarter" idx="4"/>
          </p:nvPr>
        </p:nvSpPr>
        <p:spPr/>
        <p:txBody>
          <a:bodyPr/>
          <a:lstStyle/>
          <a:p>
            <a:fld id="{EF91B0BD-71BF-8941-96B6-B0EE7EF76AA2}" type="slidenum">
              <a:rPr lang="en-GB" smtClean="0"/>
              <a:t>3</a:t>
            </a:fld>
            <a:endParaRPr lang="en-GB"/>
          </a:p>
        </p:txBody>
      </p:sp>
      <p:pic>
        <p:nvPicPr>
          <p:cNvPr id="6" name="Picture 5" descr="A kitchen with white cabinets and a window&#10;&#10;AI-generated content may be incorrect.">
            <a:extLst>
              <a:ext uri="{FF2B5EF4-FFF2-40B4-BE49-F238E27FC236}">
                <a16:creationId xmlns:a16="http://schemas.microsoft.com/office/drawing/2014/main" id="{823A1A2B-C17E-84DD-472C-3B717C502DF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67974" y="1794387"/>
            <a:ext cx="3797840" cy="3269226"/>
          </a:xfrm>
          <a:prstGeom prst="rect">
            <a:avLst/>
          </a:prstGeom>
        </p:spPr>
      </p:pic>
    </p:spTree>
    <p:extLst>
      <p:ext uri="{BB962C8B-B14F-4D97-AF65-F5344CB8AC3E}">
        <p14:creationId xmlns:p14="http://schemas.microsoft.com/office/powerpoint/2010/main" val="2783299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11D142-E309-DDAC-27AE-34B2AEE11D01}"/>
              </a:ext>
            </a:extLst>
          </p:cNvPr>
          <p:cNvSpPr>
            <a:spLocks noGrp="1"/>
          </p:cNvSpPr>
          <p:nvPr>
            <p:ph type="body" idx="1"/>
          </p:nvPr>
        </p:nvSpPr>
        <p:spPr/>
        <p:txBody>
          <a:bodyPr/>
          <a:lstStyle/>
          <a:p>
            <a:r>
              <a:rPr lang="en-GB" b="1" dirty="0"/>
              <a:t>PLEASE FEEL FREE TO ASK US ANY QUESTIONS YOU MAY HAVE.</a:t>
            </a:r>
          </a:p>
        </p:txBody>
      </p:sp>
      <p:sp>
        <p:nvSpPr>
          <p:cNvPr id="3" name="Slide Number Placeholder 2">
            <a:extLst>
              <a:ext uri="{FF2B5EF4-FFF2-40B4-BE49-F238E27FC236}">
                <a16:creationId xmlns:a16="http://schemas.microsoft.com/office/drawing/2014/main" id="{254AB5B5-AB52-5F3F-0AAA-DF3CCF54BBAD}"/>
              </a:ext>
            </a:extLst>
          </p:cNvPr>
          <p:cNvSpPr>
            <a:spLocks noGrp="1"/>
          </p:cNvSpPr>
          <p:nvPr>
            <p:ph type="sldNum" sz="quarter" idx="12"/>
          </p:nvPr>
        </p:nvSpPr>
        <p:spPr/>
        <p:txBody>
          <a:bodyPr/>
          <a:lstStyle/>
          <a:p>
            <a:fld id="{EF91B0BD-71BF-8941-96B6-B0EE7EF76AA2}" type="slidenum">
              <a:rPr lang="en-GB" smtClean="0"/>
              <a:pPr/>
              <a:t>30</a:t>
            </a:fld>
            <a:endParaRPr lang="en-GB" dirty="0"/>
          </a:p>
        </p:txBody>
      </p:sp>
      <p:sp>
        <p:nvSpPr>
          <p:cNvPr id="4" name="Title 3">
            <a:extLst>
              <a:ext uri="{FF2B5EF4-FFF2-40B4-BE49-F238E27FC236}">
                <a16:creationId xmlns:a16="http://schemas.microsoft.com/office/drawing/2014/main" id="{4176A93E-444E-A146-4F5D-E493D7BB99E9}"/>
              </a:ext>
            </a:extLst>
          </p:cNvPr>
          <p:cNvSpPr>
            <a:spLocks noGrp="1"/>
          </p:cNvSpPr>
          <p:nvPr>
            <p:ph type="title"/>
          </p:nvPr>
        </p:nvSpPr>
        <p:spPr/>
        <p:txBody>
          <a:bodyPr/>
          <a:lstStyle/>
          <a:p>
            <a:r>
              <a:rPr lang="en-GB" dirty="0">
                <a:solidFill>
                  <a:schemeClr val="bg1"/>
                </a:solidFill>
              </a:rPr>
              <a:t>THANK YOU </a:t>
            </a:r>
            <a:br>
              <a:rPr lang="en-GB" dirty="0">
                <a:solidFill>
                  <a:schemeClr val="bg1"/>
                </a:solidFill>
              </a:rPr>
            </a:br>
            <a:r>
              <a:rPr lang="en-GB" dirty="0">
                <a:ln w="28575">
                  <a:solidFill>
                    <a:schemeClr val="bg1"/>
                  </a:solidFill>
                </a:ln>
                <a:solidFill>
                  <a:srgbClr val="FF0000"/>
                </a:solidFill>
              </a:rPr>
              <a:t>FOR YOUR TIME</a:t>
            </a:r>
          </a:p>
        </p:txBody>
      </p:sp>
      <p:sp>
        <p:nvSpPr>
          <p:cNvPr id="5" name="Rectangle 4">
            <a:extLst>
              <a:ext uri="{FF2B5EF4-FFF2-40B4-BE49-F238E27FC236}">
                <a16:creationId xmlns:a16="http://schemas.microsoft.com/office/drawing/2014/main" id="{D3D426BB-0C73-6862-F8A0-5494753559A9}"/>
              </a:ext>
            </a:extLst>
          </p:cNvPr>
          <p:cNvSpPr/>
          <p:nvPr/>
        </p:nvSpPr>
        <p:spPr>
          <a:xfrm>
            <a:off x="295275" y="323850"/>
            <a:ext cx="1190625" cy="43815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7900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11D142-E309-DDAC-27AE-34B2AEE11D01}"/>
              </a:ext>
            </a:extLst>
          </p:cNvPr>
          <p:cNvSpPr>
            <a:spLocks noGrp="1"/>
          </p:cNvSpPr>
          <p:nvPr>
            <p:ph type="body" idx="1"/>
          </p:nvPr>
        </p:nvSpPr>
        <p:spPr/>
        <p:txBody>
          <a:bodyPr/>
          <a:lstStyle/>
          <a:p>
            <a:r>
              <a:rPr lang="en-GB" b="1" dirty="0"/>
              <a:t>WHAT DOES ‘GOOD DESIGN’ MEAN?</a:t>
            </a:r>
          </a:p>
        </p:txBody>
      </p:sp>
      <p:sp>
        <p:nvSpPr>
          <p:cNvPr id="3" name="Slide Number Placeholder 2">
            <a:extLst>
              <a:ext uri="{FF2B5EF4-FFF2-40B4-BE49-F238E27FC236}">
                <a16:creationId xmlns:a16="http://schemas.microsoft.com/office/drawing/2014/main" id="{254AB5B5-AB52-5F3F-0AAA-DF3CCF54BBAD}"/>
              </a:ext>
            </a:extLst>
          </p:cNvPr>
          <p:cNvSpPr>
            <a:spLocks noGrp="1"/>
          </p:cNvSpPr>
          <p:nvPr>
            <p:ph type="sldNum" sz="quarter" idx="12"/>
          </p:nvPr>
        </p:nvSpPr>
        <p:spPr/>
        <p:txBody>
          <a:bodyPr/>
          <a:lstStyle/>
          <a:p>
            <a:fld id="{EF91B0BD-71BF-8941-96B6-B0EE7EF76AA2}" type="slidenum">
              <a:rPr lang="en-GB" smtClean="0"/>
              <a:pPr/>
              <a:t>4</a:t>
            </a:fld>
            <a:endParaRPr lang="en-GB" dirty="0"/>
          </a:p>
        </p:txBody>
      </p:sp>
      <p:sp>
        <p:nvSpPr>
          <p:cNvPr id="4" name="Title 3">
            <a:extLst>
              <a:ext uri="{FF2B5EF4-FFF2-40B4-BE49-F238E27FC236}">
                <a16:creationId xmlns:a16="http://schemas.microsoft.com/office/drawing/2014/main" id="{4176A93E-444E-A146-4F5D-E493D7BB99E9}"/>
              </a:ext>
            </a:extLst>
          </p:cNvPr>
          <p:cNvSpPr>
            <a:spLocks noGrp="1"/>
          </p:cNvSpPr>
          <p:nvPr>
            <p:ph type="title"/>
          </p:nvPr>
        </p:nvSpPr>
        <p:spPr/>
        <p:txBody>
          <a:bodyPr>
            <a:normAutofit fontScale="90000"/>
          </a:bodyPr>
          <a:lstStyle/>
          <a:p>
            <a:r>
              <a:rPr lang="en-GB" dirty="0">
                <a:solidFill>
                  <a:srgbClr val="FF0000"/>
                </a:solidFill>
              </a:rPr>
              <a:t>WHEELCHAIR ACCESSIBLE BATHROOMS</a:t>
            </a:r>
          </a:p>
        </p:txBody>
      </p:sp>
      <p:pic>
        <p:nvPicPr>
          <p:cNvPr id="12" name="Picture Placeholder 11" descr="A shower with a hand held shower&#10;&#10;AI-generated content may be incorrect.">
            <a:extLst>
              <a:ext uri="{FF2B5EF4-FFF2-40B4-BE49-F238E27FC236}">
                <a16:creationId xmlns:a16="http://schemas.microsoft.com/office/drawing/2014/main" id="{3255E939-2B37-A79F-CA11-4AC79908C3A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7109138" y="0"/>
            <a:ext cx="5082861" cy="6858000"/>
          </a:xfrm>
        </p:spPr>
      </p:pic>
    </p:spTree>
    <p:extLst>
      <p:ext uri="{BB962C8B-B14F-4D97-AF65-F5344CB8AC3E}">
        <p14:creationId xmlns:p14="http://schemas.microsoft.com/office/powerpoint/2010/main" val="3703729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11A705-8D1A-C49A-2ED8-42D36F982C6E}"/>
              </a:ext>
            </a:extLst>
          </p:cNvPr>
          <p:cNvSpPr>
            <a:spLocks noGrp="1"/>
          </p:cNvSpPr>
          <p:nvPr>
            <p:ph type="sldNum" sz="quarter" idx="12"/>
          </p:nvPr>
        </p:nvSpPr>
        <p:spPr/>
        <p:txBody>
          <a:bodyPr/>
          <a:lstStyle/>
          <a:p>
            <a:fld id="{EF91B0BD-71BF-8941-96B6-B0EE7EF76AA2}" type="slidenum">
              <a:rPr lang="en-GB" smtClean="0"/>
              <a:t>5</a:t>
            </a:fld>
            <a:endParaRPr lang="en-GB"/>
          </a:p>
        </p:txBody>
      </p:sp>
      <p:sp>
        <p:nvSpPr>
          <p:cNvPr id="5" name="Title 4">
            <a:extLst>
              <a:ext uri="{FF2B5EF4-FFF2-40B4-BE49-F238E27FC236}">
                <a16:creationId xmlns:a16="http://schemas.microsoft.com/office/drawing/2014/main" id="{FA011EE8-E223-6023-6A1A-BB2673FCB9C9}"/>
              </a:ext>
            </a:extLst>
          </p:cNvPr>
          <p:cNvSpPr>
            <a:spLocks noGrp="1"/>
          </p:cNvSpPr>
          <p:nvPr>
            <p:ph type="title"/>
          </p:nvPr>
        </p:nvSpPr>
        <p:spPr>
          <a:xfrm>
            <a:off x="455909" y="1785575"/>
            <a:ext cx="5935059" cy="3286849"/>
          </a:xfrm>
        </p:spPr>
        <p:txBody>
          <a:bodyPr>
            <a:noAutofit/>
          </a:bodyPr>
          <a:lstStyle/>
          <a:p>
            <a:r>
              <a:rPr lang="en-GB" sz="3200" dirty="0">
                <a:ln w="12700">
                  <a:noFill/>
                </a:ln>
                <a:solidFill>
                  <a:schemeClr val="tx1">
                    <a:lumMod val="85000"/>
                    <a:lumOff val="15000"/>
                  </a:schemeClr>
                </a:solidFill>
              </a:rPr>
              <a:t>Although all accessible bathrooms should be tailored to the individual’s needs, there are some common design elements to consider when specifying any wheelchair accessible bathroom.</a:t>
            </a:r>
          </a:p>
        </p:txBody>
      </p:sp>
      <p:pic>
        <p:nvPicPr>
          <p:cNvPr id="4" name="Picture 3" descr="A bathroom with a sink and toilet&#10;&#10;AI-generated content may be incorrect.">
            <a:extLst>
              <a:ext uri="{FF2B5EF4-FFF2-40B4-BE49-F238E27FC236}">
                <a16:creationId xmlns:a16="http://schemas.microsoft.com/office/drawing/2014/main" id="{E27D0CDF-9BE9-D76B-F190-5FDE64E227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2688" y="1785574"/>
            <a:ext cx="4572750" cy="3286849"/>
          </a:xfrm>
          <a:prstGeom prst="rect">
            <a:avLst/>
          </a:prstGeom>
        </p:spPr>
      </p:pic>
    </p:spTree>
    <p:extLst>
      <p:ext uri="{BB962C8B-B14F-4D97-AF65-F5344CB8AC3E}">
        <p14:creationId xmlns:p14="http://schemas.microsoft.com/office/powerpoint/2010/main" val="1497429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7F6F7-2B88-70BC-3536-782A25057414}"/>
              </a:ext>
            </a:extLst>
          </p:cNvPr>
          <p:cNvSpPr>
            <a:spLocks noGrp="1"/>
          </p:cNvSpPr>
          <p:nvPr>
            <p:ph type="title"/>
          </p:nvPr>
        </p:nvSpPr>
        <p:spPr/>
        <p:txBody>
          <a:bodyPr>
            <a:noAutofit/>
          </a:bodyPr>
          <a:lstStyle/>
          <a:p>
            <a:r>
              <a:rPr lang="en-GB" sz="4000" dirty="0"/>
              <a:t>'GOOD DESIGN’ PROMOTES SAFETY</a:t>
            </a:r>
          </a:p>
        </p:txBody>
      </p:sp>
      <p:sp>
        <p:nvSpPr>
          <p:cNvPr id="7" name="Content Placeholder 6">
            <a:extLst>
              <a:ext uri="{FF2B5EF4-FFF2-40B4-BE49-F238E27FC236}">
                <a16:creationId xmlns:a16="http://schemas.microsoft.com/office/drawing/2014/main" id="{5A4CF8D9-B162-C2C8-D11A-E723017A4C88}"/>
              </a:ext>
            </a:extLst>
          </p:cNvPr>
          <p:cNvSpPr>
            <a:spLocks noGrp="1"/>
          </p:cNvSpPr>
          <p:nvPr>
            <p:ph idx="1"/>
          </p:nvPr>
        </p:nvSpPr>
        <p:spPr>
          <a:xfrm>
            <a:off x="370133" y="1485922"/>
            <a:ext cx="7279364" cy="4351338"/>
          </a:xfrm>
        </p:spPr>
        <p:txBody>
          <a:bodyPr>
            <a:normAutofit fontScale="92500" lnSpcReduction="10000"/>
          </a:bodyPr>
          <a:lstStyle/>
          <a:p>
            <a:pPr>
              <a:buFont typeface="Wingdings" panose="05000000000000000000" pitchFamily="2" charset="2"/>
              <a:buChar char="§"/>
            </a:pPr>
            <a:r>
              <a:rPr lang="en-GB" dirty="0"/>
              <a:t>Prioritise level access throughout with a wet room former or a recessed/ramped shower tray</a:t>
            </a:r>
          </a:p>
          <a:p>
            <a:pPr>
              <a:buFont typeface="Wingdings" panose="05000000000000000000" pitchFamily="2" charset="2"/>
              <a:buChar char="§"/>
            </a:pPr>
            <a:r>
              <a:rPr lang="en-GB" dirty="0"/>
              <a:t>Ensure doors are outward facing or sliding</a:t>
            </a:r>
          </a:p>
          <a:p>
            <a:pPr>
              <a:buFont typeface="Wingdings" panose="05000000000000000000" pitchFamily="2" charset="2"/>
              <a:buChar char="§"/>
            </a:pPr>
            <a:r>
              <a:rPr lang="en-GB" dirty="0"/>
              <a:t>Minimise gradient at toilet created by water drainage</a:t>
            </a:r>
          </a:p>
          <a:p>
            <a:pPr>
              <a:buFont typeface="Wingdings" panose="05000000000000000000" pitchFamily="2" charset="2"/>
              <a:buChar char="§"/>
            </a:pPr>
            <a:r>
              <a:rPr lang="en-GB" dirty="0"/>
              <a:t>Consider toilet height and if possible, make it accessible from both sides</a:t>
            </a:r>
          </a:p>
          <a:p>
            <a:pPr>
              <a:buFont typeface="Wingdings" panose="05000000000000000000" pitchFamily="2" charset="2"/>
              <a:buChar char="§"/>
            </a:pPr>
            <a:r>
              <a:rPr lang="en-GB" dirty="0"/>
              <a:t>No external plumbing</a:t>
            </a:r>
          </a:p>
          <a:p>
            <a:pPr>
              <a:buFont typeface="Wingdings" panose="05000000000000000000" pitchFamily="2" charset="2"/>
              <a:buChar char="§"/>
            </a:pPr>
            <a:r>
              <a:rPr lang="en-GB" dirty="0"/>
              <a:t>Think carefully about impact of radiators and towel rails on turning circles</a:t>
            </a:r>
          </a:p>
          <a:p>
            <a:pPr>
              <a:buFont typeface="Wingdings" panose="05000000000000000000" pitchFamily="2" charset="2"/>
              <a:buChar char="§"/>
            </a:pPr>
            <a:r>
              <a:rPr lang="en-GB" dirty="0"/>
              <a:t>Use slip-resistant flooring</a:t>
            </a:r>
          </a:p>
          <a:p>
            <a:pPr>
              <a:buFont typeface="Wingdings" panose="05000000000000000000" pitchFamily="2" charset="2"/>
              <a:buChar char="§"/>
            </a:pPr>
            <a:r>
              <a:rPr lang="en-GB" dirty="0"/>
              <a:t>Ensure basins have a recess (ideally wall hung) to ensure access</a:t>
            </a:r>
          </a:p>
        </p:txBody>
      </p:sp>
      <p:sp>
        <p:nvSpPr>
          <p:cNvPr id="3" name="Slide Number Placeholder 2">
            <a:extLst>
              <a:ext uri="{FF2B5EF4-FFF2-40B4-BE49-F238E27FC236}">
                <a16:creationId xmlns:a16="http://schemas.microsoft.com/office/drawing/2014/main" id="{4C346B08-1B3D-CB3D-ECC7-0BCDC3E0595E}"/>
              </a:ext>
            </a:extLst>
          </p:cNvPr>
          <p:cNvSpPr>
            <a:spLocks noGrp="1"/>
          </p:cNvSpPr>
          <p:nvPr>
            <p:ph type="sldNum" sz="quarter" idx="4"/>
          </p:nvPr>
        </p:nvSpPr>
        <p:spPr/>
        <p:txBody>
          <a:bodyPr/>
          <a:lstStyle/>
          <a:p>
            <a:fld id="{EF91B0BD-71BF-8941-96B6-B0EE7EF76AA2}" type="slidenum">
              <a:rPr lang="en-GB" smtClean="0"/>
              <a:t>6</a:t>
            </a:fld>
            <a:endParaRPr lang="en-GB"/>
          </a:p>
        </p:txBody>
      </p:sp>
      <p:pic>
        <p:nvPicPr>
          <p:cNvPr id="11" name="Picture 10" descr="A shower room with a chair and a shower&#10;&#10;AI-generated content may be incorrect.">
            <a:extLst>
              <a:ext uri="{FF2B5EF4-FFF2-40B4-BE49-F238E27FC236}">
                <a16:creationId xmlns:a16="http://schemas.microsoft.com/office/drawing/2014/main" id="{F77A8EFC-BA5A-7916-9DB9-D4A1B6DB8E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1981" y="1280008"/>
            <a:ext cx="3276013" cy="4557252"/>
          </a:xfrm>
          <a:prstGeom prst="rect">
            <a:avLst/>
          </a:prstGeom>
        </p:spPr>
      </p:pic>
    </p:spTree>
    <p:extLst>
      <p:ext uri="{BB962C8B-B14F-4D97-AF65-F5344CB8AC3E}">
        <p14:creationId xmlns:p14="http://schemas.microsoft.com/office/powerpoint/2010/main" val="245681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A4995-9827-A91F-F0D0-AFDFD47D5C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88DAF7-F79A-63E6-05E6-C53553E0B2C4}"/>
              </a:ext>
            </a:extLst>
          </p:cNvPr>
          <p:cNvSpPr>
            <a:spLocks noGrp="1"/>
          </p:cNvSpPr>
          <p:nvPr>
            <p:ph type="title"/>
          </p:nvPr>
        </p:nvSpPr>
        <p:spPr>
          <a:xfrm>
            <a:off x="370804" y="1"/>
            <a:ext cx="10346357" cy="1056068"/>
          </a:xfrm>
        </p:spPr>
        <p:txBody>
          <a:bodyPr>
            <a:noAutofit/>
          </a:bodyPr>
          <a:lstStyle/>
          <a:p>
            <a:r>
              <a:rPr lang="en-GB" sz="4000" dirty="0"/>
              <a:t>'GOOD DESIGN’ PROMOTES INDEPENDENCE</a:t>
            </a:r>
          </a:p>
        </p:txBody>
      </p:sp>
      <p:sp>
        <p:nvSpPr>
          <p:cNvPr id="7" name="Content Placeholder 6">
            <a:extLst>
              <a:ext uri="{FF2B5EF4-FFF2-40B4-BE49-F238E27FC236}">
                <a16:creationId xmlns:a16="http://schemas.microsoft.com/office/drawing/2014/main" id="{7963271E-E4AF-5EB3-9A8C-8E362CB84A10}"/>
              </a:ext>
            </a:extLst>
          </p:cNvPr>
          <p:cNvSpPr>
            <a:spLocks noGrp="1"/>
          </p:cNvSpPr>
          <p:nvPr>
            <p:ph idx="1"/>
          </p:nvPr>
        </p:nvSpPr>
        <p:spPr>
          <a:xfrm>
            <a:off x="370805" y="1613361"/>
            <a:ext cx="6600266" cy="4148342"/>
          </a:xfrm>
        </p:spPr>
        <p:txBody>
          <a:bodyPr>
            <a:normAutofit fontScale="92500"/>
          </a:bodyPr>
          <a:lstStyle/>
          <a:p>
            <a:pPr>
              <a:buFont typeface="Wingdings" panose="05000000000000000000" pitchFamily="2" charset="2"/>
              <a:buChar char="§"/>
            </a:pPr>
            <a:r>
              <a:rPr lang="en-GB" dirty="0"/>
              <a:t>Shower placement will impact movement around the space</a:t>
            </a:r>
          </a:p>
          <a:p>
            <a:pPr>
              <a:buFont typeface="Wingdings" panose="05000000000000000000" pitchFamily="2" charset="2"/>
              <a:buChar char="§"/>
            </a:pPr>
            <a:r>
              <a:rPr lang="en-GB" dirty="0"/>
              <a:t>Utilise technology such as the AKW SmartCare Plus Electric Shower</a:t>
            </a:r>
          </a:p>
          <a:p>
            <a:pPr>
              <a:buFont typeface="Wingdings" panose="05000000000000000000" pitchFamily="2" charset="2"/>
              <a:buChar char="§"/>
            </a:pPr>
            <a:r>
              <a:rPr lang="en-GB" dirty="0"/>
              <a:t>Add handles or rails to the door, enabling the user to close behind them more easily</a:t>
            </a:r>
          </a:p>
          <a:p>
            <a:pPr>
              <a:buFont typeface="Wingdings" panose="05000000000000000000" pitchFamily="2" charset="2"/>
              <a:buChar char="§"/>
            </a:pPr>
            <a:r>
              <a:rPr lang="en-GB" dirty="0"/>
              <a:t>Consider reach and other anthropometrics when specifying essential fixtures and fittings</a:t>
            </a:r>
          </a:p>
          <a:p>
            <a:pPr>
              <a:buFont typeface="Wingdings" panose="05000000000000000000" pitchFamily="2" charset="2"/>
              <a:buChar char="§"/>
            </a:pPr>
            <a:r>
              <a:rPr lang="en-GB" dirty="0"/>
              <a:t>Tailor the placement of grab rails</a:t>
            </a:r>
          </a:p>
          <a:p>
            <a:pPr>
              <a:buFont typeface="Wingdings" panose="05000000000000000000" pitchFamily="2" charset="2"/>
              <a:buChar char="§"/>
            </a:pPr>
            <a:r>
              <a:rPr lang="en-GB" dirty="0"/>
              <a:t>Consider AKW Bidet to maximise independence and dignity</a:t>
            </a:r>
          </a:p>
        </p:txBody>
      </p:sp>
      <p:sp>
        <p:nvSpPr>
          <p:cNvPr id="3" name="Slide Number Placeholder 2">
            <a:extLst>
              <a:ext uri="{FF2B5EF4-FFF2-40B4-BE49-F238E27FC236}">
                <a16:creationId xmlns:a16="http://schemas.microsoft.com/office/drawing/2014/main" id="{C3D6FC3B-2138-9B81-B175-C037436821F3}"/>
              </a:ext>
            </a:extLst>
          </p:cNvPr>
          <p:cNvSpPr>
            <a:spLocks noGrp="1"/>
          </p:cNvSpPr>
          <p:nvPr>
            <p:ph type="sldNum" sz="quarter" idx="4"/>
          </p:nvPr>
        </p:nvSpPr>
        <p:spPr/>
        <p:txBody>
          <a:bodyPr/>
          <a:lstStyle/>
          <a:p>
            <a:fld id="{EF91B0BD-71BF-8941-96B6-B0EE7EF76AA2}" type="slidenum">
              <a:rPr lang="en-GB" smtClean="0"/>
              <a:t>7</a:t>
            </a:fld>
            <a:endParaRPr lang="en-GB"/>
          </a:p>
        </p:txBody>
      </p:sp>
      <p:pic>
        <p:nvPicPr>
          <p:cNvPr id="11" name="Picture 10" descr="A shower with a hand held shower&#10;&#10;AI-generated content may be incorrect.">
            <a:extLst>
              <a:ext uri="{FF2B5EF4-FFF2-40B4-BE49-F238E27FC236}">
                <a16:creationId xmlns:a16="http://schemas.microsoft.com/office/drawing/2014/main" id="{F807229B-87AA-2782-1A90-F57EF590E92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021604" y="1315499"/>
            <a:ext cx="3516390" cy="4744065"/>
          </a:xfrm>
          <a:prstGeom prst="rect">
            <a:avLst/>
          </a:prstGeom>
        </p:spPr>
      </p:pic>
    </p:spTree>
    <p:extLst>
      <p:ext uri="{BB962C8B-B14F-4D97-AF65-F5344CB8AC3E}">
        <p14:creationId xmlns:p14="http://schemas.microsoft.com/office/powerpoint/2010/main" val="2928660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F3BAE-B2D1-C418-49EA-A14EA8673D0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9FBF91C-5A70-F896-6B17-66E42FE9BE34}"/>
              </a:ext>
            </a:extLst>
          </p:cNvPr>
          <p:cNvSpPr>
            <a:spLocks noGrp="1"/>
          </p:cNvSpPr>
          <p:nvPr>
            <p:ph type="title"/>
          </p:nvPr>
        </p:nvSpPr>
        <p:spPr/>
        <p:txBody>
          <a:bodyPr>
            <a:noAutofit/>
          </a:bodyPr>
          <a:lstStyle/>
          <a:p>
            <a:r>
              <a:rPr lang="en-GB" sz="4000" dirty="0"/>
              <a:t>'GOOD DESIGN’ MAKES LIFE BETTER</a:t>
            </a:r>
          </a:p>
        </p:txBody>
      </p:sp>
      <p:sp>
        <p:nvSpPr>
          <p:cNvPr id="7" name="Content Placeholder 6">
            <a:extLst>
              <a:ext uri="{FF2B5EF4-FFF2-40B4-BE49-F238E27FC236}">
                <a16:creationId xmlns:a16="http://schemas.microsoft.com/office/drawing/2014/main" id="{D4BD7541-DC58-370E-5DE7-4BF2FA525EAF}"/>
              </a:ext>
            </a:extLst>
          </p:cNvPr>
          <p:cNvSpPr>
            <a:spLocks noGrp="1"/>
          </p:cNvSpPr>
          <p:nvPr>
            <p:ph idx="1"/>
          </p:nvPr>
        </p:nvSpPr>
        <p:spPr>
          <a:xfrm>
            <a:off x="370133" y="1671483"/>
            <a:ext cx="11450392" cy="3910137"/>
          </a:xfrm>
        </p:spPr>
        <p:txBody>
          <a:bodyPr>
            <a:normAutofit fontScale="92500"/>
          </a:bodyPr>
          <a:lstStyle/>
          <a:p>
            <a:pPr marL="0" indent="0">
              <a:buNone/>
            </a:pPr>
            <a:r>
              <a:rPr lang="en-GB" dirty="0"/>
              <a:t>There’s no ‘one size fits all’ with wheelchair accessible bathroom design, so consider:</a:t>
            </a:r>
          </a:p>
          <a:p>
            <a:pPr marL="0" indent="0">
              <a:buNone/>
            </a:pPr>
            <a:endParaRPr lang="en-GB" sz="1700" dirty="0"/>
          </a:p>
          <a:p>
            <a:pPr>
              <a:buFont typeface="Wingdings" panose="05000000000000000000" pitchFamily="2" charset="2"/>
              <a:buChar char="§"/>
            </a:pPr>
            <a:r>
              <a:rPr lang="en-GB" dirty="0">
                <a:solidFill>
                  <a:schemeClr val="tx1">
                    <a:lumMod val="85000"/>
                    <a:lumOff val="15000"/>
                  </a:schemeClr>
                </a:solidFill>
              </a:rPr>
              <a:t>Does the wheelchair user have small children in the house?  </a:t>
            </a:r>
          </a:p>
          <a:p>
            <a:pPr marL="0" indent="0">
              <a:buNone/>
            </a:pPr>
            <a:endParaRPr lang="en-GB" sz="1600" dirty="0">
              <a:solidFill>
                <a:schemeClr val="tx1">
                  <a:lumMod val="85000"/>
                  <a:lumOff val="15000"/>
                </a:schemeClr>
              </a:solidFill>
            </a:endParaRPr>
          </a:p>
          <a:p>
            <a:pPr>
              <a:buFont typeface="Wingdings" panose="05000000000000000000" pitchFamily="2" charset="2"/>
              <a:buChar char="§"/>
            </a:pPr>
            <a:r>
              <a:rPr lang="en-GB" dirty="0">
                <a:solidFill>
                  <a:schemeClr val="tx1">
                    <a:lumMod val="85000"/>
                    <a:lumOff val="15000"/>
                  </a:schemeClr>
                </a:solidFill>
              </a:rPr>
              <a:t>Removing the bath might impact on roles such as that of parent. Remember, DFG can cover “shower, bath, or both”</a:t>
            </a:r>
          </a:p>
          <a:p>
            <a:pPr marL="0" indent="0">
              <a:buNone/>
            </a:pPr>
            <a:endParaRPr lang="en-GB" sz="1600" dirty="0">
              <a:solidFill>
                <a:schemeClr val="tx1">
                  <a:lumMod val="85000"/>
                  <a:lumOff val="15000"/>
                </a:schemeClr>
              </a:solidFill>
            </a:endParaRPr>
          </a:p>
          <a:p>
            <a:pPr>
              <a:buFont typeface="Wingdings" panose="05000000000000000000" pitchFamily="2" charset="2"/>
              <a:buChar char="§"/>
            </a:pPr>
            <a:r>
              <a:rPr lang="en-GB" dirty="0">
                <a:solidFill>
                  <a:schemeClr val="tx1">
                    <a:lumMod val="85000"/>
                    <a:lumOff val="15000"/>
                  </a:schemeClr>
                </a:solidFill>
              </a:rPr>
              <a:t>Does the wheelchair user have a visual impairment, arthritis or dementia?</a:t>
            </a:r>
          </a:p>
          <a:p>
            <a:pPr marL="0" indent="0">
              <a:buNone/>
            </a:pPr>
            <a:endParaRPr lang="en-GB" sz="1600" dirty="0"/>
          </a:p>
          <a:p>
            <a:pPr marL="0" indent="0">
              <a:buNone/>
            </a:pPr>
            <a:r>
              <a:rPr lang="en-GB" b="1" dirty="0"/>
              <a:t>Review AKW’s collection of online resources when designing for these groups.</a:t>
            </a:r>
          </a:p>
          <a:p>
            <a:endParaRPr lang="en-GB" dirty="0"/>
          </a:p>
        </p:txBody>
      </p:sp>
      <p:sp>
        <p:nvSpPr>
          <p:cNvPr id="3" name="Slide Number Placeholder 2">
            <a:extLst>
              <a:ext uri="{FF2B5EF4-FFF2-40B4-BE49-F238E27FC236}">
                <a16:creationId xmlns:a16="http://schemas.microsoft.com/office/drawing/2014/main" id="{35C97680-B07B-9622-1382-038A111A5EB0}"/>
              </a:ext>
            </a:extLst>
          </p:cNvPr>
          <p:cNvSpPr>
            <a:spLocks noGrp="1"/>
          </p:cNvSpPr>
          <p:nvPr>
            <p:ph type="sldNum" sz="quarter" idx="4"/>
          </p:nvPr>
        </p:nvSpPr>
        <p:spPr/>
        <p:txBody>
          <a:bodyPr/>
          <a:lstStyle/>
          <a:p>
            <a:fld id="{EF91B0BD-71BF-8941-96B6-B0EE7EF76AA2}" type="slidenum">
              <a:rPr lang="en-GB" smtClean="0"/>
              <a:t>8</a:t>
            </a:fld>
            <a:endParaRPr lang="en-GB"/>
          </a:p>
        </p:txBody>
      </p:sp>
    </p:spTree>
    <p:extLst>
      <p:ext uri="{BB962C8B-B14F-4D97-AF65-F5344CB8AC3E}">
        <p14:creationId xmlns:p14="http://schemas.microsoft.com/office/powerpoint/2010/main" val="270859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D92B3-395B-A941-A38A-4C8674812C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95F776-C5C7-63FC-54DE-0A87A9B879F2}"/>
              </a:ext>
            </a:extLst>
          </p:cNvPr>
          <p:cNvSpPr>
            <a:spLocks noGrp="1"/>
          </p:cNvSpPr>
          <p:nvPr>
            <p:ph type="title"/>
          </p:nvPr>
        </p:nvSpPr>
        <p:spPr>
          <a:xfrm>
            <a:off x="370804" y="1"/>
            <a:ext cx="9756422" cy="1056068"/>
          </a:xfrm>
        </p:spPr>
        <p:txBody>
          <a:bodyPr>
            <a:normAutofit/>
          </a:bodyPr>
          <a:lstStyle/>
          <a:p>
            <a:r>
              <a:rPr lang="en-GB" dirty="0"/>
              <a:t>KEY CONSIDERATIONS</a:t>
            </a:r>
          </a:p>
        </p:txBody>
      </p:sp>
      <p:sp>
        <p:nvSpPr>
          <p:cNvPr id="2" name="Content Placeholder 1">
            <a:extLst>
              <a:ext uri="{FF2B5EF4-FFF2-40B4-BE49-F238E27FC236}">
                <a16:creationId xmlns:a16="http://schemas.microsoft.com/office/drawing/2014/main" id="{6A9ACA93-1018-31DC-9121-A0E60808C134}"/>
              </a:ext>
            </a:extLst>
          </p:cNvPr>
          <p:cNvSpPr>
            <a:spLocks noGrp="1"/>
          </p:cNvSpPr>
          <p:nvPr>
            <p:ph idx="1"/>
          </p:nvPr>
        </p:nvSpPr>
        <p:spPr>
          <a:xfrm>
            <a:off x="370804" y="1474839"/>
            <a:ext cx="11450392" cy="1513531"/>
          </a:xfrm>
        </p:spPr>
        <p:txBody>
          <a:bodyPr>
            <a:normAutofit fontScale="92500" lnSpcReduction="10000"/>
          </a:bodyPr>
          <a:lstStyle/>
          <a:p>
            <a:pPr marL="0" indent="0">
              <a:buNone/>
            </a:pPr>
            <a:r>
              <a:rPr lang="en-GB" b="1" dirty="0">
                <a:solidFill>
                  <a:srgbClr val="FF0000"/>
                </a:solidFill>
              </a:rPr>
              <a:t>TOILET TRANSFERS</a:t>
            </a:r>
            <a:endParaRPr lang="en-US" b="1" dirty="0">
              <a:solidFill>
                <a:srgbClr val="FF0000"/>
              </a:solidFill>
              <a:cs typeface="Roboto" panose="02000000000000000000" pitchFamily="2" charset="0"/>
            </a:endParaRPr>
          </a:p>
          <a:p>
            <a:pPr marL="0" indent="0">
              <a:buNone/>
            </a:pPr>
            <a:r>
              <a:rPr lang="en-US" dirty="0">
                <a:cs typeface="Roboto" panose="02000000000000000000" pitchFamily="2" charset="0"/>
              </a:rPr>
              <a:t>It is crucial to allow sufficient space to support the persons transfer.  </a:t>
            </a:r>
          </a:p>
          <a:p>
            <a:pPr marL="0" indent="0">
              <a:buNone/>
            </a:pPr>
            <a:r>
              <a:rPr lang="en-US" dirty="0">
                <a:cs typeface="Roboto" panose="02000000000000000000" pitchFamily="2" charset="0"/>
              </a:rPr>
              <a:t>If space does not allow access to both sides, consider how the design impacts the angles illustrated below:</a:t>
            </a:r>
          </a:p>
          <a:p>
            <a:endParaRPr lang="en-GB" dirty="0"/>
          </a:p>
        </p:txBody>
      </p:sp>
      <p:sp>
        <p:nvSpPr>
          <p:cNvPr id="3" name="Slide Number Placeholder 2">
            <a:extLst>
              <a:ext uri="{FF2B5EF4-FFF2-40B4-BE49-F238E27FC236}">
                <a16:creationId xmlns:a16="http://schemas.microsoft.com/office/drawing/2014/main" id="{38BB8BE8-1F41-0015-196C-207D29845D85}"/>
              </a:ext>
            </a:extLst>
          </p:cNvPr>
          <p:cNvSpPr>
            <a:spLocks noGrp="1"/>
          </p:cNvSpPr>
          <p:nvPr>
            <p:ph type="sldNum" sz="quarter" idx="4"/>
          </p:nvPr>
        </p:nvSpPr>
        <p:spPr/>
        <p:txBody>
          <a:bodyPr/>
          <a:lstStyle/>
          <a:p>
            <a:fld id="{EF91B0BD-71BF-8941-96B6-B0EE7EF76AA2}" type="slidenum">
              <a:rPr lang="en-GB" smtClean="0"/>
              <a:pPr/>
              <a:t>9</a:t>
            </a:fld>
            <a:endParaRPr lang="en-GB" dirty="0"/>
          </a:p>
        </p:txBody>
      </p:sp>
      <p:pic>
        <p:nvPicPr>
          <p:cNvPr id="19" name="Picture 18">
            <a:extLst>
              <a:ext uri="{FF2B5EF4-FFF2-40B4-BE49-F238E27FC236}">
                <a16:creationId xmlns:a16="http://schemas.microsoft.com/office/drawing/2014/main" id="{AF3CD512-B4E2-CB01-9C90-D750B7749055}"/>
              </a:ext>
            </a:extLst>
          </p:cNvPr>
          <p:cNvPicPr>
            <a:picLocks noChangeAspect="1"/>
          </p:cNvPicPr>
          <p:nvPr/>
        </p:nvPicPr>
        <p:blipFill>
          <a:blip r:embed="rId2"/>
          <a:stretch>
            <a:fillRect/>
          </a:stretch>
        </p:blipFill>
        <p:spPr>
          <a:xfrm>
            <a:off x="2528075" y="2988370"/>
            <a:ext cx="7135850" cy="2620610"/>
          </a:xfrm>
          <a:prstGeom prst="rect">
            <a:avLst/>
          </a:prstGeom>
        </p:spPr>
      </p:pic>
    </p:spTree>
    <p:extLst>
      <p:ext uri="{BB962C8B-B14F-4D97-AF65-F5344CB8AC3E}">
        <p14:creationId xmlns:p14="http://schemas.microsoft.com/office/powerpoint/2010/main" val="3306438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1021</TotalTime>
  <Words>2253</Words>
  <Application>Microsoft Office PowerPoint</Application>
  <PresentationFormat>Widescreen</PresentationFormat>
  <Paragraphs>223</Paragraphs>
  <Slides>30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Roboto</vt:lpstr>
      <vt:lpstr>Roboto Light</vt:lpstr>
      <vt:lpstr>Wingdings</vt:lpstr>
      <vt:lpstr>Office Theme</vt:lpstr>
      <vt:lpstr>INCLUSIVE DESIGN: WHEELCHAIR ACCESSIBLE BATHROOMS &amp; KITCHENS</vt:lpstr>
      <vt:lpstr>INTRODUCTION</vt:lpstr>
      <vt:lpstr>KEY STATISTICS</vt:lpstr>
      <vt:lpstr>WHEELCHAIR ACCESSIBLE BATHROOMS</vt:lpstr>
      <vt:lpstr>Although all accessible bathrooms should be tailored to the individual’s needs, there are some common design elements to consider when specifying any wheelchair accessible bathroom.</vt:lpstr>
      <vt:lpstr>'GOOD DESIGN’ PROMOTES SAFETY</vt:lpstr>
      <vt:lpstr>'GOOD DESIGN’ PROMOTES INDEPENDENCE</vt:lpstr>
      <vt:lpstr>'GOOD DESIGN’ MAKES LIFE BETTER</vt:lpstr>
      <vt:lpstr>KEY CONSIDERATIONS</vt:lpstr>
      <vt:lpstr>KEY CONSIDERATIONS</vt:lpstr>
      <vt:lpstr>WHEELCHAIR ACCESSIBLE KITCHENS</vt:lpstr>
      <vt:lpstr>Described as the ‘hub of the home’, the kitchen is often overlooked in prioritisation of other rooms.    However, as an integral space for necessary functioning, family contact and social interaction, the kitchen should be given the same importance as the bathroom.</vt:lpstr>
      <vt:lpstr>WHEELCHAIR ACCESSIBLE KITCHENS</vt:lpstr>
      <vt:lpstr>KITCHENS &amp; CHILDREN</vt:lpstr>
      <vt:lpstr>‘GOOD DESIGN’ PROMOTES SAFETY</vt:lpstr>
      <vt:lpstr>‘GOOD DESIGN’ PROMOTES INDEPENDENCE</vt:lpstr>
      <vt:lpstr>KEY CONSIDERATIONS</vt:lpstr>
      <vt:lpstr>KEY CONSIDERATIONS</vt:lpstr>
      <vt:lpstr>KEY CONSIDERATIONS</vt:lpstr>
      <vt:lpstr>KEY CONSIDERATIONS </vt:lpstr>
      <vt:lpstr>KEY CONSIDERATIONS </vt:lpstr>
      <vt:lpstr>AKW SOLUTIONS</vt:lpstr>
      <vt:lpstr>AKW SOLUTIONS – BATHROOM</vt:lpstr>
      <vt:lpstr>AKW SOLUTIONS – KITCHEN</vt:lpstr>
      <vt:lpstr>LIFE MADE BETTER</vt:lpstr>
      <vt:lpstr>OUR STORY</vt:lpstr>
      <vt:lpstr>PowerPoint Presentation</vt:lpstr>
      <vt:lpstr>FINAL THOUGHTS</vt:lpstr>
      <vt:lpstr>AKW CLINICAL HUB</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Gemma Hill</dc:creator>
  <cp:lastModifiedBy>Laura Rae</cp:lastModifiedBy>
  <cp:revision>13</cp:revision>
  <dcterms:created xsi:type="dcterms:W3CDTF">2024-06-20T08:37:13Z</dcterms:created>
  <dcterms:modified xsi:type="dcterms:W3CDTF">2025-11-24T13:08:40Z</dcterms:modified>
</cp:coreProperties>
</file>